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71" r:id="rId8"/>
    <p:sldId id="260" r:id="rId9"/>
    <p:sldId id="272" r:id="rId10"/>
    <p:sldId id="268" r:id="rId11"/>
    <p:sldId id="263" r:id="rId12"/>
    <p:sldId id="264" r:id="rId13"/>
    <p:sldId id="265" r:id="rId14"/>
    <p:sldId id="266" r:id="rId15"/>
    <p:sldId id="26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chtel, John S." userId="af30c103-46e3-4b44-a3a0-3c0cb7647c06" providerId="ADAL" clId="{F97C9A99-8F3F-4796-BBEF-7E7F4B9B3210}"/>
    <pc:docChg chg="custSel delSld modSld">
      <pc:chgData name="Wachtel, John S." userId="af30c103-46e3-4b44-a3a0-3c0cb7647c06" providerId="ADAL" clId="{F97C9A99-8F3F-4796-BBEF-7E7F4B9B3210}" dt="2021-06-03T15:15:41.127" v="398" actId="20577"/>
      <pc:docMkLst>
        <pc:docMk/>
      </pc:docMkLst>
      <pc:sldChg chg="modSp mod">
        <pc:chgData name="Wachtel, John S." userId="af30c103-46e3-4b44-a3a0-3c0cb7647c06" providerId="ADAL" clId="{F97C9A99-8F3F-4796-BBEF-7E7F4B9B3210}" dt="2021-06-03T15:15:41.127" v="398" actId="20577"/>
        <pc:sldMkLst>
          <pc:docMk/>
          <pc:sldMk cId="3725774950" sldId="258"/>
        </pc:sldMkLst>
        <pc:spChg chg="mod">
          <ac:chgData name="Wachtel, John S." userId="af30c103-46e3-4b44-a3a0-3c0cb7647c06" providerId="ADAL" clId="{F97C9A99-8F3F-4796-BBEF-7E7F4B9B3210}" dt="2021-06-03T15:15:07.295" v="377" actId="20577"/>
          <ac:spMkLst>
            <pc:docMk/>
            <pc:sldMk cId="3725774950" sldId="258"/>
            <ac:spMk id="2" creationId="{00000000-0000-0000-0000-000000000000}"/>
          </ac:spMkLst>
        </pc:spChg>
        <pc:spChg chg="mod">
          <ac:chgData name="Wachtel, John S." userId="af30c103-46e3-4b44-a3a0-3c0cb7647c06" providerId="ADAL" clId="{F97C9A99-8F3F-4796-BBEF-7E7F4B9B3210}" dt="2021-06-03T15:15:41.127" v="398" actId="20577"/>
          <ac:spMkLst>
            <pc:docMk/>
            <pc:sldMk cId="3725774950" sldId="258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2:25.160" v="163" actId="20577"/>
        <pc:sldMkLst>
          <pc:docMk/>
          <pc:sldMk cId="3048256793" sldId="262"/>
        </pc:sldMkLst>
        <pc:spChg chg="mod">
          <ac:chgData name="Wachtel, John S." userId="af30c103-46e3-4b44-a3a0-3c0cb7647c06" providerId="ADAL" clId="{F97C9A99-8F3F-4796-BBEF-7E7F4B9B3210}" dt="2021-06-01T00:32:25.160" v="163" actId="20577"/>
          <ac:spMkLst>
            <pc:docMk/>
            <pc:sldMk cId="3048256793" sldId="262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00.015" v="206" actId="20577"/>
        <pc:sldMkLst>
          <pc:docMk/>
          <pc:sldMk cId="1499552647" sldId="263"/>
        </pc:sldMkLst>
        <pc:spChg chg="mod">
          <ac:chgData name="Wachtel, John S." userId="af30c103-46e3-4b44-a3a0-3c0cb7647c06" providerId="ADAL" clId="{F97C9A99-8F3F-4796-BBEF-7E7F4B9B3210}" dt="2021-06-01T00:35:00.015" v="206" actId="20577"/>
          <ac:spMkLst>
            <pc:docMk/>
            <pc:sldMk cId="1499552647" sldId="263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57.352" v="221" actId="20577"/>
        <pc:sldMkLst>
          <pc:docMk/>
          <pc:sldMk cId="2053875806" sldId="264"/>
        </pc:sldMkLst>
        <pc:spChg chg="mod">
          <ac:chgData name="Wachtel, John S." userId="af30c103-46e3-4b44-a3a0-3c0cb7647c06" providerId="ADAL" clId="{F97C9A99-8F3F-4796-BBEF-7E7F4B9B3210}" dt="2021-06-01T00:35:57.352" v="221" actId="20577"/>
          <ac:spMkLst>
            <pc:docMk/>
            <pc:sldMk cId="2053875806" sldId="264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7:20.573" v="248" actId="20577"/>
        <pc:sldMkLst>
          <pc:docMk/>
          <pc:sldMk cId="3136283576" sldId="265"/>
        </pc:sldMkLst>
        <pc:spChg chg="mod">
          <ac:chgData name="Wachtel, John S." userId="af30c103-46e3-4b44-a3a0-3c0cb7647c06" providerId="ADAL" clId="{F97C9A99-8F3F-4796-BBEF-7E7F4B9B3210}" dt="2021-06-01T00:37:20.573" v="248" actId="20577"/>
          <ac:spMkLst>
            <pc:docMk/>
            <pc:sldMk cId="3136283576" sldId="265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9:42.832" v="367" actId="20577"/>
        <pc:sldMkLst>
          <pc:docMk/>
          <pc:sldMk cId="2165141329" sldId="266"/>
        </pc:sldMkLst>
        <pc:spChg chg="mod">
          <ac:chgData name="Wachtel, John S." userId="af30c103-46e3-4b44-a3a0-3c0cb7647c06" providerId="ADAL" clId="{F97C9A99-8F3F-4796-BBEF-7E7F4B9B3210}" dt="2021-06-01T00:39:42.832" v="367" actId="20577"/>
          <ac:spMkLst>
            <pc:docMk/>
            <pc:sldMk cId="2165141329" sldId="266"/>
            <ac:spMk id="3" creationId="{00000000-0000-0000-0000-000000000000}"/>
          </ac:spMkLst>
        </pc:spChg>
      </pc:sldChg>
      <pc:sldChg chg="del">
        <pc:chgData name="Wachtel, John S." userId="af30c103-46e3-4b44-a3a0-3c0cb7647c06" providerId="ADAL" clId="{F97C9A99-8F3F-4796-BBEF-7E7F4B9B3210}" dt="2021-06-01T00:39:53.068" v="368" actId="47"/>
        <pc:sldMkLst>
          <pc:docMk/>
          <pc:sldMk cId="428914374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ABF3-CC75-45FC-9E6B-305F1419BAC8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9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ARPA for Affordable Housing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Funding Request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2967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 dirty="0"/>
              <a:t>Developer Name</a:t>
            </a:r>
          </a:p>
          <a:p>
            <a:r>
              <a:rPr lang="en-US" b="1" dirty="0"/>
              <a:t>Project Name</a:t>
            </a:r>
          </a:p>
          <a:p>
            <a:endParaRPr lang="en-US" b="1" dirty="0"/>
          </a:p>
          <a:p>
            <a:r>
              <a:rPr lang="en-US" b="1" dirty="0"/>
              <a:t>City of </a:t>
            </a:r>
            <a:r>
              <a:rPr lang="en-US" b="1" dirty="0" smtClean="0"/>
              <a:t>Gainesville</a:t>
            </a:r>
            <a:endParaRPr lang="en-US" b="1" dirty="0"/>
          </a:p>
          <a:p>
            <a:r>
              <a:rPr lang="en-US" b="1" dirty="0" smtClean="0"/>
              <a:t>DATE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Literacy Programs 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Daycare</a:t>
            </a:r>
          </a:p>
          <a:p>
            <a:r>
              <a:rPr lang="en-US" dirty="0"/>
              <a:t>Afterschool</a:t>
            </a:r>
          </a:p>
          <a:p>
            <a:r>
              <a:rPr lang="en-US" dirty="0"/>
              <a:t>Job Placement </a:t>
            </a:r>
          </a:p>
          <a:p>
            <a:r>
              <a:rPr lang="en-US" dirty="0"/>
              <a:t>Financial Management</a:t>
            </a:r>
          </a:p>
          <a:p>
            <a:r>
              <a:rPr lang="en-US" dirty="0"/>
              <a:t>Homeownership Opportunities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362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Project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88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will you reach out to potential tenants and/or homebuyers?</a:t>
            </a:r>
          </a:p>
          <a:p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Completed Projects </a:t>
            </a:r>
            <a:r>
              <a:rPr lang="en-US" sz="2800" dirty="0"/>
              <a:t>(i.e., photos, videos)</a:t>
            </a:r>
          </a:p>
          <a:p>
            <a:endParaRPr lang="en-US" dirty="0"/>
          </a:p>
          <a:p>
            <a:r>
              <a:rPr lang="en-US" dirty="0"/>
              <a:t>Have you completed a First Step Meeting with the Department of Sustainable Development?</a:t>
            </a:r>
          </a:p>
          <a:p>
            <a:endParaRPr lang="en-US" dirty="0"/>
          </a:p>
          <a:p>
            <a:r>
              <a:rPr lang="en-US" dirty="0"/>
              <a:t>Include other Information at option of applicant</a:t>
            </a:r>
          </a:p>
        </p:txBody>
      </p:sp>
    </p:spTree>
    <p:extLst>
      <p:ext uri="{BB962C8B-B14F-4D97-AF65-F5344CB8AC3E}">
        <p14:creationId xmlns:p14="http://schemas.microsoft.com/office/powerpoint/2010/main" val="21651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Total Project </a:t>
            </a:r>
            <a:r>
              <a:rPr lang="en-US" dirty="0" smtClean="0"/>
              <a:t>Costs:</a:t>
            </a:r>
            <a:endParaRPr lang="en-US" dirty="0"/>
          </a:p>
          <a:p>
            <a:r>
              <a:rPr lang="en-US" dirty="0" smtClean="0"/>
              <a:t>ARPA </a:t>
            </a:r>
            <a:r>
              <a:rPr lang="en-US" dirty="0"/>
              <a:t>Funding </a:t>
            </a:r>
            <a:r>
              <a:rPr lang="en-US" dirty="0" smtClean="0"/>
              <a:t>Request (describe # of affordable rental units, # of affordable ownership units, and requested ARPA funding per unit):</a:t>
            </a:r>
            <a:endParaRPr lang="en-US" dirty="0"/>
          </a:p>
          <a:p>
            <a:r>
              <a:rPr lang="en-US" dirty="0" smtClean="0"/>
              <a:t>Total Project Sources (include all sources, </a:t>
            </a:r>
            <a:r>
              <a:rPr lang="en-US" dirty="0"/>
              <a:t>including </a:t>
            </a:r>
            <a:r>
              <a:rPr lang="en-US" dirty="0" smtClean="0"/>
              <a:t>ARPA):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Name</a:t>
            </a:r>
          </a:p>
          <a:p>
            <a:r>
              <a:rPr lang="en-US" sz="4000" dirty="0"/>
              <a:t>Location (City &amp; State)</a:t>
            </a:r>
          </a:p>
          <a:p>
            <a:r>
              <a:rPr lang="en-US" sz="4000" dirty="0"/>
              <a:t>Type of Organization </a:t>
            </a:r>
            <a:r>
              <a:rPr lang="en-US" sz="2800" dirty="0"/>
              <a:t>(Non-Profit or For-Profit)</a:t>
            </a:r>
            <a:endParaRPr lang="en-US" sz="4000" dirty="0"/>
          </a:p>
          <a:p>
            <a:r>
              <a:rPr lang="en-US" sz="4000" dirty="0"/>
              <a:t>Experience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74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</a:t>
            </a:r>
            <a:r>
              <a:rPr lang="en-US" sz="4000" dirty="0" smtClean="0"/>
              <a:t>Name</a:t>
            </a:r>
          </a:p>
          <a:p>
            <a:r>
              <a:rPr lang="en-US" sz="4000" dirty="0" smtClean="0"/>
              <a:t>Project Description</a:t>
            </a:r>
          </a:p>
          <a:p>
            <a:pPr lvl="1"/>
            <a:r>
              <a:rPr lang="en-US" sz="3600" dirty="0" smtClean="0"/>
              <a:t>Ownership or Rental or Mixed (describe)</a:t>
            </a:r>
            <a:endParaRPr lang="en-US" sz="3600" dirty="0"/>
          </a:p>
          <a:p>
            <a:r>
              <a:rPr lang="en-US" sz="4000" dirty="0"/>
              <a:t>Project Location</a:t>
            </a:r>
          </a:p>
          <a:p>
            <a:r>
              <a:rPr lang="en-US" sz="4000" dirty="0"/>
              <a:t>Insert Project Location Map</a:t>
            </a:r>
          </a:p>
        </p:txBody>
      </p:sp>
    </p:spTree>
    <p:extLst>
      <p:ext uri="{BB962C8B-B14F-4D97-AF65-F5344CB8AC3E}">
        <p14:creationId xmlns:p14="http://schemas.microsoft.com/office/powerpoint/2010/main" val="37257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  <a:r>
              <a:rPr lang="en-US" dirty="0" smtClean="0"/>
              <a:t> Information</a:t>
            </a:r>
            <a:r>
              <a:rPr lang="en-US" dirty="0"/>
              <a:t>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number of units</a:t>
            </a:r>
          </a:p>
          <a:p>
            <a:r>
              <a:rPr lang="en-US" dirty="0" smtClean="0"/>
              <a:t>Building Types</a:t>
            </a:r>
          </a:p>
          <a:p>
            <a:pPr lvl="1"/>
            <a:r>
              <a:rPr lang="en-US" dirty="0" smtClean="0"/>
              <a:t>SF, Duplex, Triplex, 4-plex, Townhouse, Apartment Bldg., etc.</a:t>
            </a:r>
          </a:p>
          <a:p>
            <a:r>
              <a:rPr lang="en-US" dirty="0" smtClean="0"/>
              <a:t>Total number of buildings</a:t>
            </a:r>
          </a:p>
          <a:p>
            <a:pPr lvl="1"/>
            <a:r>
              <a:rPr lang="en-US" dirty="0" smtClean="0"/>
              <a:t>Describe units/building</a:t>
            </a:r>
          </a:p>
          <a:p>
            <a:pPr lvl="1"/>
            <a:r>
              <a:rPr lang="en-US" dirty="0" smtClean="0"/>
              <a:t>Describe the number of efficiencies, 1BR, 2BR, etc.</a:t>
            </a:r>
          </a:p>
          <a:p>
            <a:pPr lvl="1"/>
            <a:r>
              <a:rPr lang="en-US" dirty="0" smtClean="0"/>
              <a:t>Height in stories/building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Income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Income Mix</a:t>
            </a:r>
            <a:r>
              <a:rPr lang="en-US" sz="4400" dirty="0" smtClean="0"/>
              <a:t>:</a:t>
            </a:r>
          </a:p>
          <a:p>
            <a:pPr lvl="2"/>
            <a:r>
              <a:rPr lang="en-US" sz="3600" dirty="0" smtClean="0"/>
              <a:t> # of Market Rate Units: </a:t>
            </a:r>
            <a:r>
              <a:rPr lang="en-US" sz="3600" u="sng" dirty="0"/>
              <a:t>		</a:t>
            </a:r>
            <a:endParaRPr lang="en-US" sz="3600" dirty="0"/>
          </a:p>
          <a:p>
            <a:pPr lvl="2"/>
            <a:r>
              <a:rPr lang="en-US" sz="3600" dirty="0" smtClean="0"/>
              <a:t># of Affordable Units:      </a:t>
            </a:r>
            <a:r>
              <a:rPr lang="en-US" sz="3600" u="sng" dirty="0"/>
              <a:t>		</a:t>
            </a:r>
            <a:endParaRPr lang="en-US" sz="3600" dirty="0"/>
          </a:p>
          <a:p>
            <a:pPr lvl="2"/>
            <a:r>
              <a:rPr lang="en-US" sz="3600" dirty="0" smtClean="0"/>
              <a:t>Total Units:              </a:t>
            </a:r>
            <a:r>
              <a:rPr lang="en-US" sz="3600" dirty="0"/>
              <a:t>	  </a:t>
            </a:r>
            <a:r>
              <a:rPr lang="en-US" sz="3600" u="sng" dirty="0"/>
              <a:t>		</a:t>
            </a:r>
            <a:endParaRPr lang="en-US" sz="36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53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Rents and/or Sales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rents and/or sales prices for the affordable units</a:t>
            </a:r>
          </a:p>
          <a:p>
            <a:r>
              <a:rPr lang="en-US" dirty="0" smtClean="0"/>
              <a:t>Are these equal to, or less than, HUD limits for households at the 65% AMI Level (rentals)? Or the 300% FPL Level (home ownership)?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Insert Site Plan</a:t>
            </a:r>
          </a:p>
          <a:p>
            <a:r>
              <a:rPr lang="en-US" sz="3600" dirty="0"/>
              <a:t>Insert Conceptual </a:t>
            </a:r>
            <a:r>
              <a:rPr lang="en-US" sz="3600" dirty="0" smtClean="0"/>
              <a:t>Drawings and/or Elevations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097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Nearby Amenities/Services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Employment Centers</a:t>
            </a:r>
          </a:p>
          <a:p>
            <a:r>
              <a:rPr lang="en-US" sz="4000" dirty="0"/>
              <a:t>Bus Routes</a:t>
            </a:r>
          </a:p>
          <a:p>
            <a:r>
              <a:rPr lang="en-US" sz="4000" dirty="0"/>
              <a:t>Shopping/Retail</a:t>
            </a:r>
          </a:p>
          <a:p>
            <a:r>
              <a:rPr lang="en-US" sz="4000" dirty="0"/>
              <a:t>Pharmacy/Medical Centers</a:t>
            </a:r>
          </a:p>
          <a:p>
            <a:r>
              <a:rPr lang="en-US" sz="4000" dirty="0"/>
              <a:t>Parks/Community Centers</a:t>
            </a:r>
          </a:p>
          <a:p>
            <a:r>
              <a:rPr lang="en-US" sz="4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4995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On-Site Amenities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Recreational</a:t>
            </a:r>
          </a:p>
          <a:p>
            <a:r>
              <a:rPr lang="en-US" dirty="0"/>
              <a:t>Fitness</a:t>
            </a:r>
          </a:p>
          <a:p>
            <a:r>
              <a:rPr lang="en-US" dirty="0"/>
              <a:t>Computer Access</a:t>
            </a:r>
          </a:p>
          <a:p>
            <a:r>
              <a:rPr lang="en-US" dirty="0"/>
              <a:t>Appliances</a:t>
            </a:r>
          </a:p>
          <a:p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F409723074C990C3D44740B0623" ma:contentTypeVersion="12" ma:contentTypeDescription="Create a new document." ma:contentTypeScope="" ma:versionID="a858b2acdfad6f7c1a76ca3861d00541">
  <xsd:schema xmlns:xsd="http://www.w3.org/2001/XMLSchema" xmlns:xs="http://www.w3.org/2001/XMLSchema" xmlns:p="http://schemas.microsoft.com/office/2006/metadata/properties" xmlns:ns3="4dc8f4fc-0688-4652-951b-14ce58da8738" xmlns:ns4="7d87361c-f8ed-4d83-b675-36c65d1b8bc8" targetNamespace="http://schemas.microsoft.com/office/2006/metadata/properties" ma:root="true" ma:fieldsID="af02fdfdccf21b98fe084d7fb84363e2" ns3:_="" ns4:_="">
    <xsd:import namespace="4dc8f4fc-0688-4652-951b-14ce58da8738"/>
    <xsd:import namespace="7d87361c-f8ed-4d83-b675-36c65d1b8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8f4fc-0688-4652-951b-14ce58da8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361c-f8ed-4d83-b675-36c65d1b8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0E869D-49AA-477D-8624-68B12725B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c8f4fc-0688-4652-951b-14ce58da8738"/>
    <ds:schemaRef ds:uri="7d87361c-f8ed-4d83-b675-36c65d1b8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A2915E-D151-47EB-B466-45911AA94196}">
  <ds:schemaRefs>
    <ds:schemaRef ds:uri="http://purl.org/dc/terms/"/>
    <ds:schemaRef ds:uri="7d87361c-f8ed-4d83-b675-36c65d1b8bc8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dc8f4fc-0688-4652-951b-14ce58da8738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C157B6C-F174-4E17-B7A3-FEA7B6E2F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308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ARPA for Affordable Housing Funding Request</vt:lpstr>
      <vt:lpstr>Organization Information</vt:lpstr>
      <vt:lpstr>Project Information</vt:lpstr>
      <vt:lpstr>Project Information (continued)</vt:lpstr>
      <vt:lpstr>Resident Income Mix</vt:lpstr>
      <vt:lpstr>Rents and/or Sales Prices</vt:lpstr>
      <vt:lpstr>Project Design</vt:lpstr>
      <vt:lpstr>Nearby Amenities/Services</vt:lpstr>
      <vt:lpstr>On-Site Amenities</vt:lpstr>
      <vt:lpstr>Resident Services</vt:lpstr>
      <vt:lpstr>Other Project Information</vt:lpstr>
      <vt:lpstr>Project Funding</vt:lpstr>
      <vt:lpstr>Questions? </vt:lpstr>
    </vt:vector>
  </TitlesOfParts>
  <Company>Gainesville Regional Utiltites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ConnectFree Program Funding Request</dc:title>
  <dc:creator>Richardson, Jacquelin S.</dc:creator>
  <cp:lastModifiedBy>Rawson, Laura E</cp:lastModifiedBy>
  <cp:revision>15</cp:revision>
  <dcterms:created xsi:type="dcterms:W3CDTF">2018-09-14T16:51:30Z</dcterms:created>
  <dcterms:modified xsi:type="dcterms:W3CDTF">2023-02-08T17:55:08Z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0x01010082390F409723074C990C3D44740B0623</vt:lpwstr>
  </property>
</Properties>
</file>