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8" r:id="rId9"/>
    <p:sldId id="263" r:id="rId10"/>
    <p:sldId id="264" r:id="rId11"/>
    <p:sldId id="265" r:id="rId12"/>
    <p:sldId id="260" r:id="rId13"/>
    <p:sldId id="261" r:id="rId14"/>
    <p:sldId id="269" r:id="rId15"/>
    <p:sldId id="266" r:id="rId16"/>
    <p:sldId id="262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97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chtel, John S." userId="af30c103-46e3-4b44-a3a0-3c0cb7647c06" providerId="ADAL" clId="{F97C9A99-8F3F-4796-BBEF-7E7F4B9B3210}"/>
    <pc:docChg chg="custSel delSld modSld">
      <pc:chgData name="Wachtel, John S." userId="af30c103-46e3-4b44-a3a0-3c0cb7647c06" providerId="ADAL" clId="{F97C9A99-8F3F-4796-BBEF-7E7F4B9B3210}" dt="2021-06-03T15:15:41.127" v="398" actId="20577"/>
      <pc:docMkLst>
        <pc:docMk/>
      </pc:docMkLst>
      <pc:sldChg chg="modSp mod">
        <pc:chgData name="Wachtel, John S." userId="af30c103-46e3-4b44-a3a0-3c0cb7647c06" providerId="ADAL" clId="{F97C9A99-8F3F-4796-BBEF-7E7F4B9B3210}" dt="2021-06-03T15:15:41.127" v="398" actId="20577"/>
        <pc:sldMkLst>
          <pc:docMk/>
          <pc:sldMk cId="3725774950" sldId="258"/>
        </pc:sldMkLst>
        <pc:spChg chg="mod">
          <ac:chgData name="Wachtel, John S." userId="af30c103-46e3-4b44-a3a0-3c0cb7647c06" providerId="ADAL" clId="{F97C9A99-8F3F-4796-BBEF-7E7F4B9B3210}" dt="2021-06-03T15:15:07.295" v="377" actId="20577"/>
          <ac:spMkLst>
            <pc:docMk/>
            <pc:sldMk cId="3725774950" sldId="258"/>
            <ac:spMk id="2" creationId="{00000000-0000-0000-0000-000000000000}"/>
          </ac:spMkLst>
        </pc:spChg>
        <pc:spChg chg="mod">
          <ac:chgData name="Wachtel, John S." userId="af30c103-46e3-4b44-a3a0-3c0cb7647c06" providerId="ADAL" clId="{F97C9A99-8F3F-4796-BBEF-7E7F4B9B3210}" dt="2021-06-03T15:15:41.127" v="398" actId="20577"/>
          <ac:spMkLst>
            <pc:docMk/>
            <pc:sldMk cId="3725774950" sldId="258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2:25.160" v="163" actId="20577"/>
        <pc:sldMkLst>
          <pc:docMk/>
          <pc:sldMk cId="3048256793" sldId="262"/>
        </pc:sldMkLst>
        <pc:spChg chg="mod">
          <ac:chgData name="Wachtel, John S." userId="af30c103-46e3-4b44-a3a0-3c0cb7647c06" providerId="ADAL" clId="{F97C9A99-8F3F-4796-BBEF-7E7F4B9B3210}" dt="2021-06-01T00:32:25.160" v="163" actId="20577"/>
          <ac:spMkLst>
            <pc:docMk/>
            <pc:sldMk cId="3048256793" sldId="262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5:00.015" v="206" actId="20577"/>
        <pc:sldMkLst>
          <pc:docMk/>
          <pc:sldMk cId="1499552647" sldId="263"/>
        </pc:sldMkLst>
        <pc:spChg chg="mod">
          <ac:chgData name="Wachtel, John S." userId="af30c103-46e3-4b44-a3a0-3c0cb7647c06" providerId="ADAL" clId="{F97C9A99-8F3F-4796-BBEF-7E7F4B9B3210}" dt="2021-06-01T00:35:00.015" v="206" actId="20577"/>
          <ac:spMkLst>
            <pc:docMk/>
            <pc:sldMk cId="1499552647" sldId="263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5:57.352" v="221" actId="20577"/>
        <pc:sldMkLst>
          <pc:docMk/>
          <pc:sldMk cId="2053875806" sldId="264"/>
        </pc:sldMkLst>
        <pc:spChg chg="mod">
          <ac:chgData name="Wachtel, John S." userId="af30c103-46e3-4b44-a3a0-3c0cb7647c06" providerId="ADAL" clId="{F97C9A99-8F3F-4796-BBEF-7E7F4B9B3210}" dt="2021-06-01T00:35:57.352" v="221" actId="20577"/>
          <ac:spMkLst>
            <pc:docMk/>
            <pc:sldMk cId="2053875806" sldId="264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7:20.573" v="248" actId="20577"/>
        <pc:sldMkLst>
          <pc:docMk/>
          <pc:sldMk cId="3136283576" sldId="265"/>
        </pc:sldMkLst>
        <pc:spChg chg="mod">
          <ac:chgData name="Wachtel, John S." userId="af30c103-46e3-4b44-a3a0-3c0cb7647c06" providerId="ADAL" clId="{F97C9A99-8F3F-4796-BBEF-7E7F4B9B3210}" dt="2021-06-01T00:37:20.573" v="248" actId="20577"/>
          <ac:spMkLst>
            <pc:docMk/>
            <pc:sldMk cId="3136283576" sldId="265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9:42.832" v="367" actId="20577"/>
        <pc:sldMkLst>
          <pc:docMk/>
          <pc:sldMk cId="2165141329" sldId="266"/>
        </pc:sldMkLst>
        <pc:spChg chg="mod">
          <ac:chgData name="Wachtel, John S." userId="af30c103-46e3-4b44-a3a0-3c0cb7647c06" providerId="ADAL" clId="{F97C9A99-8F3F-4796-BBEF-7E7F4B9B3210}" dt="2021-06-01T00:39:42.832" v="367" actId="20577"/>
          <ac:spMkLst>
            <pc:docMk/>
            <pc:sldMk cId="2165141329" sldId="266"/>
            <ac:spMk id="3" creationId="{00000000-0000-0000-0000-000000000000}"/>
          </ac:spMkLst>
        </pc:spChg>
      </pc:sldChg>
      <pc:sldChg chg="del">
        <pc:chgData name="Wachtel, John S." userId="af30c103-46e3-4b44-a3a0-3c0cb7647c06" providerId="ADAL" clId="{F97C9A99-8F3F-4796-BBEF-7E7F4B9B3210}" dt="2021-06-01T00:39:53.068" v="368" actId="47"/>
        <pc:sldMkLst>
          <pc:docMk/>
          <pc:sldMk cId="4289143743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9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18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3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4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7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5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7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5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0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4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7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ABF3-CC75-45FC-9E6B-305F1419BAC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9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r>
              <a:rPr lang="en-US" b="1" err="1"/>
              <a:t>ConnectFree</a:t>
            </a:r>
            <a:r>
              <a:rPr lang="en-US" b="1"/>
              <a:t> Program</a:t>
            </a:r>
            <a:br>
              <a:rPr lang="en-US" b="1"/>
            </a:br>
            <a:r>
              <a:rPr lang="en-US" b="1"/>
              <a:t>Funding Request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29672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b="1" dirty="0"/>
              <a:t>Developer Name</a:t>
            </a:r>
          </a:p>
          <a:p>
            <a:r>
              <a:rPr lang="en-US" b="1" dirty="0"/>
              <a:t>Project Name</a:t>
            </a:r>
          </a:p>
          <a:p>
            <a:endParaRPr lang="en-US" b="1" dirty="0"/>
          </a:p>
          <a:p>
            <a:r>
              <a:rPr lang="en-US" b="1" dirty="0"/>
              <a:t>City of Gainesville</a:t>
            </a:r>
            <a:endParaRPr lang="en-US" b="1" dirty="0">
              <a:cs typeface="Calibri"/>
            </a:endParaRPr>
          </a:p>
          <a:p>
            <a:r>
              <a:rPr lang="en-US" b="1" dirty="0">
                <a:cs typeface="Calibri"/>
              </a:rPr>
              <a:t>Affordable Housing Advisory Committee</a:t>
            </a:r>
            <a:endParaRPr lang="en-US" b="1" dirty="0"/>
          </a:p>
          <a:p>
            <a:r>
              <a:rPr lang="en-US" b="1" dirty="0" smtClean="0"/>
              <a:t>DATE</a:t>
            </a:r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4053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 Needs Unit Set-Asides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/>
          <a:lstStyle/>
          <a:p>
            <a:r>
              <a:rPr lang="en-US"/>
              <a:t>Elderly			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Disabled (Not Elderly)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Homeless		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Veterans			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Persons w/ HIV/AIDS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Other:</a:t>
            </a:r>
            <a:r>
              <a:rPr lang="en-US" u="sng"/>
              <a:t>			</a:t>
            </a:r>
            <a:r>
              <a:rPr lang="en-US"/>
              <a:t>		</a:t>
            </a:r>
            <a:r>
              <a:rPr lang="en-US" u="sng"/>
              <a:t>		</a:t>
            </a:r>
          </a:p>
          <a:p>
            <a:r>
              <a:rPr lang="en-US"/>
              <a:t>Total Special Needs Units:	</a:t>
            </a:r>
            <a:r>
              <a:rPr lang="en-US" u="sng"/>
              <a:t>		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09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/>
              <a:t>Monthly Rent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sz="3900"/>
              <a:t>Maximum HUD Rent Limit by Number of Bedrooms in Unit:</a:t>
            </a:r>
          </a:p>
          <a:p>
            <a:pPr marL="0" indent="0">
              <a:buNone/>
            </a:pPr>
            <a:r>
              <a:rPr lang="en-US"/>
              <a:t>	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	</a:t>
            </a:r>
            <a:r>
              <a:rPr lang="en-US" sz="2600" i="1"/>
              <a:t>Note: Rent limits include utility allowance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342985"/>
              </p:ext>
            </p:extLst>
          </p:nvPr>
        </p:nvGraphicFramePr>
        <p:xfrm>
          <a:off x="1219200" y="2133600"/>
          <a:ext cx="7239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4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12520">
                <a:tc>
                  <a:txBody>
                    <a:bodyPr/>
                    <a:lstStyle/>
                    <a:p>
                      <a:r>
                        <a:rPr lang="en-US" sz="2800"/>
                        <a:t>Percentage</a:t>
                      </a:r>
                      <a:r>
                        <a:rPr lang="en-US" sz="2800" baseline="0"/>
                        <a:t> Category</a:t>
                      </a:r>
                    </a:p>
                    <a:p>
                      <a:r>
                        <a:rPr lang="en-US" sz="2800" baseline="0"/>
                        <a:t>(AMI)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1 Bedroom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2 Bedroom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2800"/>
                        <a:t>3</a:t>
                      </a:r>
                      <a:r>
                        <a:rPr lang="en-US" sz="2800" baseline="0"/>
                        <a:t> </a:t>
                      </a:r>
                      <a:r>
                        <a:rPr lang="en-US" sz="2800"/>
                        <a:t>Bedroom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99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Project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18832"/>
          </a:xfrm>
        </p:spPr>
        <p:txBody>
          <a:bodyPr>
            <a:normAutofit/>
          </a:bodyPr>
          <a:lstStyle/>
          <a:p>
            <a:r>
              <a:rPr lang="en-US" dirty="0" smtClean="0"/>
              <a:t>How will you reach out to potential tenants?</a:t>
            </a:r>
          </a:p>
          <a:p>
            <a:endParaRPr lang="en-US" dirty="0" smtClean="0"/>
          </a:p>
          <a:p>
            <a:r>
              <a:rPr lang="en-US" dirty="0" smtClean="0"/>
              <a:t>Similar </a:t>
            </a:r>
            <a:r>
              <a:rPr lang="en-US" dirty="0"/>
              <a:t>Completed Projects </a:t>
            </a:r>
            <a:r>
              <a:rPr lang="en-US" sz="2800" dirty="0"/>
              <a:t>(i.e., photos, videos)</a:t>
            </a:r>
          </a:p>
          <a:p>
            <a:endParaRPr lang="en-US" dirty="0"/>
          </a:p>
          <a:p>
            <a:r>
              <a:rPr lang="en-US" dirty="0"/>
              <a:t>Have you completed a First Step Meeting with the Department of Sustainable Development?</a:t>
            </a:r>
          </a:p>
          <a:p>
            <a:endParaRPr lang="en-US" dirty="0"/>
          </a:p>
          <a:p>
            <a:r>
              <a:rPr lang="en-US" dirty="0"/>
              <a:t>Include other Information at option of applicant</a:t>
            </a:r>
          </a:p>
        </p:txBody>
      </p:sp>
    </p:spTree>
    <p:extLst>
      <p:ext uri="{BB962C8B-B14F-4D97-AF65-F5344CB8AC3E}">
        <p14:creationId xmlns:p14="http://schemas.microsoft.com/office/powerpoint/2010/main" val="2165141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Total Project Units</a:t>
            </a:r>
          </a:p>
          <a:p>
            <a:r>
              <a:rPr lang="en-US" dirty="0"/>
              <a:t>Total Project Costs</a:t>
            </a:r>
          </a:p>
          <a:p>
            <a:r>
              <a:rPr lang="en-US" dirty="0" err="1"/>
              <a:t>ConnectFree</a:t>
            </a:r>
            <a:r>
              <a:rPr lang="en-US" dirty="0"/>
              <a:t> Funding Request</a:t>
            </a:r>
          </a:p>
          <a:p>
            <a:pPr lvl="1"/>
            <a:r>
              <a:rPr lang="en-US" dirty="0"/>
              <a:t>If LIHTC, $460,000 Loan</a:t>
            </a:r>
          </a:p>
          <a:p>
            <a:pPr lvl="2"/>
            <a:r>
              <a:rPr lang="en-US" dirty="0"/>
              <a:t>Propose loan terms (including interest rate and timeframes on a separate slide)</a:t>
            </a:r>
          </a:p>
          <a:p>
            <a:pPr lvl="1"/>
            <a:r>
              <a:rPr lang="en-US" dirty="0"/>
              <a:t>If SAIL, $37,500 Grant</a:t>
            </a:r>
          </a:p>
          <a:p>
            <a:r>
              <a:rPr lang="en-US" dirty="0"/>
              <a:t>Total Project </a:t>
            </a:r>
            <a:r>
              <a:rPr lang="en-US" dirty="0" smtClean="0"/>
              <a:t>Sources</a:t>
            </a:r>
          </a:p>
          <a:p>
            <a:pPr lvl="1"/>
            <a:r>
              <a:rPr lang="en-US" dirty="0" smtClean="0"/>
              <a:t>(All </a:t>
            </a:r>
            <a:r>
              <a:rPr lang="en-US" dirty="0"/>
              <a:t>sources including </a:t>
            </a:r>
            <a:r>
              <a:rPr lang="en-US" dirty="0" err="1"/>
              <a:t>ConnectFree</a:t>
            </a:r>
            <a:r>
              <a:rPr lang="en-US" dirty="0"/>
              <a:t> funding amount)</a:t>
            </a:r>
          </a:p>
          <a:p>
            <a:r>
              <a:rPr lang="en-US" dirty="0"/>
              <a:t>Percentage of </a:t>
            </a:r>
            <a:r>
              <a:rPr lang="en-US" dirty="0" err="1"/>
              <a:t>ConnectFree</a:t>
            </a:r>
            <a:r>
              <a:rPr lang="en-US" dirty="0"/>
              <a:t> Funding Leveraged</a:t>
            </a:r>
          </a:p>
        </p:txBody>
      </p:sp>
    </p:spTree>
    <p:extLst>
      <p:ext uri="{BB962C8B-B14F-4D97-AF65-F5344CB8AC3E}">
        <p14:creationId xmlns:p14="http://schemas.microsoft.com/office/powerpoint/2010/main" val="3048256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Questions?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2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/>
              <a:t>Name</a:t>
            </a:r>
          </a:p>
          <a:p>
            <a:r>
              <a:rPr lang="en-US" sz="4000"/>
              <a:t>Location (City &amp; State)</a:t>
            </a:r>
          </a:p>
          <a:p>
            <a:r>
              <a:rPr lang="en-US" sz="4000"/>
              <a:t>Type of Organization </a:t>
            </a:r>
            <a:r>
              <a:rPr lang="en-US" sz="2800"/>
              <a:t>(Non-Profit or For-Profit)</a:t>
            </a:r>
            <a:endParaRPr lang="en-US" sz="4000"/>
          </a:p>
          <a:p>
            <a:r>
              <a:rPr lang="en-US" sz="4000"/>
              <a:t>Experience</a:t>
            </a:r>
          </a:p>
          <a:p>
            <a:r>
              <a:rPr lang="en-US" sz="4000"/>
              <a:t>Mission</a:t>
            </a:r>
          </a:p>
        </p:txBody>
      </p:sp>
    </p:spTree>
    <p:extLst>
      <p:ext uri="{BB962C8B-B14F-4D97-AF65-F5344CB8AC3E}">
        <p14:creationId xmlns:p14="http://schemas.microsoft.com/office/powerpoint/2010/main" val="2217431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Name &amp;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Project Name</a:t>
            </a:r>
          </a:p>
          <a:p>
            <a:r>
              <a:rPr lang="en-US" sz="4000" dirty="0"/>
              <a:t>Project Location</a:t>
            </a:r>
          </a:p>
          <a:p>
            <a:r>
              <a:rPr lang="en-US" sz="4000" dirty="0"/>
              <a:t>Insert Project Location Map</a:t>
            </a:r>
          </a:p>
        </p:txBody>
      </p:sp>
    </p:spTree>
    <p:extLst>
      <p:ext uri="{BB962C8B-B14F-4D97-AF65-F5344CB8AC3E}">
        <p14:creationId xmlns:p14="http://schemas.microsoft.com/office/powerpoint/2010/main" val="3725774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/>
              <a:t>Construction </a:t>
            </a:r>
            <a:r>
              <a:rPr lang="en-US" sz="2800"/>
              <a:t>(New, Demo/New or  Rehabilitation)</a:t>
            </a:r>
          </a:p>
          <a:p>
            <a:r>
              <a:rPr lang="en-US"/>
              <a:t>Building Type (Garden, Mid-Rise, High-Rise, etc.)</a:t>
            </a:r>
          </a:p>
          <a:p>
            <a:pPr lvl="2"/>
            <a:r>
              <a:rPr lang="en-US" sz="2800"/>
              <a:t>Number of Stories</a:t>
            </a:r>
          </a:p>
          <a:p>
            <a:r>
              <a:rPr lang="en-US"/>
              <a:t>Total Units </a:t>
            </a:r>
            <a:r>
              <a:rPr lang="en-US" u="sng"/>
              <a:t>		</a:t>
            </a:r>
            <a:r>
              <a:rPr lang="en-US"/>
              <a:t>:</a:t>
            </a:r>
          </a:p>
          <a:p>
            <a:pPr lvl="2"/>
            <a:r>
              <a:rPr lang="en-US" sz="3200"/>
              <a:t>1 Bed </a:t>
            </a:r>
            <a:r>
              <a:rPr lang="en-US" sz="3200" u="sng"/>
              <a:t>		</a:t>
            </a:r>
            <a:endParaRPr lang="en-US" sz="3200"/>
          </a:p>
          <a:p>
            <a:pPr lvl="2"/>
            <a:r>
              <a:rPr lang="en-US" sz="3200"/>
              <a:t>2 Bed </a:t>
            </a:r>
            <a:r>
              <a:rPr lang="en-US" sz="3200" u="sng"/>
              <a:t>		</a:t>
            </a:r>
            <a:endParaRPr lang="en-US" sz="3200"/>
          </a:p>
          <a:p>
            <a:pPr lvl="2"/>
            <a:r>
              <a:rPr lang="en-US" sz="3200"/>
              <a:t>3 Bed </a:t>
            </a:r>
            <a:r>
              <a:rPr lang="en-US" sz="3200" u="sng"/>
              <a:t>		</a:t>
            </a:r>
            <a:endParaRPr lang="en-US" sz="3200"/>
          </a:p>
          <a:p>
            <a:pPr marL="914400" lvl="2" indent="0">
              <a:buNone/>
            </a:pPr>
            <a:endParaRPr lang="en-US" sz="3200"/>
          </a:p>
          <a:p>
            <a:pPr lvl="1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11098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525963"/>
          </a:xfrm>
        </p:spPr>
        <p:txBody>
          <a:bodyPr>
            <a:normAutofit/>
          </a:bodyPr>
          <a:lstStyle/>
          <a:p>
            <a:r>
              <a:rPr lang="en-US" sz="3600"/>
              <a:t>Insert Site Plan</a:t>
            </a:r>
          </a:p>
          <a:p>
            <a:r>
              <a:rPr lang="en-US" sz="3600"/>
              <a:t>Insert Conceptual Drawings</a:t>
            </a:r>
          </a:p>
        </p:txBody>
      </p:sp>
    </p:spTree>
    <p:extLst>
      <p:ext uri="{BB962C8B-B14F-4D97-AF65-F5344CB8AC3E}">
        <p14:creationId xmlns:p14="http://schemas.microsoft.com/office/powerpoint/2010/main" val="4080978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Nearby Amenities/Services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Employment Centers</a:t>
            </a:r>
          </a:p>
          <a:p>
            <a:r>
              <a:rPr lang="en-US" sz="4000" dirty="0"/>
              <a:t>Bus Routes</a:t>
            </a:r>
          </a:p>
          <a:p>
            <a:r>
              <a:rPr lang="en-US" sz="4000" dirty="0"/>
              <a:t>Shopping/Retail</a:t>
            </a:r>
          </a:p>
          <a:p>
            <a:r>
              <a:rPr lang="en-US" sz="4000" dirty="0"/>
              <a:t>Pharmacy/Medical Centers</a:t>
            </a:r>
          </a:p>
          <a:p>
            <a:r>
              <a:rPr lang="en-US" sz="4000" dirty="0"/>
              <a:t>Parks/Community Centers</a:t>
            </a:r>
          </a:p>
          <a:p>
            <a:r>
              <a:rPr lang="en-US" sz="4000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1499552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On-Site Amenities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Recreational</a:t>
            </a:r>
          </a:p>
          <a:p>
            <a:r>
              <a:rPr lang="en-US" dirty="0"/>
              <a:t>Fitness</a:t>
            </a:r>
          </a:p>
          <a:p>
            <a:r>
              <a:rPr lang="en-US" dirty="0"/>
              <a:t>Computer Access</a:t>
            </a:r>
          </a:p>
          <a:p>
            <a:r>
              <a:rPr lang="en-US" dirty="0"/>
              <a:t>Appliances</a:t>
            </a:r>
          </a:p>
          <a:p>
            <a:r>
              <a:rPr lang="en-US" dirty="0"/>
              <a:t>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875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Resident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Literacy Programs </a:t>
            </a:r>
          </a:p>
          <a:p>
            <a:r>
              <a:rPr lang="en-US" dirty="0"/>
              <a:t>Transportation</a:t>
            </a:r>
          </a:p>
          <a:p>
            <a:r>
              <a:rPr lang="en-US" dirty="0"/>
              <a:t>Daycare</a:t>
            </a:r>
          </a:p>
          <a:p>
            <a:r>
              <a:rPr lang="en-US" dirty="0"/>
              <a:t>Afterschool</a:t>
            </a:r>
          </a:p>
          <a:p>
            <a:r>
              <a:rPr lang="en-US" dirty="0"/>
              <a:t>Job Placement </a:t>
            </a:r>
          </a:p>
          <a:p>
            <a:r>
              <a:rPr lang="en-US" dirty="0"/>
              <a:t>Financial Management</a:t>
            </a:r>
          </a:p>
          <a:p>
            <a:r>
              <a:rPr lang="en-US" dirty="0"/>
              <a:t>Homeownership Opportunities</a:t>
            </a:r>
          </a:p>
          <a:p>
            <a:r>
              <a:rPr lang="en-US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136283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Resident Income Mix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/>
              <a:t>Income Mix:</a:t>
            </a:r>
          </a:p>
          <a:p>
            <a:pPr lvl="2"/>
            <a:r>
              <a:rPr lang="en-US" sz="3600"/>
              <a:t> 30% AMI Units</a:t>
            </a:r>
            <a:r>
              <a:rPr lang="en-US" sz="3600" u="sng"/>
              <a:t>		</a:t>
            </a:r>
            <a:endParaRPr lang="en-US" sz="3600"/>
          </a:p>
          <a:p>
            <a:pPr lvl="2"/>
            <a:r>
              <a:rPr lang="en-US" sz="3600"/>
              <a:t>50% AMI Units</a:t>
            </a:r>
            <a:r>
              <a:rPr lang="en-US" sz="3600" u="sng"/>
              <a:t>		</a:t>
            </a:r>
            <a:endParaRPr lang="en-US" sz="3600"/>
          </a:p>
          <a:p>
            <a:pPr lvl="2"/>
            <a:r>
              <a:rPr lang="en-US" sz="3600"/>
              <a:t>60% AMI Units</a:t>
            </a:r>
            <a:r>
              <a:rPr lang="en-US" sz="3600" u="sng"/>
              <a:t>		</a:t>
            </a:r>
            <a:endParaRPr lang="en-US" sz="3600"/>
          </a:p>
          <a:p>
            <a:pPr lvl="2"/>
            <a:r>
              <a:rPr lang="en-US" sz="3600"/>
              <a:t>80% AMI Units</a:t>
            </a:r>
            <a:r>
              <a:rPr lang="en-US" sz="3600" u="sng"/>
              <a:t>		</a:t>
            </a:r>
            <a:endParaRPr lang="en-US" sz="3600"/>
          </a:p>
          <a:p>
            <a:pPr lvl="2"/>
            <a:r>
              <a:rPr lang="en-US" sz="3600"/>
              <a:t>Total Units 	  </a:t>
            </a:r>
            <a:r>
              <a:rPr lang="en-US" sz="3600" u="sng"/>
              <a:t>		</a:t>
            </a:r>
            <a:endParaRPr lang="en-US" sz="3600"/>
          </a:p>
          <a:p>
            <a:pPr lvl="1"/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43536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90F409723074C990C3D44740B0623" ma:contentTypeVersion="12" ma:contentTypeDescription="Create a new document." ma:contentTypeScope="" ma:versionID="a858b2acdfad6f7c1a76ca3861d00541">
  <xsd:schema xmlns:xsd="http://www.w3.org/2001/XMLSchema" xmlns:xs="http://www.w3.org/2001/XMLSchema" xmlns:p="http://schemas.microsoft.com/office/2006/metadata/properties" xmlns:ns3="4dc8f4fc-0688-4652-951b-14ce58da8738" xmlns:ns4="7d87361c-f8ed-4d83-b675-36c65d1b8bc8" targetNamespace="http://schemas.microsoft.com/office/2006/metadata/properties" ma:root="true" ma:fieldsID="af02fdfdccf21b98fe084d7fb84363e2" ns3:_="" ns4:_="">
    <xsd:import namespace="4dc8f4fc-0688-4652-951b-14ce58da8738"/>
    <xsd:import namespace="7d87361c-f8ed-4d83-b675-36c65d1b8b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c8f4fc-0688-4652-951b-14ce58da87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7361c-f8ed-4d83-b675-36c65d1b8bc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157B6C-F174-4E17-B7A3-FEA7B6E2FD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A2915E-D151-47EB-B466-45911AA94196}">
  <ds:schemaRefs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7d87361c-f8ed-4d83-b675-36c65d1b8bc8"/>
    <ds:schemaRef ds:uri="http://schemas.openxmlformats.org/package/2006/metadata/core-properties"/>
    <ds:schemaRef ds:uri="4dc8f4fc-0688-4652-951b-14ce58da873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00E869D-49AA-477D-8624-68B12725BE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c8f4fc-0688-4652-951b-14ce58da8738"/>
    <ds:schemaRef ds:uri="7d87361c-f8ed-4d83-b675-36c65d1b8b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371</Words>
  <Application>Microsoft Office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ConnectFree Program Funding Request</vt:lpstr>
      <vt:lpstr>Organization Information</vt:lpstr>
      <vt:lpstr>Project Name &amp; Location</vt:lpstr>
      <vt:lpstr>Project Type</vt:lpstr>
      <vt:lpstr>Project Design</vt:lpstr>
      <vt:lpstr>Nearby Amenities/Services</vt:lpstr>
      <vt:lpstr>On-Site Amenities</vt:lpstr>
      <vt:lpstr>Resident Services</vt:lpstr>
      <vt:lpstr>Resident Income Mix</vt:lpstr>
      <vt:lpstr>Special Needs Unit Set-Asides</vt:lpstr>
      <vt:lpstr>Monthly Rent Limits</vt:lpstr>
      <vt:lpstr>Other Project Information</vt:lpstr>
      <vt:lpstr>Project Funding</vt:lpstr>
      <vt:lpstr>Questions? </vt:lpstr>
    </vt:vector>
  </TitlesOfParts>
  <Company>Gainesville Regional Utiltites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ConnectFree Program Funding Request</dc:title>
  <dc:creator>Richardson, Jacquelin S.</dc:creator>
  <cp:lastModifiedBy>Bakaitis, Chelsea H</cp:lastModifiedBy>
  <cp:revision>5</cp:revision>
  <dcterms:created xsi:type="dcterms:W3CDTF">2018-09-14T16:51:30Z</dcterms:created>
  <dcterms:modified xsi:type="dcterms:W3CDTF">2023-06-13T21:15:01Z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0x01010082390F409723074C990C3D44740B0623</vt:lpwstr>
  </property>
</Properties>
</file>