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8" r:id="rId9"/>
    <p:sldId id="263" r:id="rId10"/>
    <p:sldId id="264" r:id="rId11"/>
    <p:sldId id="265" r:id="rId12"/>
    <p:sldId id="260" r:id="rId13"/>
    <p:sldId id="261" r:id="rId14"/>
    <p:sldId id="269" r:id="rId15"/>
    <p:sldId id="266" r:id="rId16"/>
    <p:sldId id="262" r:id="rId17"/>
    <p:sldId id="270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8ABF3-CC75-45FC-9E6B-305F1419BAC8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3628D-1105-4B38-8AFC-3732F72CA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695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8ABF3-CC75-45FC-9E6B-305F1419BAC8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3628D-1105-4B38-8AFC-3732F72CA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618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8ABF3-CC75-45FC-9E6B-305F1419BAC8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3628D-1105-4B38-8AFC-3732F72CA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830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8ABF3-CC75-45FC-9E6B-305F1419BAC8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3628D-1105-4B38-8AFC-3732F72CA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42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8ABF3-CC75-45FC-9E6B-305F1419BAC8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3628D-1105-4B38-8AFC-3732F72CA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275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8ABF3-CC75-45FC-9E6B-305F1419BAC8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3628D-1105-4B38-8AFC-3732F72CA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550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8ABF3-CC75-45FC-9E6B-305F1419BAC8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3628D-1105-4B38-8AFC-3732F72CA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77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8ABF3-CC75-45FC-9E6B-305F1419BAC8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3628D-1105-4B38-8AFC-3732F72CA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255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8ABF3-CC75-45FC-9E6B-305F1419BAC8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3628D-1105-4B38-8AFC-3732F72CA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600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8ABF3-CC75-45FC-9E6B-305F1419BAC8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3628D-1105-4B38-8AFC-3732F72CA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742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8ABF3-CC75-45FC-9E6B-305F1419BAC8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3628D-1105-4B38-8AFC-3732F72CA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372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F8ABF3-CC75-45FC-9E6B-305F1419BAC8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D3628D-1105-4B38-8AFC-3732F72CA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795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1470025"/>
          </a:xfrm>
        </p:spPr>
        <p:txBody>
          <a:bodyPr/>
          <a:lstStyle/>
          <a:p>
            <a:r>
              <a:rPr lang="en-US" b="1" dirty="0"/>
              <a:t>Local Government Contribution</a:t>
            </a:r>
            <a:br>
              <a:rPr lang="en-US" b="1" dirty="0"/>
            </a:br>
            <a:r>
              <a:rPr lang="en-US" b="1" dirty="0"/>
              <a:t>LGAO/SAIL Funding Request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129672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r>
              <a:rPr lang="en-US" b="1" dirty="0"/>
              <a:t>Developer Name</a:t>
            </a:r>
          </a:p>
          <a:p>
            <a:r>
              <a:rPr lang="en-US" b="1" dirty="0"/>
              <a:t>Project Name</a:t>
            </a:r>
          </a:p>
          <a:p>
            <a:endParaRPr lang="en-US" b="1" dirty="0"/>
          </a:p>
          <a:p>
            <a:r>
              <a:rPr lang="en-US" b="1" dirty="0"/>
              <a:t>City of Gainesville</a:t>
            </a:r>
            <a:endParaRPr lang="en-US" b="1" dirty="0">
              <a:cs typeface="Calibri"/>
            </a:endParaRPr>
          </a:p>
          <a:p>
            <a:r>
              <a:rPr lang="en-US" b="1" dirty="0">
                <a:cs typeface="Calibri"/>
              </a:rPr>
              <a:t>Affordable Housing Advisory Committee</a:t>
            </a:r>
            <a:endParaRPr lang="en-US" b="1" dirty="0"/>
          </a:p>
          <a:p>
            <a:r>
              <a:rPr lang="en-US" b="1" dirty="0"/>
              <a:t>July 7, 2026</a:t>
            </a:r>
            <a:endParaRPr lang="en-US" b="1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640535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Special Needs Unit Set-Asides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10600" cy="4525963"/>
          </a:xfrm>
        </p:spPr>
        <p:txBody>
          <a:bodyPr/>
          <a:lstStyle/>
          <a:p>
            <a:r>
              <a:rPr lang="en-US"/>
              <a:t>Elderly					</a:t>
            </a:r>
            <a:r>
              <a:rPr lang="en-US" u="sng"/>
              <a:t>		</a:t>
            </a:r>
            <a:endParaRPr lang="en-US"/>
          </a:p>
          <a:p>
            <a:r>
              <a:rPr lang="en-US"/>
              <a:t>Disabled (Not Elderly)		</a:t>
            </a:r>
            <a:r>
              <a:rPr lang="en-US" u="sng"/>
              <a:t>		</a:t>
            </a:r>
            <a:endParaRPr lang="en-US"/>
          </a:p>
          <a:p>
            <a:r>
              <a:rPr lang="en-US"/>
              <a:t>Homeless				</a:t>
            </a:r>
            <a:r>
              <a:rPr lang="en-US" u="sng"/>
              <a:t>		</a:t>
            </a:r>
            <a:endParaRPr lang="en-US"/>
          </a:p>
          <a:p>
            <a:r>
              <a:rPr lang="en-US"/>
              <a:t>Veterans					</a:t>
            </a:r>
            <a:r>
              <a:rPr lang="en-US" u="sng"/>
              <a:t>		</a:t>
            </a:r>
            <a:endParaRPr lang="en-US"/>
          </a:p>
          <a:p>
            <a:r>
              <a:rPr lang="en-US"/>
              <a:t>Persons w/ HIV/AIDS		</a:t>
            </a:r>
            <a:r>
              <a:rPr lang="en-US" u="sng"/>
              <a:t>		</a:t>
            </a:r>
            <a:endParaRPr lang="en-US"/>
          </a:p>
          <a:p>
            <a:r>
              <a:rPr lang="en-US"/>
              <a:t>Other:</a:t>
            </a:r>
            <a:r>
              <a:rPr lang="en-US" u="sng"/>
              <a:t>			</a:t>
            </a:r>
            <a:r>
              <a:rPr lang="en-US"/>
              <a:t>		</a:t>
            </a:r>
            <a:r>
              <a:rPr lang="en-US" u="sng"/>
              <a:t>		</a:t>
            </a:r>
          </a:p>
          <a:p>
            <a:r>
              <a:rPr lang="en-US"/>
              <a:t>Total Special Needs Units:	</a:t>
            </a:r>
            <a:r>
              <a:rPr lang="en-US" u="sng"/>
              <a:t>		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7091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/>
              <a:t>Monthly Rent Limits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534400" cy="5486400"/>
          </a:xfrm>
        </p:spPr>
        <p:txBody>
          <a:bodyPr>
            <a:normAutofit fontScale="85000" lnSpcReduction="20000"/>
          </a:bodyPr>
          <a:lstStyle/>
          <a:p>
            <a:r>
              <a:rPr lang="en-US" sz="3900"/>
              <a:t>Maximum HUD Rent Limit by Number of Bedrooms in Unit:</a:t>
            </a:r>
          </a:p>
          <a:p>
            <a:pPr marL="0" indent="0">
              <a:buNone/>
            </a:pPr>
            <a:r>
              <a:rPr lang="en-US"/>
              <a:t>	                                                                                                           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 algn="ctr">
              <a:buNone/>
            </a:pPr>
            <a:r>
              <a:rPr lang="en-US"/>
              <a:t>	</a:t>
            </a:r>
            <a:r>
              <a:rPr lang="en-US" sz="2600" i="1"/>
              <a:t>Note: Rent limits include utility allowance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5342985"/>
              </p:ext>
            </p:extLst>
          </p:nvPr>
        </p:nvGraphicFramePr>
        <p:xfrm>
          <a:off x="1219200" y="2133600"/>
          <a:ext cx="7239000" cy="3688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77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746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12520">
                <a:tc>
                  <a:txBody>
                    <a:bodyPr/>
                    <a:lstStyle/>
                    <a:p>
                      <a:r>
                        <a:rPr lang="en-US" sz="2800"/>
                        <a:t>Percentage</a:t>
                      </a:r>
                      <a:r>
                        <a:rPr lang="en-US" sz="2800" baseline="0"/>
                        <a:t> Category</a:t>
                      </a:r>
                    </a:p>
                    <a:p>
                      <a:r>
                        <a:rPr lang="en-US" sz="2800" baseline="0"/>
                        <a:t>(AMI)</a:t>
                      </a:r>
                      <a:endParaRPr lang="en-US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1 Bedroom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2 Bedroom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800"/>
                        <a:t>3</a:t>
                      </a:r>
                      <a:r>
                        <a:rPr lang="en-US" sz="2800" baseline="0"/>
                        <a:t> </a:t>
                      </a:r>
                      <a:r>
                        <a:rPr lang="en-US" sz="2800"/>
                        <a:t>Bedroom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b="1"/>
                        <a:t>30%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b="1"/>
                        <a:t>50%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b="1"/>
                        <a:t>60%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b="1"/>
                        <a:t>80%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09990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Project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21883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How will you reach out to potential tenants?</a:t>
            </a:r>
          </a:p>
          <a:p>
            <a:r>
              <a:rPr lang="en-US" dirty="0"/>
              <a:t>What is your plan/budget for short- and long-term landscaping and maintenance (e.g., roofs, etc.)</a:t>
            </a:r>
          </a:p>
          <a:p>
            <a:r>
              <a:rPr lang="en-US" dirty="0"/>
              <a:t>Similar Completed Projects </a:t>
            </a:r>
            <a:r>
              <a:rPr lang="en-US" sz="2800" dirty="0"/>
              <a:t>(i.e., photos, videos)</a:t>
            </a:r>
            <a:endParaRPr lang="en-US" dirty="0"/>
          </a:p>
          <a:p>
            <a:r>
              <a:rPr lang="en-US" dirty="0"/>
              <a:t>Have you completed a First Step Meeting with the Department of Sustainable Development? When?</a:t>
            </a:r>
          </a:p>
          <a:p>
            <a:r>
              <a:rPr lang="en-US" dirty="0"/>
              <a:t>Include other Information at option of applicant</a:t>
            </a:r>
          </a:p>
        </p:txBody>
      </p:sp>
    </p:spTree>
    <p:extLst>
      <p:ext uri="{BB962C8B-B14F-4D97-AF65-F5344CB8AC3E}">
        <p14:creationId xmlns:p14="http://schemas.microsoft.com/office/powerpoint/2010/main" val="21651413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 Funding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Total Project Units</a:t>
            </a:r>
          </a:p>
          <a:p>
            <a:r>
              <a:rPr lang="en-US" dirty="0"/>
              <a:t>Total Project Costs</a:t>
            </a:r>
          </a:p>
          <a:p>
            <a:r>
              <a:rPr lang="en-US" dirty="0"/>
              <a:t>City (</a:t>
            </a:r>
            <a:r>
              <a:rPr lang="en-US" dirty="0" err="1"/>
              <a:t>ConnectFree</a:t>
            </a:r>
            <a:r>
              <a:rPr lang="en-US" dirty="0"/>
              <a:t>) Funding Request</a:t>
            </a:r>
          </a:p>
          <a:p>
            <a:pPr lvl="1"/>
            <a:r>
              <a:rPr lang="en-US" dirty="0"/>
              <a:t>If LGAO, $460,000 Loan</a:t>
            </a:r>
          </a:p>
          <a:p>
            <a:pPr lvl="2"/>
            <a:r>
              <a:rPr lang="en-US" dirty="0"/>
              <a:t>Propose loan terms (including interest rate and timeframes on a separate slide)</a:t>
            </a:r>
          </a:p>
          <a:p>
            <a:pPr lvl="1"/>
            <a:r>
              <a:rPr lang="en-US" dirty="0"/>
              <a:t>If SAIL, $37,500 Grant</a:t>
            </a:r>
          </a:p>
          <a:p>
            <a:r>
              <a:rPr lang="en-US" dirty="0"/>
              <a:t>Total Project Sources</a:t>
            </a:r>
          </a:p>
          <a:p>
            <a:pPr lvl="1"/>
            <a:r>
              <a:rPr lang="en-US" dirty="0"/>
              <a:t>All sources, including City (</a:t>
            </a:r>
            <a:r>
              <a:rPr lang="en-US" dirty="0" err="1"/>
              <a:t>ConnectFree</a:t>
            </a:r>
            <a:r>
              <a:rPr lang="en-US" dirty="0"/>
              <a:t>) funding amount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82567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33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/>
              <a:t>Questions?</a:t>
            </a:r>
            <a:br>
              <a:rPr lang="en-US"/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228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Organization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/>
              <a:t>Name</a:t>
            </a:r>
          </a:p>
          <a:p>
            <a:r>
              <a:rPr lang="en-US" sz="4000"/>
              <a:t>Location (City &amp; State)</a:t>
            </a:r>
          </a:p>
          <a:p>
            <a:r>
              <a:rPr lang="en-US" sz="4000"/>
              <a:t>Type of Organization </a:t>
            </a:r>
            <a:r>
              <a:rPr lang="en-US" sz="2800"/>
              <a:t>(Non-Profit or For-Profit)</a:t>
            </a:r>
            <a:endParaRPr lang="en-US" sz="4000"/>
          </a:p>
          <a:p>
            <a:r>
              <a:rPr lang="en-US" sz="4000"/>
              <a:t>Experience</a:t>
            </a:r>
          </a:p>
          <a:p>
            <a:r>
              <a:rPr lang="en-US" sz="4000"/>
              <a:t>Mission</a:t>
            </a:r>
          </a:p>
        </p:txBody>
      </p:sp>
    </p:spTree>
    <p:extLst>
      <p:ext uri="{BB962C8B-B14F-4D97-AF65-F5344CB8AC3E}">
        <p14:creationId xmlns:p14="http://schemas.microsoft.com/office/powerpoint/2010/main" val="2217431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Name &amp; Location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Project Name</a:t>
            </a:r>
          </a:p>
          <a:p>
            <a:r>
              <a:rPr lang="en-US" sz="4000" dirty="0"/>
              <a:t>Project Location</a:t>
            </a:r>
          </a:p>
          <a:p>
            <a:r>
              <a:rPr lang="en-US" sz="4000" dirty="0"/>
              <a:t>Insert Project Location Map</a:t>
            </a:r>
          </a:p>
        </p:txBody>
      </p:sp>
    </p:spTree>
    <p:extLst>
      <p:ext uri="{BB962C8B-B14F-4D97-AF65-F5344CB8AC3E}">
        <p14:creationId xmlns:p14="http://schemas.microsoft.com/office/powerpoint/2010/main" val="3725774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 Type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10600" cy="4525963"/>
          </a:xfrm>
        </p:spPr>
        <p:txBody>
          <a:bodyPr>
            <a:normAutofit/>
          </a:bodyPr>
          <a:lstStyle/>
          <a:p>
            <a:r>
              <a:rPr lang="en-US"/>
              <a:t>Construction </a:t>
            </a:r>
            <a:r>
              <a:rPr lang="en-US" sz="2800"/>
              <a:t>(New, Demo/New or  Rehabilitation)</a:t>
            </a:r>
          </a:p>
          <a:p>
            <a:r>
              <a:rPr lang="en-US"/>
              <a:t>Building Type (Garden, Mid-Rise, High-Rise, etc.)</a:t>
            </a:r>
          </a:p>
          <a:p>
            <a:pPr lvl="2"/>
            <a:r>
              <a:rPr lang="en-US" sz="2800"/>
              <a:t>Number of Stories</a:t>
            </a:r>
          </a:p>
          <a:p>
            <a:r>
              <a:rPr lang="en-US"/>
              <a:t>Total Units </a:t>
            </a:r>
            <a:r>
              <a:rPr lang="en-US" u="sng"/>
              <a:t>		</a:t>
            </a:r>
            <a:r>
              <a:rPr lang="en-US"/>
              <a:t>:</a:t>
            </a:r>
          </a:p>
          <a:p>
            <a:pPr lvl="2"/>
            <a:r>
              <a:rPr lang="en-US" sz="3200"/>
              <a:t>1 Bed </a:t>
            </a:r>
            <a:r>
              <a:rPr lang="en-US" sz="3200" u="sng"/>
              <a:t>		</a:t>
            </a:r>
            <a:endParaRPr lang="en-US" sz="3200"/>
          </a:p>
          <a:p>
            <a:pPr lvl="2"/>
            <a:r>
              <a:rPr lang="en-US" sz="3200"/>
              <a:t>2 Bed </a:t>
            </a:r>
            <a:r>
              <a:rPr lang="en-US" sz="3200" u="sng"/>
              <a:t>		</a:t>
            </a:r>
            <a:endParaRPr lang="en-US" sz="3200"/>
          </a:p>
          <a:p>
            <a:pPr lvl="2"/>
            <a:r>
              <a:rPr lang="en-US" sz="3200"/>
              <a:t>3 Bed </a:t>
            </a:r>
            <a:r>
              <a:rPr lang="en-US" sz="3200" u="sng"/>
              <a:t>		</a:t>
            </a:r>
            <a:endParaRPr lang="en-US" sz="3200"/>
          </a:p>
          <a:p>
            <a:pPr marL="914400" lvl="2" indent="0">
              <a:buNone/>
            </a:pPr>
            <a:endParaRPr lang="en-US" sz="3200"/>
          </a:p>
          <a:p>
            <a:pPr lvl="1"/>
            <a:endParaRPr lang="en-US" sz="3200"/>
          </a:p>
        </p:txBody>
      </p:sp>
    </p:spTree>
    <p:extLst>
      <p:ext uri="{BB962C8B-B14F-4D97-AF65-F5344CB8AC3E}">
        <p14:creationId xmlns:p14="http://schemas.microsoft.com/office/powerpoint/2010/main" val="11109896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763000" cy="4525963"/>
          </a:xfrm>
        </p:spPr>
        <p:txBody>
          <a:bodyPr>
            <a:normAutofit/>
          </a:bodyPr>
          <a:lstStyle/>
          <a:p>
            <a:r>
              <a:rPr lang="en-US" sz="3600"/>
              <a:t>Insert Site Plan</a:t>
            </a:r>
          </a:p>
          <a:p>
            <a:r>
              <a:rPr lang="en-US" sz="3600"/>
              <a:t>Insert Conceptual Drawings</a:t>
            </a:r>
          </a:p>
        </p:txBody>
      </p:sp>
    </p:spTree>
    <p:extLst>
      <p:ext uri="{BB962C8B-B14F-4D97-AF65-F5344CB8AC3E}">
        <p14:creationId xmlns:p14="http://schemas.microsoft.com/office/powerpoint/2010/main" val="4080978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Nearby Amenities/Services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Employment Centers</a:t>
            </a:r>
          </a:p>
          <a:p>
            <a:r>
              <a:rPr lang="en-US" sz="4000" dirty="0"/>
              <a:t>Bus Routes</a:t>
            </a:r>
          </a:p>
          <a:p>
            <a:r>
              <a:rPr lang="en-US" sz="4000" dirty="0"/>
              <a:t>Shopping/Retail</a:t>
            </a:r>
          </a:p>
          <a:p>
            <a:r>
              <a:rPr lang="en-US" sz="4000" dirty="0"/>
              <a:t>Pharmacy/Medical Centers</a:t>
            </a:r>
          </a:p>
          <a:p>
            <a:r>
              <a:rPr lang="en-US" sz="4000" dirty="0"/>
              <a:t>Parks/Community Centers</a:t>
            </a:r>
          </a:p>
          <a:p>
            <a:r>
              <a:rPr lang="en-US" sz="4000" dirty="0"/>
              <a:t>Other</a:t>
            </a:r>
          </a:p>
        </p:txBody>
      </p:sp>
    </p:spTree>
    <p:extLst>
      <p:ext uri="{BB962C8B-B14F-4D97-AF65-F5344CB8AC3E}">
        <p14:creationId xmlns:p14="http://schemas.microsoft.com/office/powerpoint/2010/main" val="14995526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On-Site Amenities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Recreational</a:t>
            </a:r>
          </a:p>
          <a:p>
            <a:r>
              <a:rPr lang="en-US" dirty="0"/>
              <a:t>Fitness</a:t>
            </a:r>
          </a:p>
          <a:p>
            <a:r>
              <a:rPr lang="en-US" dirty="0"/>
              <a:t>Computer Access</a:t>
            </a:r>
          </a:p>
          <a:p>
            <a:r>
              <a:rPr lang="en-US" dirty="0"/>
              <a:t>Appliances</a:t>
            </a:r>
          </a:p>
          <a:p>
            <a:r>
              <a:rPr lang="en-US" dirty="0"/>
              <a:t>Other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8758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Resident 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Literacy Programs </a:t>
            </a:r>
          </a:p>
          <a:p>
            <a:r>
              <a:rPr lang="en-US" dirty="0"/>
              <a:t>Transportation</a:t>
            </a:r>
          </a:p>
          <a:p>
            <a:r>
              <a:rPr lang="en-US" dirty="0"/>
              <a:t>Daycare</a:t>
            </a:r>
          </a:p>
          <a:p>
            <a:r>
              <a:rPr lang="en-US" dirty="0"/>
              <a:t>Afterschool</a:t>
            </a:r>
          </a:p>
          <a:p>
            <a:r>
              <a:rPr lang="en-US" dirty="0"/>
              <a:t>Job Placement </a:t>
            </a:r>
          </a:p>
          <a:p>
            <a:r>
              <a:rPr lang="en-US" dirty="0"/>
              <a:t>Financial Management</a:t>
            </a:r>
          </a:p>
          <a:p>
            <a:r>
              <a:rPr lang="en-US" dirty="0"/>
              <a:t>Homeownership Opportunities</a:t>
            </a:r>
          </a:p>
          <a:p>
            <a:r>
              <a:rPr lang="en-US" dirty="0"/>
              <a:t>Other</a:t>
            </a:r>
          </a:p>
        </p:txBody>
      </p:sp>
    </p:spTree>
    <p:extLst>
      <p:ext uri="{BB962C8B-B14F-4D97-AF65-F5344CB8AC3E}">
        <p14:creationId xmlns:p14="http://schemas.microsoft.com/office/powerpoint/2010/main" val="31362835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Resident Income Mix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/>
              <a:t>Income Mix:</a:t>
            </a:r>
          </a:p>
          <a:p>
            <a:pPr lvl="2"/>
            <a:r>
              <a:rPr lang="en-US" sz="3600"/>
              <a:t> 30% AMI Units</a:t>
            </a:r>
            <a:r>
              <a:rPr lang="en-US" sz="3600" u="sng"/>
              <a:t>		</a:t>
            </a:r>
            <a:endParaRPr lang="en-US" sz="3600"/>
          </a:p>
          <a:p>
            <a:pPr lvl="2"/>
            <a:r>
              <a:rPr lang="en-US" sz="3600"/>
              <a:t>50% AMI Units</a:t>
            </a:r>
            <a:r>
              <a:rPr lang="en-US" sz="3600" u="sng"/>
              <a:t>		</a:t>
            </a:r>
            <a:endParaRPr lang="en-US" sz="3600"/>
          </a:p>
          <a:p>
            <a:pPr lvl="2"/>
            <a:r>
              <a:rPr lang="en-US" sz="3600"/>
              <a:t>60% AMI Units</a:t>
            </a:r>
            <a:r>
              <a:rPr lang="en-US" sz="3600" u="sng"/>
              <a:t>		</a:t>
            </a:r>
            <a:endParaRPr lang="en-US" sz="3600"/>
          </a:p>
          <a:p>
            <a:pPr lvl="2"/>
            <a:r>
              <a:rPr lang="en-US" sz="3600"/>
              <a:t>80% AMI Units</a:t>
            </a:r>
            <a:r>
              <a:rPr lang="en-US" sz="3600" u="sng"/>
              <a:t>		</a:t>
            </a:r>
            <a:endParaRPr lang="en-US" sz="3600"/>
          </a:p>
          <a:p>
            <a:pPr lvl="2"/>
            <a:r>
              <a:rPr lang="en-US" sz="3600"/>
              <a:t>Total Units 	  </a:t>
            </a:r>
            <a:r>
              <a:rPr lang="en-US" sz="3600" u="sng"/>
              <a:t>		</a:t>
            </a:r>
            <a:endParaRPr lang="en-US" sz="3600"/>
          </a:p>
          <a:p>
            <a:pPr lvl="1"/>
            <a:endParaRPr lang="en-US" sz="4000"/>
          </a:p>
        </p:txBody>
      </p:sp>
    </p:spTree>
    <p:extLst>
      <p:ext uri="{BB962C8B-B14F-4D97-AF65-F5344CB8AC3E}">
        <p14:creationId xmlns:p14="http://schemas.microsoft.com/office/powerpoint/2010/main" val="34353697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4dc8f4fc-0688-4652-951b-14ce58da8738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390F409723074C990C3D44740B0623" ma:contentTypeVersion="16" ma:contentTypeDescription="Create a new document." ma:contentTypeScope="" ma:versionID="527fb8d7c49c3f399e36f1e00c997efe">
  <xsd:schema xmlns:xsd="http://www.w3.org/2001/XMLSchema" xmlns:xs="http://www.w3.org/2001/XMLSchema" xmlns:p="http://schemas.microsoft.com/office/2006/metadata/properties" xmlns:ns3="4dc8f4fc-0688-4652-951b-14ce58da8738" xmlns:ns4="7d87361c-f8ed-4d83-b675-36c65d1b8bc8" targetNamespace="http://schemas.microsoft.com/office/2006/metadata/properties" ma:root="true" ma:fieldsID="96b1d811f918617cd419c3bc3ef3fb59" ns3:_="" ns4:_="">
    <xsd:import namespace="4dc8f4fc-0688-4652-951b-14ce58da8738"/>
    <xsd:import namespace="7d87361c-f8ed-4d83-b675-36c65d1b8bc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c8f4fc-0688-4652-951b-14ce58da87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0" nillable="true" ma:displayName="_activity" ma:hidden="true" ma:internalName="_activity">
      <xsd:simpleType>
        <xsd:restriction base="dms:Note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2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87361c-f8ed-4d83-b675-36c65d1b8bc8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C157B6C-F174-4E17-B7A3-FEA7B6E2FDC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FA2915E-D151-47EB-B466-45911AA94196}">
  <ds:schemaRefs>
    <ds:schemaRef ds:uri="http://schemas.microsoft.com/office/2006/documentManagement/types"/>
    <ds:schemaRef ds:uri="7d87361c-f8ed-4d83-b675-36c65d1b8bc8"/>
    <ds:schemaRef ds:uri="http://purl.org/dc/elements/1.1/"/>
    <ds:schemaRef ds:uri="http://www.w3.org/XML/1998/namespace"/>
    <ds:schemaRef ds:uri="http://purl.org/dc/terms/"/>
    <ds:schemaRef ds:uri="http://schemas.microsoft.com/office/infopath/2007/PartnerControls"/>
    <ds:schemaRef ds:uri="http://purl.org/dc/dcmitype/"/>
    <ds:schemaRef ds:uri="4dc8f4fc-0688-4652-951b-14ce58da8738"/>
    <ds:schemaRef ds:uri="http://schemas.openxmlformats.org/package/2006/metadata/core-properti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3E9001AB-52DA-4E43-B401-1C545F1C781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dc8f4fc-0688-4652-951b-14ce58da8738"/>
    <ds:schemaRef ds:uri="7d87361c-f8ed-4d83-b675-36c65d1b8bc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416</Words>
  <Application>Microsoft Office PowerPoint</Application>
  <PresentationFormat>On-screen Show (4:3)</PresentationFormat>
  <Paragraphs>102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Local Government Contribution LGAO/SAIL Funding Request</vt:lpstr>
      <vt:lpstr>Organization Information</vt:lpstr>
      <vt:lpstr>Project Name &amp; Location</vt:lpstr>
      <vt:lpstr>Project Type</vt:lpstr>
      <vt:lpstr>Project Design</vt:lpstr>
      <vt:lpstr>Nearby Amenities/Services</vt:lpstr>
      <vt:lpstr>On-Site Amenities</vt:lpstr>
      <vt:lpstr>Resident Services</vt:lpstr>
      <vt:lpstr>Resident Income Mix</vt:lpstr>
      <vt:lpstr>Special Needs Unit Set-Asides</vt:lpstr>
      <vt:lpstr>Monthly Rent Limits</vt:lpstr>
      <vt:lpstr>Other Project Information</vt:lpstr>
      <vt:lpstr>Project Funding</vt:lpstr>
      <vt:lpstr>Questions? </vt:lpstr>
    </vt:vector>
  </TitlesOfParts>
  <Company>Gainesville Regional Utiltites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ConnectFree Program Funding Request</dc:title>
  <dc:creator>Richardson, Jacquelin S.</dc:creator>
  <cp:lastModifiedBy>Osoba, Teresa D</cp:lastModifiedBy>
  <cp:revision>11</cp:revision>
  <dcterms:created xsi:type="dcterms:W3CDTF">2018-09-14T16:51:30Z</dcterms:created>
  <dcterms:modified xsi:type="dcterms:W3CDTF">2026-06-17T15:28:11Z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0x01010082390F409723074C990C3D44740B0623</vt:lpwstr>
  </property>
</Properties>
</file>