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Lst>
  <p:handoutMasterIdLst>
    <p:handoutMasterId r:id="rId24"/>
  </p:handoutMasterIdLst>
  <p:sldIdLst>
    <p:sldId id="256" r:id="rId5"/>
    <p:sldId id="257" r:id="rId6"/>
    <p:sldId id="303" r:id="rId7"/>
    <p:sldId id="287" r:id="rId8"/>
    <p:sldId id="283" r:id="rId9"/>
    <p:sldId id="285" r:id="rId10"/>
    <p:sldId id="290" r:id="rId11"/>
    <p:sldId id="302" r:id="rId12"/>
    <p:sldId id="288" r:id="rId13"/>
    <p:sldId id="293" r:id="rId14"/>
    <p:sldId id="271" r:id="rId15"/>
    <p:sldId id="294" r:id="rId16"/>
    <p:sldId id="296" r:id="rId17"/>
    <p:sldId id="301" r:id="rId18"/>
    <p:sldId id="272" r:id="rId19"/>
    <p:sldId id="298" r:id="rId20"/>
    <p:sldId id="273" r:id="rId21"/>
    <p:sldId id="274" r:id="rId22"/>
    <p:sldId id="282"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cil Howard" initials="CH" lastIdx="2" clrIdx="0"/>
  <p:cmAuthor id="1" name="Information Technology" initials="I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7523" cy="464662"/>
          </a:xfrm>
          <a:prstGeom prst="rect">
            <a:avLst/>
          </a:prstGeom>
          <a:noFill/>
          <a:ln w="9525">
            <a:noFill/>
            <a:miter lim="800000"/>
            <a:headEnd/>
            <a:tailEnd/>
          </a:ln>
          <a:effectLst/>
        </p:spPr>
        <p:txBody>
          <a:bodyPr vert="horz" wrap="square" lIns="93507" tIns="46753" rIns="93507" bIns="46753" numCol="1" anchor="t" anchorCtr="0" compatLnSpc="1">
            <a:prstTxWarp prst="textNoShape">
              <a:avLst/>
            </a:prstTxWarp>
          </a:bodyPr>
          <a:lstStyle>
            <a:lvl1pPr algn="l">
              <a:defRPr sz="1200"/>
            </a:lvl1pPr>
          </a:lstStyle>
          <a:p>
            <a:pPr>
              <a:defRPr/>
            </a:pPr>
            <a:endParaRPr lang="en-US" dirty="0"/>
          </a:p>
        </p:txBody>
      </p:sp>
      <p:sp>
        <p:nvSpPr>
          <p:cNvPr id="36867" name="Rectangle 3"/>
          <p:cNvSpPr>
            <a:spLocks noGrp="1" noChangeArrowheads="1"/>
          </p:cNvSpPr>
          <p:nvPr>
            <p:ph type="dt" sz="quarter" idx="1"/>
          </p:nvPr>
        </p:nvSpPr>
        <p:spPr bwMode="auto">
          <a:xfrm>
            <a:off x="3971292" y="0"/>
            <a:ext cx="3037523" cy="464662"/>
          </a:xfrm>
          <a:prstGeom prst="rect">
            <a:avLst/>
          </a:prstGeom>
          <a:noFill/>
          <a:ln w="9525">
            <a:noFill/>
            <a:miter lim="800000"/>
            <a:headEnd/>
            <a:tailEnd/>
          </a:ln>
          <a:effectLst/>
        </p:spPr>
        <p:txBody>
          <a:bodyPr vert="horz" wrap="square" lIns="93507" tIns="46753" rIns="93507" bIns="46753" numCol="1" anchor="t" anchorCtr="0" compatLnSpc="1">
            <a:prstTxWarp prst="textNoShape">
              <a:avLst/>
            </a:prstTxWarp>
          </a:bodyPr>
          <a:lstStyle>
            <a:lvl1pPr algn="r">
              <a:defRPr sz="1200"/>
            </a:lvl1pPr>
          </a:lstStyle>
          <a:p>
            <a:pPr>
              <a:defRPr/>
            </a:pPr>
            <a:endParaRPr lang="en-US" dirty="0"/>
          </a:p>
        </p:txBody>
      </p:sp>
      <p:sp>
        <p:nvSpPr>
          <p:cNvPr id="36868" name="Rectangle 4"/>
          <p:cNvSpPr>
            <a:spLocks noGrp="1" noChangeArrowheads="1"/>
          </p:cNvSpPr>
          <p:nvPr>
            <p:ph type="ftr" sz="quarter" idx="2"/>
          </p:nvPr>
        </p:nvSpPr>
        <p:spPr bwMode="auto">
          <a:xfrm>
            <a:off x="0" y="8830154"/>
            <a:ext cx="3037523" cy="464662"/>
          </a:xfrm>
          <a:prstGeom prst="rect">
            <a:avLst/>
          </a:prstGeom>
          <a:noFill/>
          <a:ln w="9525">
            <a:noFill/>
            <a:miter lim="800000"/>
            <a:headEnd/>
            <a:tailEnd/>
          </a:ln>
          <a:effectLst/>
        </p:spPr>
        <p:txBody>
          <a:bodyPr vert="horz" wrap="square" lIns="93507" tIns="46753" rIns="93507" bIns="46753" numCol="1" anchor="b" anchorCtr="0" compatLnSpc="1">
            <a:prstTxWarp prst="textNoShape">
              <a:avLst/>
            </a:prstTxWarp>
          </a:bodyPr>
          <a:lstStyle>
            <a:lvl1pPr algn="l">
              <a:defRPr sz="1200"/>
            </a:lvl1pPr>
          </a:lstStyle>
          <a:p>
            <a:pPr>
              <a:defRPr/>
            </a:pPr>
            <a:endParaRPr lang="en-US" dirty="0"/>
          </a:p>
        </p:txBody>
      </p:sp>
      <p:sp>
        <p:nvSpPr>
          <p:cNvPr id="36869" name="Rectangle 5"/>
          <p:cNvSpPr>
            <a:spLocks noGrp="1" noChangeArrowheads="1"/>
          </p:cNvSpPr>
          <p:nvPr>
            <p:ph type="sldNum" sz="quarter" idx="3"/>
          </p:nvPr>
        </p:nvSpPr>
        <p:spPr bwMode="auto">
          <a:xfrm>
            <a:off x="3971292" y="8830154"/>
            <a:ext cx="3037523" cy="464662"/>
          </a:xfrm>
          <a:prstGeom prst="rect">
            <a:avLst/>
          </a:prstGeom>
          <a:noFill/>
          <a:ln w="9525">
            <a:noFill/>
            <a:miter lim="800000"/>
            <a:headEnd/>
            <a:tailEnd/>
          </a:ln>
          <a:effectLst/>
        </p:spPr>
        <p:txBody>
          <a:bodyPr vert="horz" wrap="square" lIns="93507" tIns="46753" rIns="93507" bIns="46753" numCol="1" anchor="b" anchorCtr="0" compatLnSpc="1">
            <a:prstTxWarp prst="textNoShape">
              <a:avLst/>
            </a:prstTxWarp>
          </a:bodyPr>
          <a:lstStyle>
            <a:lvl1pPr algn="r">
              <a:defRPr sz="1200"/>
            </a:lvl1pPr>
          </a:lstStyle>
          <a:p>
            <a:pPr>
              <a:defRPr/>
            </a:pPr>
            <a:fld id="{C69D6B7B-F293-4206-BB6A-B1F2A2DA1D61}" type="slidenum">
              <a:rPr lang="en-US"/>
              <a:pPr>
                <a:defRPr/>
              </a:pPr>
              <a:t>‹#›</a:t>
            </a:fld>
            <a:endParaRPr lang="en-US" dirty="0"/>
          </a:p>
        </p:txBody>
      </p:sp>
    </p:spTree>
    <p:extLst>
      <p:ext uri="{BB962C8B-B14F-4D97-AF65-F5344CB8AC3E}">
        <p14:creationId xmlns:p14="http://schemas.microsoft.com/office/powerpoint/2010/main" val="2775454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pPr>
              <a:defRPr/>
            </a:pPr>
            <a:fld id="{0F68F935-94AA-4E38-82D8-B0392BD1184D}" type="slidenum">
              <a:rPr lang="en-US" smtClean="0"/>
              <a:pPr>
                <a:defRPr/>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864693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373914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227473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4077695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422562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2715726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2822952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6E961E4-0055-45F4-81C3-D17B2F35A345}" type="slidenum">
              <a:rPr lang="en-US" smtClean="0"/>
              <a:pPr>
                <a:defRPr/>
              </a:pPr>
              <a:t>‹#›</a:t>
            </a:fld>
            <a:endParaRPr lang="en-US" dirty="0"/>
          </a:p>
        </p:txBody>
      </p:sp>
    </p:spTree>
    <p:extLst>
      <p:ext uri="{BB962C8B-B14F-4D97-AF65-F5344CB8AC3E}">
        <p14:creationId xmlns:p14="http://schemas.microsoft.com/office/powerpoint/2010/main" val="1827574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EACFB8E-EB77-4D18-A7DF-4F386669B724}" type="slidenum">
              <a:rPr lang="en-US" smtClean="0"/>
              <a:pPr>
                <a:defRPr/>
              </a:pPr>
              <a:t>‹#›</a:t>
            </a:fld>
            <a:endParaRPr lang="en-US" dirty="0"/>
          </a:p>
        </p:txBody>
      </p:sp>
    </p:spTree>
    <p:extLst>
      <p:ext uri="{BB962C8B-B14F-4D97-AF65-F5344CB8AC3E}">
        <p14:creationId xmlns:p14="http://schemas.microsoft.com/office/powerpoint/2010/main" val="74445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pPr>
              <a:defRPr/>
            </a:pPr>
            <a:fld id="{0555D499-2BC0-4814-B770-FE2561A3FB36}" type="slidenum">
              <a:rPr lang="en-US" smtClean="0"/>
              <a:pPr>
                <a:defRPr/>
              </a:pPr>
              <a:t>‹#›</a:t>
            </a:fld>
            <a:endParaRPr lang="en-US" dirty="0"/>
          </a:p>
        </p:txBody>
      </p:sp>
    </p:spTree>
    <p:extLst>
      <p:ext uri="{BB962C8B-B14F-4D97-AF65-F5344CB8AC3E}">
        <p14:creationId xmlns:p14="http://schemas.microsoft.com/office/powerpoint/2010/main" val="310448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pPr>
              <a:defRPr/>
            </a:pPr>
            <a:fld id="{7EBFEA4F-4338-44C0-A2B1-5787C87A9CF9}" type="slidenum">
              <a:rPr lang="en-US" smtClean="0"/>
              <a:pPr>
                <a:defRPr/>
              </a:pPr>
              <a:t>‹#›</a:t>
            </a:fld>
            <a:endParaRPr lang="en-US" dirty="0"/>
          </a:p>
        </p:txBody>
      </p:sp>
    </p:spTree>
    <p:extLst>
      <p:ext uri="{BB962C8B-B14F-4D97-AF65-F5344CB8AC3E}">
        <p14:creationId xmlns:p14="http://schemas.microsoft.com/office/powerpoint/2010/main" val="23909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DFC58F2-96C6-4BF9-B396-0B7707772F8E}" type="slidenum">
              <a:rPr lang="en-US" smtClean="0"/>
              <a:pPr>
                <a:defRPr/>
              </a:pPr>
              <a:t>‹#›</a:t>
            </a:fld>
            <a:endParaRPr lang="en-US" dirty="0"/>
          </a:p>
        </p:txBody>
      </p:sp>
    </p:spTree>
    <p:extLst>
      <p:ext uri="{BB962C8B-B14F-4D97-AF65-F5344CB8AC3E}">
        <p14:creationId xmlns:p14="http://schemas.microsoft.com/office/powerpoint/2010/main" val="369399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2D36B6D-9F75-41CA-A05D-CFCC3DB19115}" type="slidenum">
              <a:rPr lang="en-US" smtClean="0"/>
              <a:pPr>
                <a:defRPr/>
              </a:pPr>
              <a:t>‹#›</a:t>
            </a:fld>
            <a:endParaRPr lang="en-US" dirty="0"/>
          </a:p>
        </p:txBody>
      </p:sp>
    </p:spTree>
    <p:extLst>
      <p:ext uri="{BB962C8B-B14F-4D97-AF65-F5344CB8AC3E}">
        <p14:creationId xmlns:p14="http://schemas.microsoft.com/office/powerpoint/2010/main" val="211912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8E70F48-A3FB-4833-95C7-465FCF5F1934}" type="slidenum">
              <a:rPr lang="en-US" smtClean="0"/>
              <a:pPr>
                <a:defRPr/>
              </a:pPr>
              <a:t>‹#›</a:t>
            </a:fld>
            <a:endParaRPr lang="en-US" dirty="0"/>
          </a:p>
        </p:txBody>
      </p:sp>
    </p:spTree>
    <p:extLst>
      <p:ext uri="{BB962C8B-B14F-4D97-AF65-F5344CB8AC3E}">
        <p14:creationId xmlns:p14="http://schemas.microsoft.com/office/powerpoint/2010/main" val="350886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7DB6084F-431B-4F71-BEAB-F7567ACF260C}" type="slidenum">
              <a:rPr lang="en-US" smtClean="0"/>
              <a:pPr>
                <a:defRPr/>
              </a:pPr>
              <a:t>‹#›</a:t>
            </a:fld>
            <a:endParaRPr lang="en-US" dirty="0"/>
          </a:p>
        </p:txBody>
      </p:sp>
    </p:spTree>
    <p:extLst>
      <p:ext uri="{BB962C8B-B14F-4D97-AF65-F5344CB8AC3E}">
        <p14:creationId xmlns:p14="http://schemas.microsoft.com/office/powerpoint/2010/main" val="226041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99D4A7-78ED-42AA-91CD-7DEE8CE2F6BA}" type="slidenum">
              <a:rPr lang="en-US" smtClean="0"/>
              <a:pPr>
                <a:defRPr/>
              </a:pPr>
              <a:t>‹#›</a:t>
            </a:fld>
            <a:endParaRPr lang="en-US" dirty="0"/>
          </a:p>
        </p:txBody>
      </p:sp>
    </p:spTree>
    <p:extLst>
      <p:ext uri="{BB962C8B-B14F-4D97-AF65-F5344CB8AC3E}">
        <p14:creationId xmlns:p14="http://schemas.microsoft.com/office/powerpoint/2010/main" val="411164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F7679C9-AFDE-4B4C-926C-18AA16716B0D}" type="slidenum">
              <a:rPr lang="en-US" smtClean="0"/>
              <a:pPr>
                <a:defRPr/>
              </a:pPr>
              <a:t>‹#›</a:t>
            </a:fld>
            <a:endParaRPr lang="en-US" dirty="0"/>
          </a:p>
        </p:txBody>
      </p:sp>
    </p:spTree>
    <p:extLst>
      <p:ext uri="{BB962C8B-B14F-4D97-AF65-F5344CB8AC3E}">
        <p14:creationId xmlns:p14="http://schemas.microsoft.com/office/powerpoint/2010/main" val="168261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A84B8178-D9BA-4888-9935-C319340AD2FD}" type="slidenum">
              <a:rPr lang="en-US" smtClean="0"/>
              <a:pPr>
                <a:defRPr/>
              </a:pPr>
              <a:t>‹#›</a:t>
            </a:fld>
            <a:endParaRPr lang="en-US" dirty="0"/>
          </a:p>
        </p:txBody>
      </p:sp>
    </p:spTree>
    <p:extLst>
      <p:ext uri="{BB962C8B-B14F-4D97-AF65-F5344CB8AC3E}">
        <p14:creationId xmlns:p14="http://schemas.microsoft.com/office/powerpoint/2010/main" val="384701041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81249" y="2103306"/>
            <a:ext cx="6324600" cy="2743200"/>
          </a:xfrm>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3600" dirty="0" smtClean="0">
                <a:solidFill>
                  <a:schemeClr val="tx1"/>
                </a:solidFill>
              </a:rPr>
              <a:t>SMALL BUSINESS MENTORING PROGRAM</a:t>
            </a:r>
            <a:br>
              <a:rPr lang="en-US" sz="3600" dirty="0" smtClean="0">
                <a:solidFill>
                  <a:schemeClr val="tx1"/>
                </a:solidFill>
              </a:rPr>
            </a:br>
            <a:endParaRPr lang="en-US" sz="3600" dirty="0" smtClean="0">
              <a:solidFill>
                <a:schemeClr val="tx1"/>
              </a:solidFill>
            </a:endParaRPr>
          </a:p>
        </p:txBody>
      </p:sp>
      <p:sp>
        <p:nvSpPr>
          <p:cNvPr id="3075" name="Rectangle 3"/>
          <p:cNvSpPr>
            <a:spLocks noGrp="1" noChangeArrowheads="1"/>
          </p:cNvSpPr>
          <p:nvPr>
            <p:ph type="subTitle" idx="1"/>
          </p:nvPr>
        </p:nvSpPr>
        <p:spPr>
          <a:xfrm>
            <a:off x="2057400" y="2362200"/>
            <a:ext cx="5762563" cy="1364531"/>
          </a:xfrm>
        </p:spPr>
        <p:txBody>
          <a:bodyPr>
            <a:normAutofit/>
          </a:bodyPr>
          <a:lstStyle/>
          <a:p>
            <a:pPr eaLnBrk="1" hangingPunct="1"/>
            <a:r>
              <a:rPr lang="en-US" sz="3600" dirty="0"/>
              <a:t>CITY OF GAINESVILLE</a:t>
            </a:r>
            <a:endParaRPr lang="en-US" sz="36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429" y="76200"/>
            <a:ext cx="1998241" cy="201186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981200" y="1143000"/>
            <a:ext cx="6629400" cy="457200"/>
          </a:xfrm>
        </p:spPr>
        <p:txBody>
          <a:bodyPr/>
          <a:lstStyle/>
          <a:p>
            <a:pPr algn="ctr" eaLnBrk="1" hangingPunct="1"/>
            <a:r>
              <a:rPr lang="en-US" sz="2400" b="1" dirty="0" smtClean="0"/>
              <a:t>Protégé </a:t>
            </a:r>
            <a:r>
              <a:rPr lang="en-US" sz="2400" b="1" dirty="0"/>
              <a:t>B</a:t>
            </a:r>
            <a:r>
              <a:rPr lang="en-US" sz="2400" b="1" dirty="0" smtClean="0"/>
              <a:t>enefits</a:t>
            </a:r>
            <a:endParaRPr lang="en-US" sz="2400" b="1" dirty="0"/>
          </a:p>
        </p:txBody>
      </p:sp>
      <p:sp>
        <p:nvSpPr>
          <p:cNvPr id="2" name="Rectangle 1"/>
          <p:cNvSpPr/>
          <p:nvPr/>
        </p:nvSpPr>
        <p:spPr>
          <a:xfrm>
            <a:off x="2209800" y="1752600"/>
            <a:ext cx="6781800" cy="3970318"/>
          </a:xfrm>
          <a:prstGeom prst="rect">
            <a:avLst/>
          </a:prstGeom>
        </p:spPr>
        <p:txBody>
          <a:bodyPr wrap="square">
            <a:spAutoFit/>
          </a:bodyPr>
          <a:lstStyle/>
          <a:p>
            <a:pPr algn="l"/>
            <a:r>
              <a:rPr lang="en-US" dirty="0" smtClean="0"/>
              <a:t>• </a:t>
            </a:r>
            <a:r>
              <a:rPr lang="en-US" dirty="0"/>
              <a:t>Assistance in defining </a:t>
            </a:r>
            <a:r>
              <a:rPr lang="en-US" dirty="0" smtClean="0"/>
              <a:t>business goals</a:t>
            </a:r>
            <a:r>
              <a:rPr lang="en-US" dirty="0"/>
              <a:t>, strategies and </a:t>
            </a:r>
            <a:r>
              <a:rPr lang="en-US" dirty="0" smtClean="0"/>
              <a:t>options</a:t>
            </a:r>
          </a:p>
          <a:p>
            <a:pPr algn="l"/>
            <a:endParaRPr lang="en-US" dirty="0"/>
          </a:p>
          <a:p>
            <a:pPr marL="173038" indent="-173038" algn="l"/>
            <a:r>
              <a:rPr lang="en-US" dirty="0" smtClean="0"/>
              <a:t>• Help in building confidence to grow beyond the usual expectations</a:t>
            </a:r>
          </a:p>
          <a:p>
            <a:pPr algn="l"/>
            <a:endParaRPr lang="en-US" dirty="0"/>
          </a:p>
          <a:p>
            <a:pPr algn="l"/>
            <a:r>
              <a:rPr lang="en-US" dirty="0"/>
              <a:t>• Personalized </a:t>
            </a:r>
            <a:r>
              <a:rPr lang="en-US" dirty="0" smtClean="0"/>
              <a:t>training </a:t>
            </a:r>
            <a:r>
              <a:rPr lang="en-US" dirty="0"/>
              <a:t>geared toward specific </a:t>
            </a:r>
            <a:r>
              <a:rPr lang="en-US" dirty="0" smtClean="0"/>
              <a:t>needs</a:t>
            </a:r>
          </a:p>
          <a:p>
            <a:pPr algn="l"/>
            <a:endParaRPr lang="en-US" dirty="0"/>
          </a:p>
          <a:p>
            <a:pPr algn="l"/>
            <a:r>
              <a:rPr lang="en-US" dirty="0"/>
              <a:t>• A sounding board for ideas and </a:t>
            </a:r>
            <a:r>
              <a:rPr lang="en-US" dirty="0" smtClean="0"/>
              <a:t>approaches</a:t>
            </a:r>
          </a:p>
          <a:p>
            <a:pPr algn="l"/>
            <a:endParaRPr lang="en-US" dirty="0"/>
          </a:p>
          <a:p>
            <a:pPr algn="l"/>
            <a:r>
              <a:rPr lang="en-US" dirty="0"/>
              <a:t>• Referrals to experts with specialized industry </a:t>
            </a:r>
            <a:r>
              <a:rPr lang="en-US" dirty="0" smtClean="0"/>
              <a:t>knowledge</a:t>
            </a:r>
          </a:p>
          <a:p>
            <a:pPr algn="l"/>
            <a:endParaRPr lang="en-US" dirty="0" smtClean="0"/>
          </a:p>
          <a:p>
            <a:pPr marL="115888" indent="-115888" algn="l">
              <a:buFont typeface="Arial" panose="020B0604020202020204" pitchFamily="34" charset="0"/>
              <a:buChar char="•"/>
            </a:pPr>
            <a:r>
              <a:rPr lang="en-US" dirty="0"/>
              <a:t>Mentors </a:t>
            </a:r>
            <a:r>
              <a:rPr lang="en-US" dirty="0" smtClean="0"/>
              <a:t>may potentially </a:t>
            </a:r>
            <a:r>
              <a:rPr lang="en-US" dirty="0"/>
              <a:t>enter into joint-venture arrangements with p</a:t>
            </a:r>
            <a:r>
              <a:rPr lang="en-US" dirty="0" smtClean="0"/>
              <a:t>rotégés </a:t>
            </a:r>
            <a:r>
              <a:rPr lang="en-US" dirty="0"/>
              <a:t>to compete for, and perform </a:t>
            </a:r>
            <a:r>
              <a:rPr lang="en-US" dirty="0" smtClean="0"/>
              <a:t>on contracts</a:t>
            </a:r>
            <a:r>
              <a:rPr lang="en-US" dirty="0"/>
              <a:t>.</a:t>
            </a:r>
          </a:p>
          <a:p>
            <a:pPr marL="115888" indent="-115888"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945078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110740" y="670009"/>
            <a:ext cx="5762563" cy="1364531"/>
          </a:xfrm>
        </p:spPr>
        <p:txBody>
          <a:bodyPr/>
          <a:lstStyle/>
          <a:p>
            <a:pPr algn="ctr" eaLnBrk="1" hangingPunct="1"/>
            <a:r>
              <a:rPr lang="en-US" sz="2400" b="1" dirty="0" smtClean="0"/>
              <a:t>The Matching Process</a:t>
            </a:r>
          </a:p>
        </p:txBody>
      </p:sp>
      <p:sp>
        <p:nvSpPr>
          <p:cNvPr id="3" name="TextBox 2"/>
          <p:cNvSpPr txBox="1"/>
          <p:nvPr/>
        </p:nvSpPr>
        <p:spPr>
          <a:xfrm>
            <a:off x="2110740" y="1600200"/>
            <a:ext cx="6781800" cy="3416320"/>
          </a:xfrm>
          <a:prstGeom prst="rect">
            <a:avLst/>
          </a:prstGeom>
          <a:noFill/>
        </p:spPr>
        <p:txBody>
          <a:bodyPr wrap="square" rtlCol="0">
            <a:spAutoFit/>
          </a:bodyPr>
          <a:lstStyle/>
          <a:p>
            <a:pPr marL="285750" indent="-285750" algn="l">
              <a:buFont typeface="Arial" panose="020B0604020202020204" pitchFamily="34" charset="0"/>
              <a:buChar char="•"/>
            </a:pPr>
            <a:r>
              <a:rPr lang="en-US" dirty="0" smtClean="0"/>
              <a:t>Office of Equity and Inclusion reviews applications received from mentors and </a:t>
            </a:r>
            <a:r>
              <a:rPr lang="en-US" dirty="0"/>
              <a:t>p</a:t>
            </a:r>
            <a:r>
              <a:rPr lang="en-US" dirty="0" smtClean="0"/>
              <a:t>rotégés and pair teams based on the mentor’s field of training offered as well as protégé’s areas of interest for mentorship.</a:t>
            </a:r>
          </a:p>
          <a:p>
            <a:pPr marL="285750" indent="-285750" algn="l">
              <a:buFont typeface="Arial" panose="020B0604020202020204" pitchFamily="34" charset="0"/>
              <a:buChar char="•"/>
            </a:pPr>
            <a:endParaRPr lang="en-US" dirty="0" smtClean="0"/>
          </a:p>
          <a:p>
            <a:pPr marL="285750" indent="-285750" algn="l">
              <a:buFont typeface="Arial" panose="020B0604020202020204" pitchFamily="34" charset="0"/>
              <a:buChar char="•"/>
            </a:pPr>
            <a:r>
              <a:rPr lang="en-US" dirty="0" smtClean="0"/>
              <a:t>We will make the best-suited  partnerships based on information received from each applicant (mentors/protégés).</a:t>
            </a:r>
          </a:p>
          <a:p>
            <a:pPr marL="285750" indent="-285750" algn="l">
              <a:buFont typeface="Arial" panose="020B0604020202020204" pitchFamily="34" charset="0"/>
              <a:buChar char="•"/>
            </a:pPr>
            <a:endParaRPr lang="en-US" dirty="0" smtClean="0"/>
          </a:p>
          <a:p>
            <a:pPr marL="285750" indent="-285750" algn="l">
              <a:buFont typeface="Arial" panose="020B0604020202020204" pitchFamily="34" charset="0"/>
              <a:buChar char="•"/>
            </a:pPr>
            <a:r>
              <a:rPr lang="en-US" dirty="0" smtClean="0"/>
              <a:t>Mentors may train more than one protégé based on the mentor’s availability.</a:t>
            </a:r>
          </a:p>
          <a:p>
            <a:pPr algn="l"/>
            <a:endParaRPr lang="en-US" dirty="0" smtClean="0"/>
          </a:p>
          <a:p>
            <a:pPr algn="l"/>
            <a:endParaRPr lang="en-US" dirty="0"/>
          </a:p>
        </p:txBody>
      </p:sp>
    </p:spTree>
    <p:extLst>
      <p:ext uri="{BB962C8B-B14F-4D97-AF65-F5344CB8AC3E}">
        <p14:creationId xmlns:p14="http://schemas.microsoft.com/office/powerpoint/2010/main" val="1840661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905000" y="384534"/>
            <a:ext cx="5762563" cy="1364531"/>
          </a:xfrm>
        </p:spPr>
        <p:txBody>
          <a:bodyPr/>
          <a:lstStyle/>
          <a:p>
            <a:pPr eaLnBrk="1" hangingPunct="1"/>
            <a:r>
              <a:rPr lang="en-US" sz="2400" dirty="0" smtClean="0"/>
              <a:t>Establishing a Relationship:  Mentor</a:t>
            </a:r>
          </a:p>
        </p:txBody>
      </p:sp>
      <p:sp>
        <p:nvSpPr>
          <p:cNvPr id="3" name="TextBox 2"/>
          <p:cNvSpPr txBox="1"/>
          <p:nvPr/>
        </p:nvSpPr>
        <p:spPr>
          <a:xfrm>
            <a:off x="2514600" y="1066800"/>
            <a:ext cx="6781800" cy="5037276"/>
          </a:xfrm>
          <a:prstGeom prst="rect">
            <a:avLst/>
          </a:prstGeom>
          <a:noFill/>
        </p:spPr>
        <p:txBody>
          <a:bodyPr wrap="square" rtlCol="0">
            <a:spAutoFit/>
          </a:bodyPr>
          <a:lstStyle/>
          <a:p>
            <a:pPr marL="285750" indent="-285750" algn="l">
              <a:buFont typeface="Arial" panose="020B0604020202020204" pitchFamily="34" charset="0"/>
              <a:buChar char="•"/>
            </a:pPr>
            <a:endParaRPr lang="en-US" dirty="0" smtClean="0"/>
          </a:p>
          <a:p>
            <a:pPr algn="l"/>
            <a:r>
              <a:rPr lang="en-US" b="1" dirty="0" smtClean="0"/>
              <a:t>To </a:t>
            </a:r>
            <a:r>
              <a:rPr lang="en-US" b="1" dirty="0"/>
              <a:t>prepare for your first meeting, you might want to</a:t>
            </a:r>
            <a:r>
              <a:rPr lang="en-US" b="1" dirty="0" smtClean="0"/>
              <a:t>:</a:t>
            </a:r>
          </a:p>
          <a:p>
            <a:pPr algn="l"/>
            <a:endParaRPr lang="en-US" b="1" dirty="0"/>
          </a:p>
          <a:p>
            <a:pPr marL="173038" indent="-173038" algn="l"/>
            <a:r>
              <a:rPr lang="en-US" dirty="0"/>
              <a:t>• Summarize your goals and expectations for the mentoring </a:t>
            </a:r>
            <a:r>
              <a:rPr lang="en-US" dirty="0" smtClean="0"/>
              <a:t>  partnership.</a:t>
            </a:r>
          </a:p>
          <a:p>
            <a:pPr algn="l"/>
            <a:endParaRPr lang="en-US" dirty="0"/>
          </a:p>
          <a:p>
            <a:pPr algn="l"/>
            <a:r>
              <a:rPr lang="en-US" dirty="0"/>
              <a:t>• Review your p</a:t>
            </a:r>
            <a:r>
              <a:rPr lang="en-US" dirty="0" smtClean="0"/>
              <a:t>rotégés  </a:t>
            </a:r>
            <a:r>
              <a:rPr lang="en-US" dirty="0"/>
              <a:t>profile and work </a:t>
            </a:r>
            <a:r>
              <a:rPr lang="en-US" dirty="0" smtClean="0"/>
              <a:t>experience.</a:t>
            </a:r>
          </a:p>
          <a:p>
            <a:pPr algn="l"/>
            <a:endParaRPr lang="en-US" dirty="0" smtClean="0"/>
          </a:p>
          <a:p>
            <a:pPr marL="115888" indent="-115888" algn="l"/>
            <a:r>
              <a:rPr lang="en-US" dirty="0" smtClean="0"/>
              <a:t>• Address logistics of monthly/quarterly meetings, i.e., “How should we work together? Will we stay in touch between meetings, and how?”</a:t>
            </a:r>
          </a:p>
          <a:p>
            <a:pPr marL="115888" indent="-115888" algn="l"/>
            <a:endParaRPr lang="en-US" dirty="0" smtClean="0"/>
          </a:p>
          <a:p>
            <a:pPr marL="115888" indent="-115888" algn="l">
              <a:lnSpc>
                <a:spcPts val="1200"/>
              </a:lnSpc>
              <a:spcAft>
                <a:spcPts val="0"/>
              </a:spcAft>
              <a:buFont typeface="Arial" panose="020B0604020202020204" pitchFamily="34" charset="0"/>
              <a:buChar char="•"/>
              <a:tabLst>
                <a:tab pos="231775" algn="l"/>
              </a:tabLst>
            </a:pPr>
            <a:r>
              <a:rPr lang="en-US" dirty="0"/>
              <a:t>Which skills do you desire to develop?</a:t>
            </a:r>
          </a:p>
          <a:p>
            <a:pPr algn="l">
              <a:lnSpc>
                <a:spcPts val="1200"/>
              </a:lnSpc>
              <a:spcAft>
                <a:spcPts val="0"/>
              </a:spcAft>
            </a:pPr>
            <a:endParaRPr lang="en-US" dirty="0" smtClean="0"/>
          </a:p>
          <a:p>
            <a:pPr algn="l">
              <a:lnSpc>
                <a:spcPts val="1200"/>
              </a:lnSpc>
              <a:spcAft>
                <a:spcPts val="0"/>
              </a:spcAft>
            </a:pPr>
            <a:endParaRPr lang="en-US" dirty="0"/>
          </a:p>
          <a:p>
            <a:pPr algn="l">
              <a:lnSpc>
                <a:spcPts val="1200"/>
              </a:lnSpc>
              <a:spcAft>
                <a:spcPts val="0"/>
              </a:spcAft>
            </a:pPr>
            <a:r>
              <a:rPr lang="en-US" dirty="0"/>
              <a:t>• How can I help you develop these skills</a:t>
            </a:r>
            <a:r>
              <a:rPr lang="en-US" dirty="0" smtClean="0"/>
              <a:t>?</a:t>
            </a:r>
          </a:p>
          <a:p>
            <a:pPr algn="l">
              <a:lnSpc>
                <a:spcPts val="1200"/>
              </a:lnSpc>
              <a:spcAft>
                <a:spcPts val="0"/>
              </a:spcAft>
            </a:pPr>
            <a:endParaRPr lang="en-US" dirty="0"/>
          </a:p>
          <a:p>
            <a:pPr algn="l">
              <a:lnSpc>
                <a:spcPts val="1400"/>
              </a:lnSpc>
              <a:spcAft>
                <a:spcPts val="0"/>
              </a:spcAft>
            </a:pPr>
            <a:endParaRPr lang="en-US" dirty="0"/>
          </a:p>
          <a:p>
            <a:pPr algn="l">
              <a:lnSpc>
                <a:spcPts val="1400"/>
              </a:lnSpc>
              <a:spcAft>
                <a:spcPts val="0"/>
              </a:spcAft>
            </a:pPr>
            <a:r>
              <a:rPr lang="en-US" dirty="0"/>
              <a:t>• What attracted you to this program?</a:t>
            </a:r>
          </a:p>
          <a:p>
            <a:pPr marL="115888" indent="-115888" algn="l"/>
            <a:endParaRPr lang="en-US" sz="1600" dirty="0" smtClean="0"/>
          </a:p>
          <a:p>
            <a:pPr marL="115888" indent="-115888" algn="l"/>
            <a:r>
              <a:rPr lang="en-US" sz="1600" dirty="0" smtClean="0"/>
              <a:t>  </a:t>
            </a:r>
          </a:p>
        </p:txBody>
      </p:sp>
    </p:spTree>
    <p:extLst>
      <p:ext uri="{BB962C8B-B14F-4D97-AF65-F5344CB8AC3E}">
        <p14:creationId xmlns:p14="http://schemas.microsoft.com/office/powerpoint/2010/main" val="3895033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133600" y="228600"/>
            <a:ext cx="5762563" cy="1364531"/>
          </a:xfrm>
        </p:spPr>
        <p:txBody>
          <a:bodyPr/>
          <a:lstStyle/>
          <a:p>
            <a:pPr eaLnBrk="1" hangingPunct="1"/>
            <a:r>
              <a:rPr lang="en-US" sz="2400" dirty="0" smtClean="0"/>
              <a:t>Cont.…Establishing a Relationship: Mentor</a:t>
            </a:r>
          </a:p>
        </p:txBody>
      </p:sp>
      <p:sp>
        <p:nvSpPr>
          <p:cNvPr id="2" name="Rectangle 1"/>
          <p:cNvSpPr/>
          <p:nvPr/>
        </p:nvSpPr>
        <p:spPr>
          <a:xfrm>
            <a:off x="2362200" y="1295400"/>
            <a:ext cx="6629400" cy="4529445"/>
          </a:xfrm>
          <a:prstGeom prst="rect">
            <a:avLst/>
          </a:prstGeom>
        </p:spPr>
        <p:txBody>
          <a:bodyPr wrap="square">
            <a:spAutoFit/>
          </a:bodyPr>
          <a:lstStyle/>
          <a:p>
            <a:pPr algn="l">
              <a:lnSpc>
                <a:spcPts val="2000"/>
              </a:lnSpc>
              <a:spcAft>
                <a:spcPts val="0"/>
              </a:spcAft>
            </a:pPr>
            <a:r>
              <a:rPr lang="en-US" dirty="0" smtClean="0"/>
              <a:t>Next</a:t>
            </a:r>
            <a:r>
              <a:rPr lang="en-US" dirty="0"/>
              <a:t>, interview </a:t>
            </a:r>
            <a:r>
              <a:rPr lang="en-US" dirty="0" smtClean="0"/>
              <a:t>your </a:t>
            </a:r>
            <a:r>
              <a:rPr lang="en-US" dirty="0"/>
              <a:t>p</a:t>
            </a:r>
            <a:r>
              <a:rPr lang="en-US" dirty="0" smtClean="0"/>
              <a:t>rotégés. </a:t>
            </a:r>
            <a:r>
              <a:rPr lang="en-US" dirty="0"/>
              <a:t>In preparation for that first one-on-one  meeting, review the interview questions below. Use these questions as a guideline to help you begin to get to know your protégé personally and professionally</a:t>
            </a:r>
            <a:r>
              <a:rPr lang="en-US" dirty="0" smtClean="0"/>
              <a:t>:</a:t>
            </a:r>
            <a:endParaRPr lang="en-US" dirty="0"/>
          </a:p>
          <a:p>
            <a:pPr marL="173038" indent="-173038" algn="l">
              <a:lnSpc>
                <a:spcPts val="1400"/>
              </a:lnSpc>
            </a:pPr>
            <a:endParaRPr lang="en-US" dirty="0"/>
          </a:p>
          <a:p>
            <a:pPr marL="458788" indent="-285750" algn="l">
              <a:lnSpc>
                <a:spcPts val="1400"/>
              </a:lnSpc>
              <a:buFont typeface="Corbel" panose="020B0503020204020204" pitchFamily="34" charset="0"/>
              <a:buChar char="•"/>
            </a:pPr>
            <a:r>
              <a:rPr lang="en-US" dirty="0"/>
              <a:t>What is important to you?</a:t>
            </a:r>
          </a:p>
          <a:p>
            <a:pPr marL="458788" indent="-285750" algn="l">
              <a:lnSpc>
                <a:spcPts val="1400"/>
              </a:lnSpc>
              <a:buFont typeface="Corbel" panose="020B0503020204020204" pitchFamily="34" charset="0"/>
              <a:buChar char="•"/>
            </a:pPr>
            <a:endParaRPr lang="en-US" dirty="0"/>
          </a:p>
          <a:p>
            <a:pPr marL="458788" indent="-285750" algn="l">
              <a:lnSpc>
                <a:spcPts val="1400"/>
              </a:lnSpc>
              <a:buFont typeface="Corbel" panose="020B0503020204020204" pitchFamily="34" charset="0"/>
              <a:buChar char="•"/>
            </a:pPr>
            <a:r>
              <a:rPr lang="en-US" dirty="0" smtClean="0"/>
              <a:t>Which </a:t>
            </a:r>
            <a:r>
              <a:rPr lang="en-US" dirty="0"/>
              <a:t>area have you practiced the most?</a:t>
            </a:r>
          </a:p>
          <a:p>
            <a:pPr marL="458788" indent="-285750" algn="l">
              <a:lnSpc>
                <a:spcPts val="1400"/>
              </a:lnSpc>
              <a:buFont typeface="Corbel" panose="020B0503020204020204" pitchFamily="34" charset="0"/>
              <a:buChar char="•"/>
            </a:pPr>
            <a:endParaRPr lang="en-US" dirty="0"/>
          </a:p>
          <a:p>
            <a:pPr marL="458788" indent="-285750" algn="l">
              <a:lnSpc>
                <a:spcPts val="1400"/>
              </a:lnSpc>
              <a:buFont typeface="Corbel" panose="020B0503020204020204" pitchFamily="34" charset="0"/>
              <a:buChar char="•"/>
            </a:pPr>
            <a:r>
              <a:rPr lang="en-US" dirty="0" smtClean="0"/>
              <a:t>What </a:t>
            </a:r>
            <a:r>
              <a:rPr lang="en-US" dirty="0"/>
              <a:t>areas of business would you like to develop?</a:t>
            </a:r>
          </a:p>
          <a:p>
            <a:pPr marL="458788" indent="-285750" algn="l">
              <a:lnSpc>
                <a:spcPts val="1400"/>
              </a:lnSpc>
              <a:buFont typeface="Corbel" panose="020B0503020204020204" pitchFamily="34" charset="0"/>
              <a:buChar char="•"/>
            </a:pPr>
            <a:endParaRPr lang="en-US" dirty="0"/>
          </a:p>
          <a:p>
            <a:pPr marL="458788" indent="-285750" algn="l">
              <a:lnSpc>
                <a:spcPts val="1400"/>
              </a:lnSpc>
              <a:buFont typeface="Corbel" panose="020B0503020204020204" pitchFamily="34" charset="0"/>
              <a:buChar char="•"/>
            </a:pPr>
            <a:r>
              <a:rPr lang="en-US" dirty="0" smtClean="0"/>
              <a:t>What </a:t>
            </a:r>
            <a:r>
              <a:rPr lang="en-US" dirty="0"/>
              <a:t>skills do you have with which you are </a:t>
            </a:r>
            <a:r>
              <a:rPr lang="en-US" dirty="0" smtClean="0"/>
              <a:t>confident?</a:t>
            </a:r>
          </a:p>
          <a:p>
            <a:pPr marL="458788" indent="-285750" algn="l">
              <a:lnSpc>
                <a:spcPts val="1400"/>
              </a:lnSpc>
              <a:buFont typeface="Corbel" panose="020B0503020204020204" pitchFamily="34" charset="0"/>
              <a:buChar char="•"/>
            </a:pPr>
            <a:endParaRPr lang="en-US" dirty="0" smtClean="0"/>
          </a:p>
          <a:p>
            <a:pPr marL="458788" indent="-285750" algn="l">
              <a:lnSpc>
                <a:spcPts val="1400"/>
              </a:lnSpc>
              <a:buFont typeface="Corbel" panose="020B0503020204020204" pitchFamily="34" charset="0"/>
              <a:buChar char="•"/>
            </a:pPr>
            <a:r>
              <a:rPr lang="en-US" dirty="0" smtClean="0"/>
              <a:t>Six </a:t>
            </a:r>
            <a:r>
              <a:rPr lang="en-US" dirty="0"/>
              <a:t>months from now, how would you like to have grown as a result of this mentoring relationship?</a:t>
            </a:r>
          </a:p>
          <a:p>
            <a:pPr marL="285750" indent="-285750">
              <a:lnSpc>
                <a:spcPts val="1400"/>
              </a:lnSpc>
              <a:buFont typeface="Corbel" panose="020B0503020204020204" pitchFamily="34" charset="0"/>
              <a:buChar char="•"/>
            </a:pPr>
            <a:endParaRPr lang="en-US" dirty="0"/>
          </a:p>
          <a:p>
            <a:pPr marL="285750" indent="-112713">
              <a:lnSpc>
                <a:spcPts val="1400"/>
              </a:lnSpc>
              <a:buFont typeface="Corbel" panose="020B0503020204020204" pitchFamily="34" charset="0"/>
              <a:buChar char="•"/>
            </a:pPr>
            <a:r>
              <a:rPr lang="en-US" dirty="0" smtClean="0"/>
              <a:t>    What </a:t>
            </a:r>
            <a:r>
              <a:rPr lang="en-US" dirty="0"/>
              <a:t>one thing can I do to ensure a positive experience for you </a:t>
            </a:r>
            <a:r>
              <a:rPr lang="en-US" dirty="0" smtClean="0"/>
              <a:t>   	 in this </a:t>
            </a:r>
            <a:r>
              <a:rPr lang="en-US" dirty="0"/>
              <a:t>relationship?</a:t>
            </a:r>
          </a:p>
          <a:p>
            <a:pPr marL="285750" indent="-285750">
              <a:lnSpc>
                <a:spcPts val="1400"/>
              </a:lnSpc>
              <a:buFont typeface="Corbel" panose="020B0503020204020204" pitchFamily="34" charset="0"/>
              <a:buChar char="•"/>
            </a:pPr>
            <a:endParaRPr lang="en-US" dirty="0"/>
          </a:p>
          <a:p>
            <a:pPr marL="285750" indent="-112713">
              <a:lnSpc>
                <a:spcPts val="1400"/>
              </a:lnSpc>
              <a:buFont typeface="Corbel" panose="020B0503020204020204" pitchFamily="34" charset="0"/>
              <a:buChar char="•"/>
            </a:pPr>
            <a:r>
              <a:rPr lang="en-US" dirty="0"/>
              <a:t> </a:t>
            </a:r>
            <a:r>
              <a:rPr lang="en-US" dirty="0" smtClean="0"/>
              <a:t>   What </a:t>
            </a:r>
            <a:r>
              <a:rPr lang="en-US" dirty="0"/>
              <a:t>should I expect from you in this mentoring partnership?</a:t>
            </a:r>
          </a:p>
          <a:p>
            <a:pPr marL="458788" indent="-285750">
              <a:lnSpc>
                <a:spcPts val="1400"/>
              </a:lnSpc>
              <a:buFont typeface="Corbel" panose="020B0503020204020204" pitchFamily="34" charset="0"/>
              <a:buChar char="•"/>
            </a:pPr>
            <a:endParaRPr lang="en-US" dirty="0"/>
          </a:p>
          <a:p>
            <a:pPr marL="285750" indent="-285750" algn="l">
              <a:lnSpc>
                <a:spcPts val="1400"/>
              </a:lnSpc>
              <a:buFont typeface="Corbel" panose="020B0503020204020204" pitchFamily="34" charset="0"/>
              <a:buChar char="•"/>
            </a:pPr>
            <a:endParaRPr lang="en-US" sz="1650" dirty="0"/>
          </a:p>
          <a:p>
            <a:pPr algn="l">
              <a:lnSpc>
                <a:spcPts val="1400"/>
              </a:lnSpc>
            </a:pPr>
            <a:endParaRPr lang="en-US" sz="1650" dirty="0"/>
          </a:p>
        </p:txBody>
      </p:sp>
    </p:spTree>
    <p:extLst>
      <p:ext uri="{BB962C8B-B14F-4D97-AF65-F5344CB8AC3E}">
        <p14:creationId xmlns:p14="http://schemas.microsoft.com/office/powerpoint/2010/main" val="3992139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133600" y="609600"/>
            <a:ext cx="5762563" cy="1364531"/>
          </a:xfrm>
        </p:spPr>
        <p:txBody>
          <a:bodyPr/>
          <a:lstStyle/>
          <a:p>
            <a:pPr algn="ctr" eaLnBrk="1" hangingPunct="1"/>
            <a:r>
              <a:rPr lang="en-US" sz="2400" b="1" dirty="0" smtClean="0"/>
              <a:t>Establishing a Relationship: Protégés</a:t>
            </a:r>
          </a:p>
        </p:txBody>
      </p:sp>
      <p:sp>
        <p:nvSpPr>
          <p:cNvPr id="2" name="Rectangle 1"/>
          <p:cNvSpPr/>
          <p:nvPr/>
        </p:nvSpPr>
        <p:spPr>
          <a:xfrm>
            <a:off x="2133600" y="1322345"/>
            <a:ext cx="6781800" cy="4247317"/>
          </a:xfrm>
          <a:prstGeom prst="rect">
            <a:avLst/>
          </a:prstGeom>
        </p:spPr>
        <p:txBody>
          <a:bodyPr wrap="square">
            <a:spAutoFit/>
          </a:bodyPr>
          <a:lstStyle/>
          <a:p>
            <a:pPr algn="l"/>
            <a:r>
              <a:rPr lang="en-US" dirty="0"/>
              <a:t>To prepare for your first meeting, you might want to</a:t>
            </a:r>
            <a:r>
              <a:rPr lang="en-US" dirty="0" smtClean="0"/>
              <a:t>:</a:t>
            </a:r>
          </a:p>
          <a:p>
            <a:pPr algn="l"/>
            <a:endParaRPr lang="en-US" dirty="0"/>
          </a:p>
          <a:p>
            <a:pPr algn="l"/>
            <a:r>
              <a:rPr lang="en-US" dirty="0"/>
              <a:t>• </a:t>
            </a:r>
            <a:r>
              <a:rPr lang="en-US" dirty="0" smtClean="0"/>
              <a:t>	Prepare your business profile or an </a:t>
            </a:r>
            <a:r>
              <a:rPr lang="en-US" dirty="0"/>
              <a:t>updated résumé and or a </a:t>
            </a:r>
            <a:r>
              <a:rPr lang="en-US" dirty="0" smtClean="0"/>
              <a:t>	detailed </a:t>
            </a:r>
            <a:r>
              <a:rPr lang="en-US" dirty="0"/>
              <a:t>summary </a:t>
            </a:r>
            <a:r>
              <a:rPr lang="en-US" dirty="0" smtClean="0"/>
              <a:t>of your </a:t>
            </a:r>
            <a:r>
              <a:rPr lang="en-US" dirty="0"/>
              <a:t>work </a:t>
            </a:r>
            <a:r>
              <a:rPr lang="en-US" dirty="0" smtClean="0"/>
              <a:t>experience.</a:t>
            </a:r>
          </a:p>
          <a:p>
            <a:pPr algn="l"/>
            <a:endParaRPr lang="en-US" dirty="0"/>
          </a:p>
          <a:p>
            <a:pPr algn="l"/>
            <a:r>
              <a:rPr lang="en-US" dirty="0"/>
              <a:t>• </a:t>
            </a:r>
            <a:r>
              <a:rPr lang="en-US" dirty="0" smtClean="0"/>
              <a:t>	Summarize </a:t>
            </a:r>
            <a:r>
              <a:rPr lang="en-US" dirty="0"/>
              <a:t>your </a:t>
            </a:r>
            <a:r>
              <a:rPr lang="en-US" dirty="0" smtClean="0"/>
              <a:t>professional goals.</a:t>
            </a:r>
          </a:p>
          <a:p>
            <a:pPr algn="l"/>
            <a:endParaRPr lang="en-US" dirty="0"/>
          </a:p>
          <a:p>
            <a:pPr marL="173038" indent="-173038" algn="l"/>
            <a:r>
              <a:rPr lang="en-US" dirty="0"/>
              <a:t>• </a:t>
            </a:r>
            <a:r>
              <a:rPr lang="en-US" dirty="0" smtClean="0"/>
              <a:t>		Identify </a:t>
            </a:r>
            <a:r>
              <a:rPr lang="en-US" dirty="0"/>
              <a:t>your goals and </a:t>
            </a:r>
            <a:r>
              <a:rPr lang="en-US" dirty="0" smtClean="0"/>
              <a:t>expectations </a:t>
            </a:r>
            <a:r>
              <a:rPr lang="en-US" dirty="0"/>
              <a:t>of the mentoring </a:t>
            </a:r>
            <a:r>
              <a:rPr lang="en-US" dirty="0" smtClean="0"/>
              <a:t> 	relationship.</a:t>
            </a:r>
          </a:p>
          <a:p>
            <a:pPr marL="173038" indent="-173038" algn="l"/>
            <a:endParaRPr lang="en-US" dirty="0"/>
          </a:p>
          <a:p>
            <a:pPr marL="396875" indent="-396875" algn="l">
              <a:buFont typeface="Arial" panose="020B0604020202020204" pitchFamily="34" charset="0"/>
              <a:buChar char="•"/>
            </a:pPr>
            <a:r>
              <a:rPr lang="en-US" dirty="0"/>
              <a:t>Prepare a personal SWOT (Strengths, Weaknesses, Opportunities and Threats) analysis to help you and the mentor determine on which areas to </a:t>
            </a:r>
            <a:r>
              <a:rPr lang="en-US" dirty="0" smtClean="0"/>
              <a:t>focus.</a:t>
            </a:r>
            <a:endParaRPr lang="en-US" dirty="0"/>
          </a:p>
          <a:p>
            <a:pPr marL="173038" indent="-173038" algn="l"/>
            <a:endParaRPr lang="en-US" dirty="0" smtClean="0"/>
          </a:p>
          <a:p>
            <a:pPr marL="173038" indent="-173038" algn="l"/>
            <a:endParaRPr lang="en-US" dirty="0"/>
          </a:p>
        </p:txBody>
      </p:sp>
    </p:spTree>
    <p:extLst>
      <p:ext uri="{BB962C8B-B14F-4D97-AF65-F5344CB8AC3E}">
        <p14:creationId xmlns:p14="http://schemas.microsoft.com/office/powerpoint/2010/main" val="609285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057400" y="533400"/>
            <a:ext cx="5762563" cy="1364531"/>
          </a:xfrm>
        </p:spPr>
        <p:txBody>
          <a:bodyPr/>
          <a:lstStyle/>
          <a:p>
            <a:pPr algn="ctr" eaLnBrk="1" hangingPunct="1"/>
            <a:r>
              <a:rPr lang="en-US" sz="2400" b="1" dirty="0" smtClean="0"/>
              <a:t>Training Schedules…</a:t>
            </a:r>
          </a:p>
        </p:txBody>
      </p:sp>
      <p:sp>
        <p:nvSpPr>
          <p:cNvPr id="3" name="TextBox 2"/>
          <p:cNvSpPr txBox="1"/>
          <p:nvPr/>
        </p:nvSpPr>
        <p:spPr>
          <a:xfrm>
            <a:off x="2133600" y="1447800"/>
            <a:ext cx="6781800" cy="2308324"/>
          </a:xfrm>
          <a:prstGeom prst="rect">
            <a:avLst/>
          </a:prstGeom>
          <a:noFill/>
        </p:spPr>
        <p:txBody>
          <a:bodyPr wrap="square" rtlCol="0">
            <a:spAutoFit/>
          </a:bodyPr>
          <a:lstStyle/>
          <a:p>
            <a:pPr marL="285750" indent="-285750" algn="l">
              <a:buFont typeface="Arial" panose="020B0604020202020204" pitchFamily="34" charset="0"/>
              <a:buChar char="•"/>
            </a:pPr>
            <a:r>
              <a:rPr lang="en-US" dirty="0"/>
              <a:t>E</a:t>
            </a:r>
            <a:r>
              <a:rPr lang="en-US" dirty="0" smtClean="0"/>
              <a:t>ach team will meet and set up their own schedules based on each team member’s availability. Face-to-face training as well as virtual or phone conferences are acceptable.</a:t>
            </a:r>
          </a:p>
          <a:p>
            <a:pPr marL="285750" indent="-285750" algn="l">
              <a:buFont typeface="Arial" panose="020B0604020202020204" pitchFamily="34" charset="0"/>
              <a:buChar char="•"/>
            </a:pPr>
            <a:endParaRPr lang="en-US" dirty="0" smtClean="0"/>
          </a:p>
          <a:p>
            <a:pPr marL="285750" indent="-285750" algn="l">
              <a:buFont typeface="Arial" panose="020B0604020202020204" pitchFamily="34" charset="0"/>
              <a:buChar char="•"/>
            </a:pPr>
            <a:r>
              <a:rPr lang="en-US" dirty="0" smtClean="0"/>
              <a:t>Each team is expected to meet at least </a:t>
            </a:r>
            <a:r>
              <a:rPr lang="en-US" dirty="0" smtClean="0"/>
              <a:t>once monthly</a:t>
            </a:r>
            <a:r>
              <a:rPr lang="en-US" dirty="0" smtClean="0"/>
              <a:t>, but teams are encouraged to meet more often should schedules permit.</a:t>
            </a:r>
          </a:p>
          <a:p>
            <a:pPr marL="679450" indent="-342900" algn="l">
              <a:buFont typeface="+mj-lt"/>
              <a:buAutoNum type="arabicPeriod"/>
            </a:pPr>
            <a:endParaRPr lang="en-US" dirty="0" smtClean="0"/>
          </a:p>
          <a:p>
            <a:pPr marL="679450" indent="-342900" algn="l">
              <a:buFont typeface="+mj-lt"/>
              <a:buAutoNum type="arabicPeriod"/>
            </a:pPr>
            <a:endParaRPr lang="en-US" dirty="0"/>
          </a:p>
        </p:txBody>
      </p:sp>
    </p:spTree>
    <p:extLst>
      <p:ext uri="{BB962C8B-B14F-4D97-AF65-F5344CB8AC3E}">
        <p14:creationId xmlns:p14="http://schemas.microsoft.com/office/powerpoint/2010/main" val="4191406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133600" y="838200"/>
            <a:ext cx="5762563" cy="1364531"/>
          </a:xfrm>
        </p:spPr>
        <p:txBody>
          <a:bodyPr/>
          <a:lstStyle/>
          <a:p>
            <a:pPr algn="ctr" eaLnBrk="1" hangingPunct="1"/>
            <a:r>
              <a:rPr lang="en-US" sz="2400" b="1" dirty="0" smtClean="0"/>
              <a:t>Program Quality Assurance</a:t>
            </a:r>
          </a:p>
        </p:txBody>
      </p:sp>
      <p:sp>
        <p:nvSpPr>
          <p:cNvPr id="5" name="Rectangle 4"/>
          <p:cNvSpPr/>
          <p:nvPr/>
        </p:nvSpPr>
        <p:spPr>
          <a:xfrm>
            <a:off x="2133600" y="1502880"/>
            <a:ext cx="6781800" cy="4670509"/>
          </a:xfrm>
          <a:prstGeom prst="rect">
            <a:avLst/>
          </a:prstGeom>
        </p:spPr>
        <p:txBody>
          <a:bodyPr wrap="square">
            <a:spAutoFit/>
          </a:bodyPr>
          <a:lstStyle/>
          <a:p>
            <a:pPr marL="285750" indent="-285750" algn="l">
              <a:buFont typeface="Arial" panose="020B0604020202020204" pitchFamily="34" charset="0"/>
              <a:buChar char="•"/>
            </a:pPr>
            <a:r>
              <a:rPr lang="en-US" sz="1650" dirty="0" smtClean="0"/>
              <a:t>Office of Equity and Inclusion (OEI) will </a:t>
            </a:r>
            <a:r>
              <a:rPr lang="en-US" sz="1650" dirty="0"/>
              <a:t>require a quarterly report </a:t>
            </a:r>
            <a:r>
              <a:rPr lang="en-US" sz="1650" dirty="0" smtClean="0"/>
              <a:t>as well as a final year-end report from </a:t>
            </a:r>
            <a:r>
              <a:rPr lang="en-US" sz="1650" dirty="0"/>
              <a:t>each team member regarding the progress of their </a:t>
            </a:r>
            <a:r>
              <a:rPr lang="en-US" sz="1650" dirty="0" smtClean="0"/>
              <a:t>partnership</a:t>
            </a:r>
          </a:p>
          <a:p>
            <a:pPr algn="l"/>
            <a:endParaRPr lang="en-US" sz="1650" dirty="0"/>
          </a:p>
          <a:p>
            <a:pPr marL="285750" indent="-285750" algn="l">
              <a:buFont typeface="Arial" panose="020B0604020202020204" pitchFamily="34" charset="0"/>
              <a:buChar char="•"/>
            </a:pPr>
            <a:r>
              <a:rPr lang="en-US" sz="1650" dirty="0"/>
              <a:t>Information will be gathered such as: </a:t>
            </a:r>
            <a:r>
              <a:rPr lang="en-US" sz="1650" b="1" dirty="0"/>
              <a:t>(not limited to these items</a:t>
            </a:r>
            <a:r>
              <a:rPr lang="en-US" sz="1650" b="1" dirty="0" smtClean="0"/>
              <a:t>)</a:t>
            </a:r>
          </a:p>
          <a:p>
            <a:pPr marL="285750" indent="-285750" algn="l">
              <a:buFont typeface="Arial" panose="020B0604020202020204" pitchFamily="34" charset="0"/>
              <a:buChar char="•"/>
            </a:pPr>
            <a:endParaRPr lang="en-US" sz="1650" b="1" dirty="0"/>
          </a:p>
          <a:p>
            <a:pPr marL="679450" indent="-217488" algn="l">
              <a:buFont typeface="+mj-lt"/>
              <a:buAutoNum type="arabicPeriod"/>
            </a:pPr>
            <a:r>
              <a:rPr lang="en-US" sz="1500" dirty="0"/>
              <a:t>Meeting dates, times, and locations</a:t>
            </a:r>
          </a:p>
          <a:p>
            <a:pPr marL="679450" indent="-217488" algn="l">
              <a:buFont typeface="+mj-lt"/>
              <a:buAutoNum type="arabicPeriod"/>
            </a:pPr>
            <a:r>
              <a:rPr lang="en-US" sz="1500" dirty="0" smtClean="0"/>
              <a:t>Goals vs. Progress</a:t>
            </a:r>
            <a:endParaRPr lang="en-US" sz="1500" dirty="0"/>
          </a:p>
          <a:p>
            <a:pPr marL="679450" indent="-217488" algn="l">
              <a:buFont typeface="+mj-lt"/>
              <a:buAutoNum type="arabicPeriod"/>
            </a:pPr>
            <a:r>
              <a:rPr lang="en-US" sz="1500" dirty="0"/>
              <a:t>Areas of concern and etc</a:t>
            </a:r>
            <a:r>
              <a:rPr lang="en-US" sz="1400" dirty="0" smtClean="0"/>
              <a:t>.</a:t>
            </a:r>
          </a:p>
          <a:p>
            <a:pPr marL="679450" indent="-342900" algn="l">
              <a:buFont typeface="+mj-lt"/>
              <a:buAutoNum type="arabicPeriod"/>
            </a:pPr>
            <a:endParaRPr lang="en-US" sz="1400" dirty="0"/>
          </a:p>
          <a:p>
            <a:pPr marL="285750" indent="-285750" algn="l">
              <a:spcAft>
                <a:spcPts val="600"/>
              </a:spcAft>
              <a:buFont typeface="Arial" panose="020B0604020202020204" pitchFamily="34" charset="0"/>
              <a:buChar char="•"/>
            </a:pPr>
            <a:r>
              <a:rPr lang="en-US" sz="1650" dirty="0" smtClean="0"/>
              <a:t>Quarterly </a:t>
            </a:r>
            <a:r>
              <a:rPr lang="en-US" sz="1650" dirty="0"/>
              <a:t>meeting with all teams to review </a:t>
            </a:r>
            <a:r>
              <a:rPr lang="en-US" sz="1650" dirty="0" smtClean="0"/>
              <a:t>progress </a:t>
            </a:r>
            <a:r>
              <a:rPr lang="en-US" sz="1650" dirty="0"/>
              <a:t>and discuss feedback from quarterly surveys. </a:t>
            </a:r>
            <a:endParaRPr lang="en-US" sz="1650" dirty="0" smtClean="0"/>
          </a:p>
          <a:p>
            <a:pPr algn="l">
              <a:spcAft>
                <a:spcPts val="600"/>
              </a:spcAft>
            </a:pPr>
            <a:endParaRPr lang="en-US" sz="1650" dirty="0" smtClean="0"/>
          </a:p>
          <a:p>
            <a:pPr marL="285750" indent="-285750" algn="l">
              <a:spcAft>
                <a:spcPts val="600"/>
              </a:spcAft>
              <a:buFont typeface="Arial" panose="020B0604020202020204" pitchFamily="34" charset="0"/>
              <a:buChar char="•"/>
            </a:pPr>
            <a:r>
              <a:rPr lang="en-US" sz="1650" dirty="0"/>
              <a:t>O</a:t>
            </a:r>
            <a:r>
              <a:rPr lang="en-US" sz="1650" dirty="0" smtClean="0"/>
              <a:t>pportunity </a:t>
            </a:r>
            <a:r>
              <a:rPr lang="en-US" sz="1650" dirty="0"/>
              <a:t>for </a:t>
            </a:r>
            <a:r>
              <a:rPr lang="en-US" sz="1650" dirty="0"/>
              <a:t>M</a:t>
            </a:r>
            <a:r>
              <a:rPr lang="en-US" sz="1650" dirty="0" smtClean="0"/>
              <a:t>entors/Protégés </a:t>
            </a:r>
            <a:r>
              <a:rPr lang="en-US" sz="1650" dirty="0"/>
              <a:t>to discuss what does/doesn’t work and how we can improve program in the future.</a:t>
            </a:r>
          </a:p>
          <a:p>
            <a:pPr marL="679450" indent="-342900" algn="l">
              <a:buFont typeface="+mj-lt"/>
              <a:buAutoNum type="arabicPeriod"/>
            </a:pPr>
            <a:endParaRPr lang="en-US" sz="1400" dirty="0" smtClean="0"/>
          </a:p>
          <a:p>
            <a:pPr marL="679450" indent="-342900" algn="l">
              <a:buFont typeface="+mj-lt"/>
              <a:buAutoNum type="arabicPeriod"/>
            </a:pPr>
            <a:endParaRPr lang="en-US" sz="1400" dirty="0"/>
          </a:p>
          <a:p>
            <a:pPr marL="336550" algn="l"/>
            <a:endParaRPr lang="en-US" sz="1400" dirty="0"/>
          </a:p>
        </p:txBody>
      </p:sp>
    </p:spTree>
    <p:extLst>
      <p:ext uri="{BB962C8B-B14F-4D97-AF65-F5344CB8AC3E}">
        <p14:creationId xmlns:p14="http://schemas.microsoft.com/office/powerpoint/2010/main" val="21654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286000" y="533400"/>
            <a:ext cx="5762563" cy="1364531"/>
          </a:xfrm>
        </p:spPr>
        <p:txBody>
          <a:bodyPr/>
          <a:lstStyle/>
          <a:p>
            <a:pPr algn="ctr" eaLnBrk="1" hangingPunct="1"/>
            <a:r>
              <a:rPr lang="en-US" sz="2400" b="1" dirty="0" smtClean="0"/>
              <a:t>What if the partnership doesn’t work out?</a:t>
            </a:r>
          </a:p>
        </p:txBody>
      </p:sp>
      <p:sp>
        <p:nvSpPr>
          <p:cNvPr id="2" name="Rectangle 1"/>
          <p:cNvSpPr/>
          <p:nvPr/>
        </p:nvSpPr>
        <p:spPr>
          <a:xfrm>
            <a:off x="1981200" y="1600200"/>
            <a:ext cx="7010400" cy="2031325"/>
          </a:xfrm>
          <a:prstGeom prst="rect">
            <a:avLst/>
          </a:prstGeom>
        </p:spPr>
        <p:txBody>
          <a:bodyPr wrap="square">
            <a:spAutoFit/>
          </a:bodyPr>
          <a:lstStyle/>
          <a:p>
            <a:pPr eaLnBrk="1" hangingPunct="1"/>
            <a:r>
              <a:rPr lang="en-US" dirty="0"/>
              <a:t>Compatibility-If it doesn’t fit…don’t force it</a:t>
            </a:r>
            <a:r>
              <a:rPr lang="en-US" dirty="0" smtClean="0"/>
              <a:t>!</a:t>
            </a:r>
          </a:p>
          <a:p>
            <a:pPr eaLnBrk="1" hangingPunct="1"/>
            <a:endParaRPr lang="en-US" dirty="0"/>
          </a:p>
          <a:p>
            <a:pPr algn="l" eaLnBrk="1" hangingPunct="1"/>
            <a:r>
              <a:rPr lang="en-US" dirty="0" smtClean="0"/>
              <a:t>If there is a desire for either mentor/protégé to dissolve the partnership,</a:t>
            </a:r>
          </a:p>
          <a:p>
            <a:pPr algn="l" eaLnBrk="1" hangingPunct="1"/>
            <a:r>
              <a:rPr lang="en-US" dirty="0" smtClean="0"/>
              <a:t> please submit a letter to our office with specific details as to why you feel the partnership is not working.  There is no guarantee, however, that there will be an opportunity for pairing during the course of the 1-year cycle allotted to each team to work together.</a:t>
            </a:r>
            <a:endParaRPr lang="en-US" dirty="0"/>
          </a:p>
        </p:txBody>
      </p:sp>
    </p:spTree>
    <p:extLst>
      <p:ext uri="{BB962C8B-B14F-4D97-AF65-F5344CB8AC3E}">
        <p14:creationId xmlns:p14="http://schemas.microsoft.com/office/powerpoint/2010/main" val="778742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286000" y="426169"/>
            <a:ext cx="5762563" cy="1364531"/>
          </a:xfrm>
        </p:spPr>
        <p:txBody>
          <a:bodyPr/>
          <a:lstStyle/>
          <a:p>
            <a:pPr algn="ctr" eaLnBrk="1" hangingPunct="1"/>
            <a:r>
              <a:rPr lang="en-US" sz="2400" b="1" dirty="0" smtClean="0"/>
              <a:t>Mentor </a:t>
            </a:r>
            <a:r>
              <a:rPr lang="en-US" sz="2400" b="1" dirty="0"/>
              <a:t>Program</a:t>
            </a:r>
          </a:p>
          <a:p>
            <a:pPr algn="ctr" eaLnBrk="1" hangingPunct="1"/>
            <a:r>
              <a:rPr lang="en-US" sz="2400" b="1" dirty="0" smtClean="0"/>
              <a:t>Graduation</a:t>
            </a:r>
          </a:p>
        </p:txBody>
      </p:sp>
      <p:sp>
        <p:nvSpPr>
          <p:cNvPr id="3" name="TextBox 2"/>
          <p:cNvSpPr txBox="1"/>
          <p:nvPr/>
        </p:nvSpPr>
        <p:spPr>
          <a:xfrm>
            <a:off x="1981200" y="1524000"/>
            <a:ext cx="6781800" cy="2308324"/>
          </a:xfrm>
          <a:prstGeom prst="rect">
            <a:avLst/>
          </a:prstGeom>
          <a:noFill/>
        </p:spPr>
        <p:txBody>
          <a:bodyPr wrap="square" rtlCol="0">
            <a:spAutoFit/>
          </a:bodyPr>
          <a:lstStyle/>
          <a:p>
            <a:pPr algn="l">
              <a:lnSpc>
                <a:spcPct val="200000"/>
              </a:lnSpc>
              <a:spcAft>
                <a:spcPts val="600"/>
              </a:spcAft>
            </a:pPr>
            <a:r>
              <a:rPr lang="en-US" dirty="0" smtClean="0"/>
              <a:t>Upon </a:t>
            </a:r>
            <a:r>
              <a:rPr lang="en-US" dirty="0"/>
              <a:t>successful completion of the City of Gainesville’s Small Business Mentoring </a:t>
            </a:r>
            <a:r>
              <a:rPr lang="en-US" dirty="0" smtClean="0"/>
              <a:t>Program, each company is eligible to graduate and receive a plaque as well as be recognized publicly at one of our televised City Commission meetings.</a:t>
            </a:r>
            <a:endParaRPr lang="en-US" dirty="0"/>
          </a:p>
        </p:txBody>
      </p:sp>
    </p:spTree>
    <p:extLst>
      <p:ext uri="{BB962C8B-B14F-4D97-AF65-F5344CB8AC3E}">
        <p14:creationId xmlns:p14="http://schemas.microsoft.com/office/powerpoint/2010/main" val="31170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267200" y="457200"/>
            <a:ext cx="1295400" cy="457200"/>
          </a:xfrm>
        </p:spPr>
        <p:txBody>
          <a:bodyPr/>
          <a:lstStyle/>
          <a:p>
            <a:pPr algn="l" eaLnBrk="1" hangingPunct="1"/>
            <a:r>
              <a:rPr lang="en-US" sz="2400" dirty="0" smtClean="0"/>
              <a:t>Sources:</a:t>
            </a:r>
          </a:p>
        </p:txBody>
      </p:sp>
      <p:sp>
        <p:nvSpPr>
          <p:cNvPr id="3" name="TextBox 2"/>
          <p:cNvSpPr txBox="1"/>
          <p:nvPr/>
        </p:nvSpPr>
        <p:spPr>
          <a:xfrm>
            <a:off x="2209800" y="1295400"/>
            <a:ext cx="5829300" cy="3970318"/>
          </a:xfrm>
          <a:prstGeom prst="rect">
            <a:avLst/>
          </a:prstGeom>
          <a:noFill/>
        </p:spPr>
        <p:txBody>
          <a:bodyPr wrap="square" rtlCol="0">
            <a:spAutoFit/>
          </a:bodyPr>
          <a:lstStyle/>
          <a:p>
            <a:pPr algn="l"/>
            <a:r>
              <a:rPr lang="en-US" dirty="0" smtClean="0"/>
              <a:t>AICPA Mentoring Program Guidelines. Retrieved from</a:t>
            </a:r>
          </a:p>
          <a:p>
            <a:pPr marL="457200"/>
            <a:r>
              <a:rPr lang="en-US" dirty="0"/>
              <a:t>https://</a:t>
            </a:r>
            <a:r>
              <a:rPr lang="en-US" dirty="0" smtClean="0"/>
              <a:t>us.aicpa.org/</a:t>
            </a:r>
          </a:p>
          <a:p>
            <a:pPr marL="457200"/>
            <a:endParaRPr lang="en-US" dirty="0" smtClean="0"/>
          </a:p>
          <a:p>
            <a:pPr algn="l"/>
            <a:r>
              <a:rPr lang="en-US" dirty="0" smtClean="0"/>
              <a:t>International Mentoring Group. Retrieved from</a:t>
            </a:r>
          </a:p>
          <a:p>
            <a:pPr marL="457200"/>
            <a:r>
              <a:rPr lang="en-US" dirty="0"/>
              <a:t>https://</a:t>
            </a:r>
            <a:r>
              <a:rPr lang="en-US" dirty="0" smtClean="0"/>
              <a:t>mentoringgroup.com/</a:t>
            </a:r>
          </a:p>
          <a:p>
            <a:pPr algn="l"/>
            <a:endParaRPr lang="en-US" dirty="0" smtClean="0"/>
          </a:p>
          <a:p>
            <a:pPr algn="l"/>
            <a:r>
              <a:rPr lang="en-US" dirty="0" err="1" smtClean="0"/>
              <a:t>Perrone</a:t>
            </a:r>
            <a:r>
              <a:rPr lang="en-US" dirty="0" smtClean="0"/>
              <a:t>-Ambrose Mentor, Mentee Training. Retrieved from</a:t>
            </a:r>
          </a:p>
          <a:p>
            <a:pPr marL="457200" algn="l"/>
            <a:r>
              <a:rPr lang="en-US" dirty="0" smtClean="0"/>
              <a:t>perrone-ambrose.com</a:t>
            </a:r>
          </a:p>
          <a:p>
            <a:pPr algn="l"/>
            <a:endParaRPr lang="en-US" dirty="0"/>
          </a:p>
          <a:p>
            <a:pPr algn="l"/>
            <a:r>
              <a:rPr lang="en-US" dirty="0" smtClean="0"/>
              <a:t>Society For Human Resource Management. Retrieved from</a:t>
            </a:r>
          </a:p>
          <a:p>
            <a:pPr marL="457200" algn="l"/>
            <a:r>
              <a:rPr lang="en-US" dirty="0" smtClean="0"/>
              <a:t>shrm.org</a:t>
            </a:r>
          </a:p>
          <a:p>
            <a:pPr algn="l"/>
            <a:endParaRPr lang="en-US" dirty="0"/>
          </a:p>
          <a:p>
            <a:pPr algn="l"/>
            <a:r>
              <a:rPr lang="en-US" dirty="0" smtClean="0"/>
              <a:t>Association For Talent Development. Retrieved from</a:t>
            </a:r>
          </a:p>
          <a:p>
            <a:pPr marL="457200" algn="l"/>
            <a:r>
              <a:rPr lang="en-US" dirty="0" smtClean="0"/>
              <a:t>astd.org</a:t>
            </a:r>
            <a:endParaRPr lang="en-US" dirty="0"/>
          </a:p>
        </p:txBody>
      </p:sp>
    </p:spTree>
    <p:extLst>
      <p:ext uri="{BB962C8B-B14F-4D97-AF65-F5344CB8AC3E}">
        <p14:creationId xmlns:p14="http://schemas.microsoft.com/office/powerpoint/2010/main" val="2661814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209800" y="609600"/>
            <a:ext cx="5762563" cy="1364531"/>
          </a:xfrm>
        </p:spPr>
        <p:txBody>
          <a:bodyPr/>
          <a:lstStyle/>
          <a:p>
            <a:pPr algn="ctr" eaLnBrk="1" hangingPunct="1"/>
            <a:r>
              <a:rPr lang="en-US" sz="2400" b="1" dirty="0" smtClean="0"/>
              <a:t>Our Purpose</a:t>
            </a:r>
          </a:p>
        </p:txBody>
      </p:sp>
      <p:sp>
        <p:nvSpPr>
          <p:cNvPr id="4" name="TextBox 3"/>
          <p:cNvSpPr txBox="1"/>
          <p:nvPr/>
        </p:nvSpPr>
        <p:spPr>
          <a:xfrm>
            <a:off x="1981200" y="1524000"/>
            <a:ext cx="6781800" cy="2031325"/>
          </a:xfrm>
          <a:prstGeom prst="rect">
            <a:avLst/>
          </a:prstGeom>
          <a:noFill/>
        </p:spPr>
        <p:txBody>
          <a:bodyPr wrap="square" rtlCol="0">
            <a:spAutoFit/>
          </a:bodyPr>
          <a:lstStyle/>
          <a:p>
            <a:pPr marL="285750" lvl="0" indent="-285750" algn="l">
              <a:buFont typeface="Arial" panose="020B0604020202020204" pitchFamily="34" charset="0"/>
              <a:buChar char="•"/>
            </a:pPr>
            <a:r>
              <a:rPr lang="en-US" dirty="0"/>
              <a:t>Recruit</a:t>
            </a:r>
            <a:r>
              <a:rPr lang="en-US" b="1" dirty="0"/>
              <a:t> </a:t>
            </a:r>
            <a:r>
              <a:rPr lang="en-US" dirty="0"/>
              <a:t>established business owners to mentor small business owners who desire to grow and develop their </a:t>
            </a:r>
            <a:r>
              <a:rPr lang="en-US" dirty="0" smtClean="0"/>
              <a:t>businesses</a:t>
            </a:r>
            <a:r>
              <a:rPr lang="en-US" b="1" dirty="0"/>
              <a:t/>
            </a:r>
            <a:br>
              <a:rPr lang="en-US" b="1" dirty="0"/>
            </a:br>
            <a:endParaRPr lang="en-US" dirty="0"/>
          </a:p>
          <a:p>
            <a:pPr marL="285750" lvl="0" indent="-285750" algn="l">
              <a:buFont typeface="Arial" panose="020B0604020202020204" pitchFamily="34" charset="0"/>
              <a:buChar char="•"/>
            </a:pPr>
            <a:r>
              <a:rPr lang="en-US" dirty="0"/>
              <a:t>Pair small businesses with larger more mature businesses for training  in order to enhance all aspects of their business operations.  (i.e. accounting, management, bonding, insurance)</a:t>
            </a:r>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349332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04667" cy="1066799"/>
          </a:xfrm>
        </p:spPr>
        <p:txBody>
          <a:bodyPr>
            <a:noAutofit/>
          </a:bodyPr>
          <a:lstStyle/>
          <a:p>
            <a:r>
              <a:rPr lang="en-US" sz="2400" dirty="0">
                <a:solidFill>
                  <a:schemeClr val="accent1">
                    <a:lumMod val="50000"/>
                  </a:schemeClr>
                </a:solidFill>
              </a:rPr>
              <a:t>2024 PROPOSED BUSINESS MENTORING CALENDAR</a:t>
            </a:r>
          </a:p>
        </p:txBody>
      </p:sp>
      <p:sp>
        <p:nvSpPr>
          <p:cNvPr id="3" name="Content Placeholder 2"/>
          <p:cNvSpPr>
            <a:spLocks noGrp="1"/>
          </p:cNvSpPr>
          <p:nvPr>
            <p:ph idx="1"/>
          </p:nvPr>
        </p:nvSpPr>
        <p:spPr>
          <a:xfrm>
            <a:off x="1143000" y="1219200"/>
            <a:ext cx="7704667" cy="5562600"/>
          </a:xfrm>
        </p:spPr>
        <p:txBody>
          <a:bodyPr>
            <a:normAutofit fontScale="25000" lnSpcReduction="20000"/>
          </a:bodyPr>
          <a:lstStyle/>
          <a:p>
            <a:pPr>
              <a:lnSpc>
                <a:spcPct val="170000"/>
              </a:lnSpc>
            </a:pPr>
            <a:r>
              <a:rPr lang="en-US" sz="4800" dirty="0"/>
              <a:t>September 27, 2023                    </a:t>
            </a:r>
            <a:r>
              <a:rPr lang="en-US" sz="4800" dirty="0" smtClean="0"/>
              <a:t>	              Save-the-Date </a:t>
            </a:r>
            <a:r>
              <a:rPr lang="en-US" sz="4800" dirty="0"/>
              <a:t>Flyer – Kickoff of 2024 City’s Business Mentoring Program</a:t>
            </a:r>
          </a:p>
          <a:p>
            <a:pPr>
              <a:lnSpc>
                <a:spcPct val="170000"/>
              </a:lnSpc>
            </a:pPr>
            <a:r>
              <a:rPr lang="en-US" sz="4800" dirty="0"/>
              <a:t>October 27, 2023                  	 </a:t>
            </a:r>
            <a:r>
              <a:rPr lang="en-US" sz="4800" dirty="0" smtClean="0"/>
              <a:t>              Kickoff </a:t>
            </a:r>
            <a:r>
              <a:rPr lang="en-US" sz="4800" dirty="0"/>
              <a:t>for 2024 </a:t>
            </a:r>
            <a:r>
              <a:rPr lang="en-US" sz="4800"/>
              <a:t>Mentoring </a:t>
            </a:r>
            <a:r>
              <a:rPr lang="en-US" sz="4800" smtClean="0"/>
              <a:t>Program</a:t>
            </a:r>
            <a:endParaRPr lang="en-US" sz="4800" dirty="0"/>
          </a:p>
          <a:p>
            <a:pPr>
              <a:lnSpc>
                <a:spcPct val="170000"/>
              </a:lnSpc>
            </a:pPr>
            <a:r>
              <a:rPr lang="en-US" sz="4800" dirty="0"/>
              <a:t>November 29, 2023                    </a:t>
            </a:r>
            <a:r>
              <a:rPr lang="en-US" sz="4800" dirty="0" smtClean="0"/>
              <a:t>	</a:t>
            </a:r>
            <a:r>
              <a:rPr lang="en-US" sz="4800" dirty="0"/>
              <a:t>	Applications Due</a:t>
            </a:r>
          </a:p>
          <a:p>
            <a:pPr>
              <a:lnSpc>
                <a:spcPct val="170000"/>
              </a:lnSpc>
            </a:pPr>
            <a:r>
              <a:rPr lang="en-US" sz="4800" dirty="0"/>
              <a:t>December 15, 2023                    </a:t>
            </a:r>
            <a:r>
              <a:rPr lang="en-US" sz="4800" dirty="0" smtClean="0"/>
              <a:t>	</a:t>
            </a:r>
            <a:r>
              <a:rPr lang="en-US" sz="4800" dirty="0"/>
              <a:t>	Decision regarding selections made – Mentors and Protégés – Team </a:t>
            </a:r>
            <a:r>
              <a:rPr lang="en-US" sz="4800" dirty="0" smtClean="0"/>
              <a:t> 							Matchups (</a:t>
            </a:r>
            <a:r>
              <a:rPr lang="en-US" sz="4800" dirty="0"/>
              <a:t>Notifications of Selections to Participants)</a:t>
            </a:r>
          </a:p>
          <a:p>
            <a:pPr>
              <a:lnSpc>
                <a:spcPct val="170000"/>
              </a:lnSpc>
            </a:pPr>
            <a:r>
              <a:rPr lang="en-US" sz="4800" dirty="0"/>
              <a:t>January 1, 2024                        	</a:t>
            </a:r>
            <a:r>
              <a:rPr lang="en-US" sz="4800" dirty="0" smtClean="0"/>
              <a:t>	Program </a:t>
            </a:r>
            <a:r>
              <a:rPr lang="en-US" sz="4800" dirty="0"/>
              <a:t>Begins</a:t>
            </a:r>
          </a:p>
          <a:p>
            <a:pPr>
              <a:lnSpc>
                <a:spcPct val="170000"/>
              </a:lnSpc>
            </a:pPr>
            <a:r>
              <a:rPr lang="en-US" sz="4800" dirty="0"/>
              <a:t>January 16-19, 2024                 	</a:t>
            </a:r>
            <a:r>
              <a:rPr lang="en-US" sz="4800" dirty="0" smtClean="0"/>
              <a:t>	Hosting </a:t>
            </a:r>
            <a:r>
              <a:rPr lang="en-US" sz="4800" dirty="0"/>
              <a:t>of Individual Sessions with Teams</a:t>
            </a:r>
          </a:p>
          <a:p>
            <a:pPr>
              <a:lnSpc>
                <a:spcPct val="170000"/>
              </a:lnSpc>
            </a:pPr>
            <a:r>
              <a:rPr lang="en-US" sz="4800" dirty="0"/>
              <a:t>January 31, 2024                      	</a:t>
            </a:r>
            <a:r>
              <a:rPr lang="en-US" sz="4800" dirty="0" smtClean="0"/>
              <a:t>	Meeting </a:t>
            </a:r>
            <a:r>
              <a:rPr lang="en-US" sz="4800" dirty="0"/>
              <a:t>with All Teams</a:t>
            </a:r>
          </a:p>
          <a:p>
            <a:pPr>
              <a:lnSpc>
                <a:spcPct val="170000"/>
              </a:lnSpc>
            </a:pPr>
            <a:r>
              <a:rPr lang="en-US" sz="4800" dirty="0"/>
              <a:t>January – December, 2024     </a:t>
            </a:r>
            <a:r>
              <a:rPr lang="en-US" sz="4800" dirty="0" smtClean="0"/>
              <a:t>	</a:t>
            </a:r>
            <a:r>
              <a:rPr lang="en-US" sz="4800" dirty="0"/>
              <a:t>	Monthly Meeting(s) between Mentor/Protégé Team</a:t>
            </a:r>
          </a:p>
          <a:p>
            <a:pPr>
              <a:lnSpc>
                <a:spcPct val="170000"/>
              </a:lnSpc>
            </a:pPr>
            <a:r>
              <a:rPr lang="en-US" sz="4800" dirty="0"/>
              <a:t>February – October, 2024    	</a:t>
            </a:r>
            <a:r>
              <a:rPr lang="en-US" sz="4800" dirty="0" smtClean="0"/>
              <a:t>	Workshops</a:t>
            </a:r>
            <a:endParaRPr lang="en-US" sz="4800" dirty="0"/>
          </a:p>
          <a:p>
            <a:pPr>
              <a:lnSpc>
                <a:spcPct val="170000"/>
              </a:lnSpc>
            </a:pPr>
            <a:r>
              <a:rPr lang="en-US" sz="4800" dirty="0"/>
              <a:t>May 20-24, 2024                          	</a:t>
            </a:r>
            <a:r>
              <a:rPr lang="en-US" sz="4800" dirty="0" smtClean="0"/>
              <a:t>	Mid-Year </a:t>
            </a:r>
            <a:r>
              <a:rPr lang="en-US" sz="4800" dirty="0"/>
              <a:t>Check-In Sessions</a:t>
            </a:r>
          </a:p>
          <a:p>
            <a:pPr>
              <a:lnSpc>
                <a:spcPct val="170000"/>
              </a:lnSpc>
            </a:pPr>
            <a:r>
              <a:rPr lang="en-US" sz="4800" dirty="0"/>
              <a:t>December </a:t>
            </a:r>
            <a:r>
              <a:rPr lang="en-US" sz="4800" dirty="0" smtClean="0"/>
              <a:t>5, 12 </a:t>
            </a:r>
            <a:r>
              <a:rPr lang="en-US" sz="4800" dirty="0"/>
              <a:t>or </a:t>
            </a:r>
            <a:r>
              <a:rPr lang="en-US" sz="4800" dirty="0" smtClean="0"/>
              <a:t>19, </a:t>
            </a:r>
            <a:r>
              <a:rPr lang="en-US" sz="4800" dirty="0"/>
              <a:t>2024    </a:t>
            </a:r>
            <a:r>
              <a:rPr lang="en-US" sz="4800" dirty="0" smtClean="0"/>
              <a:t>  	                Commission </a:t>
            </a:r>
            <a:r>
              <a:rPr lang="en-US" sz="4800" dirty="0"/>
              <a:t>Recognition and Graduation </a:t>
            </a:r>
            <a:r>
              <a:rPr lang="en-US" sz="4800" dirty="0" smtClean="0"/>
              <a:t>Celebration*</a:t>
            </a:r>
            <a:r>
              <a:rPr lang="en-US" sz="4800" dirty="0"/>
              <a:t>      </a:t>
            </a:r>
          </a:p>
          <a:p>
            <a:pPr marL="0" indent="0">
              <a:lnSpc>
                <a:spcPct val="170000"/>
              </a:lnSpc>
              <a:buNone/>
            </a:pPr>
            <a:r>
              <a:rPr lang="en-US" sz="4800" dirty="0"/>
              <a:t>	</a:t>
            </a:r>
            <a:r>
              <a:rPr lang="en-US" sz="4800" dirty="0" smtClean="0"/>
              <a:t>(*Commission Meeting Dates for December of 2024 are to be announced (TBA), so listed are  3 </a:t>
            </a:r>
            <a:r>
              <a:rPr lang="en-US" sz="4800" dirty="0"/>
              <a:t>possible dates to </a:t>
            </a:r>
            <a:r>
              <a:rPr lang="en-US" sz="4800" dirty="0" smtClean="0"/>
              <a:t>     	 consider</a:t>
            </a:r>
            <a:r>
              <a:rPr lang="en-US" sz="4800" dirty="0"/>
              <a:t>)</a:t>
            </a:r>
          </a:p>
          <a:p>
            <a:pPr marL="457200" lvl="1" indent="0" algn="ctr">
              <a:buNone/>
            </a:pPr>
            <a:r>
              <a:rPr lang="en-US" sz="4800" b="1" dirty="0" smtClean="0"/>
              <a:t>*The dates listed here may be subject to change.</a:t>
            </a:r>
            <a:endParaRPr lang="en-US" sz="4800" b="1" dirty="0"/>
          </a:p>
          <a:p>
            <a:endParaRPr lang="en-US" dirty="0"/>
          </a:p>
        </p:txBody>
      </p:sp>
    </p:spTree>
    <p:extLst>
      <p:ext uri="{BB962C8B-B14F-4D97-AF65-F5344CB8AC3E}">
        <p14:creationId xmlns:p14="http://schemas.microsoft.com/office/powerpoint/2010/main" val="45313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704667" cy="3332816"/>
          </a:xfrm>
        </p:spPr>
        <p:txBody>
          <a:bodyPr>
            <a:normAutofit lnSpcReduction="10000"/>
          </a:bodyPr>
          <a:lstStyle/>
          <a:p>
            <a:pPr marL="0" indent="0" algn="ctr">
              <a:spcBef>
                <a:spcPts val="0"/>
              </a:spcBef>
              <a:spcAft>
                <a:spcPts val="600"/>
              </a:spcAft>
              <a:buNone/>
            </a:pPr>
            <a:endPar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spcBef>
                <a:spcPts val="0"/>
              </a:spcBef>
              <a:spcAft>
                <a:spcPts val="600"/>
              </a:spcAft>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Qualification, Responsibilities,</a:t>
            </a:r>
          </a:p>
          <a:p>
            <a:pPr marL="0" indent="0" algn="ctr">
              <a:spcBef>
                <a:spcPts val="0"/>
              </a:spcBef>
              <a:spcAft>
                <a:spcPts val="600"/>
              </a:spcAft>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&amp; Benefits</a:t>
            </a:r>
          </a:p>
          <a:p>
            <a:pPr marL="0" indent="0" algn="ctr">
              <a:spcBef>
                <a:spcPts val="0"/>
              </a:spcBef>
              <a:spcAft>
                <a:spcPts val="600"/>
              </a:spcAft>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 </a:t>
            </a:r>
          </a:p>
          <a:p>
            <a:pPr marL="0" indent="0" algn="ctr">
              <a:spcBef>
                <a:spcPts val="0"/>
              </a:spcBef>
              <a:spcAft>
                <a:spcPts val="600"/>
              </a:spcAft>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Mentors and Protégés</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642412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981200" y="762000"/>
            <a:ext cx="6629400" cy="457200"/>
          </a:xfrm>
        </p:spPr>
        <p:txBody>
          <a:bodyPr/>
          <a:lstStyle/>
          <a:p>
            <a:pPr eaLnBrk="1" hangingPunct="1"/>
            <a:r>
              <a:rPr lang="en-US" sz="2400" b="1" dirty="0" smtClean="0"/>
              <a:t>Mentors must have the following qualifications</a:t>
            </a:r>
          </a:p>
        </p:txBody>
      </p:sp>
      <p:sp>
        <p:nvSpPr>
          <p:cNvPr id="4" name="TextBox 3"/>
          <p:cNvSpPr txBox="1"/>
          <p:nvPr/>
        </p:nvSpPr>
        <p:spPr>
          <a:xfrm>
            <a:off x="2133600" y="1600200"/>
            <a:ext cx="6781800" cy="3960058"/>
          </a:xfrm>
          <a:prstGeom prst="rect">
            <a:avLst/>
          </a:prstGeom>
          <a:noFill/>
        </p:spPr>
        <p:txBody>
          <a:bodyPr wrap="square" rtlCol="0">
            <a:spAutoFit/>
          </a:bodyPr>
          <a:lstStyle/>
          <a:p>
            <a:pPr marL="285750" lvl="0" indent="-285750" algn="l">
              <a:spcAft>
                <a:spcPts val="800"/>
              </a:spcAft>
              <a:buFont typeface="Arial" panose="020B0604020202020204" pitchFamily="34" charset="0"/>
              <a:buChar char="•"/>
            </a:pPr>
            <a:r>
              <a:rPr lang="en-US" dirty="0"/>
              <a:t>B</a:t>
            </a:r>
            <a:r>
              <a:rPr lang="en-US" dirty="0" smtClean="0"/>
              <a:t>usiness established</a:t>
            </a:r>
            <a:r>
              <a:rPr lang="en-US" dirty="0"/>
              <a:t> </a:t>
            </a:r>
            <a:r>
              <a:rPr lang="en-US" dirty="0" smtClean="0"/>
              <a:t>-  a minimum of 3 years (previous experience in the industry may substitute for the 3 year minimum)</a:t>
            </a:r>
          </a:p>
          <a:p>
            <a:pPr marL="285750" indent="-285750" algn="l">
              <a:spcAft>
                <a:spcPts val="800"/>
              </a:spcAft>
              <a:buFont typeface="Arial" panose="020B0604020202020204" pitchFamily="34" charset="0"/>
              <a:buChar char="•"/>
            </a:pPr>
            <a:r>
              <a:rPr lang="en-US" dirty="0"/>
              <a:t>Credibility with colleagues and peers</a:t>
            </a:r>
          </a:p>
          <a:p>
            <a:pPr algn="l">
              <a:spcAft>
                <a:spcPts val="800"/>
              </a:spcAft>
            </a:pPr>
            <a:r>
              <a:rPr lang="en-US" dirty="0"/>
              <a:t>• </a:t>
            </a:r>
            <a:r>
              <a:rPr lang="en-US" dirty="0" smtClean="0"/>
              <a:t>  The </a:t>
            </a:r>
            <a:r>
              <a:rPr lang="en-US" dirty="0"/>
              <a:t>respect of peers and other professionals</a:t>
            </a:r>
          </a:p>
          <a:p>
            <a:pPr algn="l">
              <a:spcAft>
                <a:spcPts val="800"/>
              </a:spcAft>
            </a:pPr>
            <a:r>
              <a:rPr lang="en-US" dirty="0"/>
              <a:t>• </a:t>
            </a:r>
            <a:r>
              <a:rPr lang="en-US" dirty="0" smtClean="0"/>
              <a:t>  Expertise </a:t>
            </a:r>
            <a:r>
              <a:rPr lang="en-US" dirty="0"/>
              <a:t>in his or her field of knowledge</a:t>
            </a:r>
          </a:p>
          <a:p>
            <a:pPr algn="l">
              <a:spcAft>
                <a:spcPts val="800"/>
              </a:spcAft>
            </a:pPr>
            <a:r>
              <a:rPr lang="en-US" dirty="0" smtClean="0"/>
              <a:t>•   A </a:t>
            </a:r>
            <a:r>
              <a:rPr lang="en-US" dirty="0"/>
              <a:t>willingness to commit time and energy to the relationship</a:t>
            </a:r>
          </a:p>
          <a:p>
            <a:pPr algn="l">
              <a:spcAft>
                <a:spcPts val="800"/>
              </a:spcAft>
            </a:pPr>
            <a:r>
              <a:rPr lang="en-US" dirty="0"/>
              <a:t>• </a:t>
            </a:r>
            <a:r>
              <a:rPr lang="en-US" dirty="0" smtClean="0"/>
              <a:t>  Ability </a:t>
            </a:r>
            <a:r>
              <a:rPr lang="en-US" dirty="0"/>
              <a:t>to help the p</a:t>
            </a:r>
            <a:r>
              <a:rPr lang="en-US" dirty="0" smtClean="0"/>
              <a:t>rotégés  establish and </a:t>
            </a:r>
            <a:r>
              <a:rPr lang="en-US" dirty="0"/>
              <a:t>attain </a:t>
            </a:r>
            <a:r>
              <a:rPr lang="en-US" dirty="0" smtClean="0"/>
              <a:t>goals</a:t>
            </a:r>
          </a:p>
          <a:p>
            <a:pPr marL="285750" indent="-285750" algn="l">
              <a:spcAft>
                <a:spcPts val="800"/>
              </a:spcAft>
              <a:buFont typeface="Arial" panose="020B0604020202020204" pitchFamily="34" charset="0"/>
              <a:buChar char="•"/>
            </a:pPr>
            <a:r>
              <a:rPr lang="en-US" dirty="0"/>
              <a:t>Willingness to assist with </a:t>
            </a:r>
            <a:r>
              <a:rPr lang="en-US" dirty="0" smtClean="0"/>
              <a:t>training protégés (i.e. virtual, in-person, etc.)</a:t>
            </a:r>
          </a:p>
          <a:p>
            <a:pPr algn="l">
              <a:spcAft>
                <a:spcPts val="800"/>
              </a:spcAft>
            </a:pPr>
            <a:endParaRPr lang="en-US" dirty="0" smtClean="0"/>
          </a:p>
          <a:p>
            <a:pPr marL="285750" indent="-285750" algn="l">
              <a:buFont typeface="Arial" panose="020B0604020202020204" pitchFamily="34" charset="0"/>
              <a:buChar char="•"/>
            </a:pPr>
            <a:endParaRPr lang="en-US" dirty="0">
              <a:solidFill>
                <a:srgbClr val="000000"/>
              </a:solidFill>
            </a:endParaRPr>
          </a:p>
        </p:txBody>
      </p:sp>
    </p:spTree>
    <p:extLst>
      <p:ext uri="{BB962C8B-B14F-4D97-AF65-F5344CB8AC3E}">
        <p14:creationId xmlns:p14="http://schemas.microsoft.com/office/powerpoint/2010/main" val="4161681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286000" y="914400"/>
            <a:ext cx="6629400" cy="457200"/>
          </a:xfrm>
        </p:spPr>
        <p:txBody>
          <a:bodyPr/>
          <a:lstStyle/>
          <a:p>
            <a:pPr algn="ctr" eaLnBrk="1" hangingPunct="1"/>
            <a:r>
              <a:rPr lang="en-US" sz="2400" dirty="0" smtClean="0"/>
              <a:t>Mentor Responsibilities</a:t>
            </a:r>
          </a:p>
        </p:txBody>
      </p:sp>
      <p:sp>
        <p:nvSpPr>
          <p:cNvPr id="4" name="TextBox 3"/>
          <p:cNvSpPr txBox="1"/>
          <p:nvPr/>
        </p:nvSpPr>
        <p:spPr>
          <a:xfrm>
            <a:off x="2209800" y="1600200"/>
            <a:ext cx="6781800" cy="3685624"/>
          </a:xfrm>
          <a:prstGeom prst="rect">
            <a:avLst/>
          </a:prstGeom>
          <a:noFill/>
        </p:spPr>
        <p:txBody>
          <a:bodyPr wrap="square" rtlCol="0">
            <a:spAutoFit/>
          </a:bodyPr>
          <a:lstStyle/>
          <a:p>
            <a:pPr algn="l"/>
            <a:r>
              <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Typical </a:t>
            </a: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mentor responsibilities include, but are not limited to</a:t>
            </a:r>
            <a:r>
              <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pPr algn="l"/>
            <a:endParaRPr lang="en-US" dirty="0"/>
          </a:p>
          <a:p>
            <a:pPr algn="l">
              <a:spcBef>
                <a:spcPts val="0"/>
              </a:spcBef>
              <a:spcAft>
                <a:spcPts val="600"/>
              </a:spcAft>
            </a:pPr>
            <a:r>
              <a:rPr lang="en-US" sz="1650" dirty="0"/>
              <a:t>• Acts as a resource for information about the </a:t>
            </a:r>
            <a:r>
              <a:rPr lang="en-US" sz="1650" dirty="0" smtClean="0"/>
              <a:t>profession</a:t>
            </a:r>
            <a:endParaRPr lang="en-US" sz="1650" dirty="0"/>
          </a:p>
          <a:p>
            <a:pPr marL="111125" indent="-111125" algn="l">
              <a:spcBef>
                <a:spcPts val="0"/>
              </a:spcBef>
              <a:spcAft>
                <a:spcPts val="600"/>
              </a:spcAft>
            </a:pPr>
            <a:r>
              <a:rPr lang="en-US" sz="1650" dirty="0"/>
              <a:t>• Helps the protégés  develop new/improved capabilities in terms of skills </a:t>
            </a:r>
            <a:r>
              <a:rPr lang="en-US" sz="1650" dirty="0" smtClean="0"/>
              <a:t>   and </a:t>
            </a:r>
            <a:r>
              <a:rPr lang="en-US" sz="1650" dirty="0"/>
              <a:t>knowledge in order to reach important goals</a:t>
            </a:r>
          </a:p>
          <a:p>
            <a:pPr algn="l">
              <a:spcBef>
                <a:spcPts val="0"/>
              </a:spcBef>
              <a:spcAft>
                <a:spcPts val="600"/>
              </a:spcAft>
            </a:pPr>
            <a:r>
              <a:rPr lang="en-US" sz="1650" dirty="0"/>
              <a:t>• Establishes trust with the protégés and maintains confidentiality</a:t>
            </a:r>
          </a:p>
          <a:p>
            <a:pPr marL="173038" indent="-173038" algn="l">
              <a:spcBef>
                <a:spcPts val="0"/>
              </a:spcBef>
              <a:spcAft>
                <a:spcPts val="600"/>
              </a:spcAft>
              <a:buFont typeface="Corbel" panose="020B0503020204020204" pitchFamily="34" charset="0"/>
              <a:buChar char="•"/>
            </a:pPr>
            <a:r>
              <a:rPr lang="en-US" sz="1650" dirty="0" smtClean="0"/>
              <a:t>Challenges </a:t>
            </a:r>
            <a:r>
              <a:rPr lang="en-US" sz="1650" dirty="0"/>
              <a:t>the protégés to think and analyze options</a:t>
            </a:r>
          </a:p>
          <a:p>
            <a:pPr algn="l">
              <a:spcBef>
                <a:spcPts val="0"/>
              </a:spcBef>
              <a:spcAft>
                <a:spcPts val="600"/>
              </a:spcAft>
            </a:pPr>
            <a:r>
              <a:rPr lang="en-US" sz="1650" dirty="0"/>
              <a:t>• Listens </a:t>
            </a:r>
            <a:r>
              <a:rPr lang="en-US" sz="1650" dirty="0" smtClean="0"/>
              <a:t>actively</a:t>
            </a:r>
          </a:p>
          <a:p>
            <a:pPr marL="173038" indent="-173038" algn="l">
              <a:spcBef>
                <a:spcPts val="0"/>
              </a:spcBef>
              <a:spcAft>
                <a:spcPts val="600"/>
              </a:spcAft>
              <a:buFont typeface="Corbel" panose="020B0503020204020204" pitchFamily="34" charset="0"/>
              <a:buChar char="•"/>
            </a:pPr>
            <a:r>
              <a:rPr lang="en-US" sz="1650" dirty="0" smtClean="0"/>
              <a:t>Helps </a:t>
            </a:r>
            <a:r>
              <a:rPr lang="en-US" sz="1650" dirty="0"/>
              <a:t>the protégés identify specific goals</a:t>
            </a:r>
          </a:p>
          <a:p>
            <a:pPr algn="l">
              <a:spcBef>
                <a:spcPts val="0"/>
              </a:spcBef>
              <a:spcAft>
                <a:spcPts val="600"/>
              </a:spcAft>
            </a:pPr>
            <a:r>
              <a:rPr lang="en-US" sz="1650" dirty="0"/>
              <a:t>• Provides vision and insight</a:t>
            </a:r>
          </a:p>
          <a:p>
            <a:pPr algn="l">
              <a:spcBef>
                <a:spcPts val="0"/>
              </a:spcBef>
              <a:spcAft>
                <a:spcPts val="600"/>
              </a:spcAft>
            </a:pPr>
            <a:r>
              <a:rPr lang="en-US" sz="1650" dirty="0"/>
              <a:t>• Offers constructive and meaningful feedback</a:t>
            </a:r>
          </a:p>
        </p:txBody>
      </p:sp>
    </p:spTree>
    <p:extLst>
      <p:ext uri="{BB962C8B-B14F-4D97-AF65-F5344CB8AC3E}">
        <p14:creationId xmlns:p14="http://schemas.microsoft.com/office/powerpoint/2010/main" val="45697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057400" y="1066800"/>
            <a:ext cx="6629400" cy="457200"/>
          </a:xfrm>
        </p:spPr>
        <p:txBody>
          <a:bodyPr/>
          <a:lstStyle/>
          <a:p>
            <a:pPr algn="ctr" eaLnBrk="1" hangingPunct="1"/>
            <a:r>
              <a:rPr lang="en-US" sz="2400" b="1" dirty="0" smtClean="0"/>
              <a:t>Mentor Benefits</a:t>
            </a:r>
          </a:p>
        </p:txBody>
      </p:sp>
      <p:sp>
        <p:nvSpPr>
          <p:cNvPr id="4" name="TextBox 3"/>
          <p:cNvSpPr txBox="1"/>
          <p:nvPr/>
        </p:nvSpPr>
        <p:spPr>
          <a:xfrm>
            <a:off x="2133600" y="1371600"/>
            <a:ext cx="6781800" cy="3139321"/>
          </a:xfrm>
          <a:prstGeom prst="rect">
            <a:avLst/>
          </a:prstGeom>
          <a:noFill/>
        </p:spPr>
        <p:txBody>
          <a:bodyPr wrap="square" rtlCol="0">
            <a:spAutoFit/>
          </a:bodyPr>
          <a:lstStyle/>
          <a:p>
            <a:pPr algn="l"/>
            <a:r>
              <a:rPr lang="en-US" dirty="0" smtClean="0"/>
              <a:t> </a:t>
            </a:r>
            <a:endParaRPr lang="en-US" dirty="0"/>
          </a:p>
          <a:p>
            <a:pPr algn="l"/>
            <a:r>
              <a:rPr lang="en-US" dirty="0"/>
              <a:t>For mentors, the rewards of mentoring are the following</a:t>
            </a:r>
            <a:r>
              <a:rPr lang="en-US" dirty="0" smtClean="0"/>
              <a:t>:</a:t>
            </a:r>
          </a:p>
          <a:p>
            <a:pPr algn="l"/>
            <a:endParaRPr lang="en-US" dirty="0"/>
          </a:p>
          <a:p>
            <a:pPr marL="173038" indent="-173038" algn="l"/>
            <a:r>
              <a:rPr lang="en-US" dirty="0" smtClean="0"/>
              <a:t>• </a:t>
            </a:r>
            <a:r>
              <a:rPr lang="en-US" dirty="0"/>
              <a:t>The personal satisfaction of giving back to </a:t>
            </a:r>
            <a:r>
              <a:rPr lang="en-US" dirty="0" smtClean="0"/>
              <a:t>Gainesville and  surrounding communities</a:t>
            </a:r>
          </a:p>
          <a:p>
            <a:pPr marL="173038" indent="-173038" algn="l"/>
            <a:endParaRPr lang="en-US" dirty="0"/>
          </a:p>
          <a:p>
            <a:pPr algn="l"/>
            <a:r>
              <a:rPr lang="en-US" dirty="0"/>
              <a:t>• A legacy of personal knowledge, insight and </a:t>
            </a:r>
            <a:r>
              <a:rPr lang="en-US" dirty="0" smtClean="0"/>
              <a:t>experience</a:t>
            </a:r>
          </a:p>
          <a:p>
            <a:pPr algn="l"/>
            <a:endParaRPr lang="en-US" dirty="0"/>
          </a:p>
          <a:p>
            <a:pPr algn="l"/>
            <a:r>
              <a:rPr lang="en-US" dirty="0"/>
              <a:t>• Professional enhancement, higher visibility and </a:t>
            </a:r>
            <a:r>
              <a:rPr lang="en-US" dirty="0" smtClean="0"/>
              <a:t>prestige</a:t>
            </a:r>
          </a:p>
          <a:p>
            <a:pPr algn="l"/>
            <a:endParaRPr lang="en-US" dirty="0"/>
          </a:p>
          <a:p>
            <a:pPr algn="l"/>
            <a:r>
              <a:rPr lang="en-US" dirty="0"/>
              <a:t>• Expansion of professional network</a:t>
            </a:r>
            <a:endParaRPr lang="en-US" dirty="0">
              <a:solidFill>
                <a:srgbClr val="000000"/>
              </a:solidFill>
            </a:endParaRPr>
          </a:p>
        </p:txBody>
      </p:sp>
    </p:spTree>
    <p:extLst>
      <p:ext uri="{BB962C8B-B14F-4D97-AF65-F5344CB8AC3E}">
        <p14:creationId xmlns:p14="http://schemas.microsoft.com/office/powerpoint/2010/main" val="2506026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981200" y="1447800"/>
            <a:ext cx="6629400" cy="457200"/>
          </a:xfrm>
        </p:spPr>
        <p:txBody>
          <a:bodyPr>
            <a:normAutofit fontScale="92500"/>
          </a:bodyPr>
          <a:lstStyle/>
          <a:p>
            <a:pPr eaLnBrk="1" hangingPunct="1"/>
            <a:r>
              <a:rPr lang="en-US" sz="2400" b="1" dirty="0" smtClean="0"/>
              <a:t>Protégés should have the following qualifications</a:t>
            </a:r>
          </a:p>
        </p:txBody>
      </p:sp>
      <p:sp>
        <p:nvSpPr>
          <p:cNvPr id="2" name="Rectangle 1"/>
          <p:cNvSpPr/>
          <p:nvPr/>
        </p:nvSpPr>
        <p:spPr>
          <a:xfrm>
            <a:off x="1984131" y="2057400"/>
            <a:ext cx="6781800" cy="2308324"/>
          </a:xfrm>
          <a:prstGeom prst="rect">
            <a:avLst/>
          </a:prstGeom>
        </p:spPr>
        <p:txBody>
          <a:bodyPr wrap="square">
            <a:spAutoFit/>
          </a:bodyPr>
          <a:lstStyle/>
          <a:p>
            <a:pPr algn="l"/>
            <a:endParaRPr lang="en-US" dirty="0" smtClean="0"/>
          </a:p>
          <a:p>
            <a:pPr marL="115888" indent="-115888" algn="l">
              <a:buFont typeface="Arial" panose="020B0604020202020204" pitchFamily="34" charset="0"/>
              <a:buChar char="•"/>
            </a:pPr>
            <a:r>
              <a:rPr lang="en-US" dirty="0" smtClean="0"/>
              <a:t>Desire </a:t>
            </a:r>
            <a:r>
              <a:rPr lang="en-US" dirty="0"/>
              <a:t>to learn </a:t>
            </a:r>
            <a:r>
              <a:rPr lang="en-US" dirty="0" smtClean="0"/>
              <a:t>business essentials of owning &amp; operating a business</a:t>
            </a:r>
          </a:p>
          <a:p>
            <a:pPr algn="l"/>
            <a:endParaRPr lang="en-US" dirty="0"/>
          </a:p>
          <a:p>
            <a:pPr algn="l"/>
            <a:r>
              <a:rPr lang="en-US" dirty="0"/>
              <a:t>• Ambition to </a:t>
            </a:r>
            <a:r>
              <a:rPr lang="en-US" dirty="0" smtClean="0"/>
              <a:t>succeed</a:t>
            </a:r>
          </a:p>
          <a:p>
            <a:pPr algn="l"/>
            <a:endParaRPr lang="en-US" dirty="0"/>
          </a:p>
          <a:p>
            <a:pPr algn="l"/>
            <a:r>
              <a:rPr lang="en-US" dirty="0"/>
              <a:t>• Strong commitment to goals and personal </a:t>
            </a:r>
            <a:r>
              <a:rPr lang="en-US" dirty="0" smtClean="0"/>
              <a:t>responsibility</a:t>
            </a:r>
          </a:p>
          <a:p>
            <a:pPr algn="l"/>
            <a:endParaRPr lang="en-US" dirty="0"/>
          </a:p>
          <a:p>
            <a:pPr algn="l"/>
            <a:r>
              <a:rPr lang="en-US" dirty="0"/>
              <a:t>• Ability to listen and follow through with directions</a:t>
            </a:r>
          </a:p>
        </p:txBody>
      </p:sp>
    </p:spTree>
    <p:extLst>
      <p:ext uri="{BB962C8B-B14F-4D97-AF65-F5344CB8AC3E}">
        <p14:creationId xmlns:p14="http://schemas.microsoft.com/office/powerpoint/2010/main" val="299414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676400" y="990600"/>
            <a:ext cx="6629400" cy="457200"/>
          </a:xfrm>
        </p:spPr>
        <p:txBody>
          <a:bodyPr/>
          <a:lstStyle/>
          <a:p>
            <a:pPr algn="ctr" eaLnBrk="1" hangingPunct="1"/>
            <a:r>
              <a:rPr lang="en-US" sz="2400" b="1" dirty="0" smtClean="0"/>
              <a:t>Protégé Responsibilities</a:t>
            </a:r>
          </a:p>
        </p:txBody>
      </p:sp>
      <p:sp>
        <p:nvSpPr>
          <p:cNvPr id="2" name="Rectangle 1"/>
          <p:cNvSpPr/>
          <p:nvPr/>
        </p:nvSpPr>
        <p:spPr>
          <a:xfrm>
            <a:off x="2133600" y="1600200"/>
            <a:ext cx="6858000" cy="4324261"/>
          </a:xfrm>
          <a:prstGeom prst="rect">
            <a:avLst/>
          </a:prstGeom>
        </p:spPr>
        <p:txBody>
          <a:bodyPr wrap="square">
            <a:spAutoFit/>
          </a:bodyPr>
          <a:lstStyle/>
          <a:p>
            <a:pPr algn="l"/>
            <a:r>
              <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Typical Protégé responsibilities </a:t>
            </a: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include, but are not limited to:</a:t>
            </a:r>
          </a:p>
          <a:p>
            <a:pPr algn="l"/>
            <a:endParaRPr lang="en-US" dirty="0" smtClean="0"/>
          </a:p>
          <a:p>
            <a:pPr marL="111125" indent="-111125" algn="l">
              <a:spcAft>
                <a:spcPts val="600"/>
              </a:spcAft>
              <a:buFont typeface="Corbel" panose="020B0503020204020204" pitchFamily="34" charset="0"/>
              <a:buChar char="•"/>
            </a:pPr>
            <a:r>
              <a:rPr lang="en-US" sz="1650" dirty="0" smtClean="0"/>
              <a:t> Make </a:t>
            </a:r>
            <a:r>
              <a:rPr lang="en-US" sz="1650" dirty="0"/>
              <a:t>the initial contact with the </a:t>
            </a:r>
            <a:r>
              <a:rPr lang="en-US" sz="1650" dirty="0" smtClean="0"/>
              <a:t>mentor</a:t>
            </a:r>
            <a:endParaRPr lang="en-US" sz="1650" dirty="0"/>
          </a:p>
          <a:p>
            <a:pPr algn="l">
              <a:spcAft>
                <a:spcPts val="600"/>
              </a:spcAft>
            </a:pPr>
            <a:r>
              <a:rPr lang="en-US" sz="1650" dirty="0" smtClean="0"/>
              <a:t>• </a:t>
            </a:r>
            <a:r>
              <a:rPr lang="en-US" sz="1650" dirty="0"/>
              <a:t>Maintain confidentiality at all times</a:t>
            </a:r>
          </a:p>
          <a:p>
            <a:pPr marL="111125" indent="-111125" algn="l">
              <a:spcAft>
                <a:spcPts val="600"/>
              </a:spcAft>
              <a:buFont typeface="Corbel" panose="020B0503020204020204" pitchFamily="34" charset="0"/>
              <a:buChar char="•"/>
            </a:pPr>
            <a:r>
              <a:rPr lang="en-US" sz="1650" dirty="0" smtClean="0"/>
              <a:t> Respect </a:t>
            </a:r>
            <a:r>
              <a:rPr lang="en-US" sz="1650" dirty="0"/>
              <a:t>the mentor’s time</a:t>
            </a:r>
          </a:p>
          <a:p>
            <a:pPr algn="l">
              <a:spcAft>
                <a:spcPts val="600"/>
              </a:spcAft>
            </a:pPr>
            <a:r>
              <a:rPr lang="en-US" sz="1650" dirty="0"/>
              <a:t>• Be receptive to feedback and coaching</a:t>
            </a:r>
          </a:p>
          <a:p>
            <a:pPr algn="l">
              <a:spcAft>
                <a:spcPts val="600"/>
              </a:spcAft>
            </a:pPr>
            <a:r>
              <a:rPr lang="en-US" sz="1650" dirty="0"/>
              <a:t>• Assess his or her individual needs</a:t>
            </a:r>
          </a:p>
          <a:p>
            <a:pPr algn="l">
              <a:spcAft>
                <a:spcPts val="600"/>
              </a:spcAft>
            </a:pPr>
            <a:r>
              <a:rPr lang="en-US" sz="1650" dirty="0"/>
              <a:t>• Take advantage of opportunities presented by the mentor</a:t>
            </a:r>
          </a:p>
          <a:p>
            <a:pPr marL="111125" indent="-111125" algn="l">
              <a:spcAft>
                <a:spcPts val="0"/>
              </a:spcAft>
              <a:buFont typeface="Corbel" panose="020B0503020204020204" pitchFamily="34" charset="0"/>
              <a:buChar char="•"/>
            </a:pPr>
            <a:r>
              <a:rPr lang="en-US" sz="1650" dirty="0" smtClean="0"/>
              <a:t> Follow </a:t>
            </a:r>
            <a:r>
              <a:rPr lang="en-US" sz="1650" dirty="0"/>
              <a:t>through on commitments and goals set during the</a:t>
            </a:r>
          </a:p>
          <a:p>
            <a:pPr marL="173038" indent="-173038" algn="l">
              <a:spcAft>
                <a:spcPts val="600"/>
              </a:spcAft>
            </a:pPr>
            <a:r>
              <a:rPr lang="en-US" sz="1650" dirty="0" smtClean="0"/>
              <a:t>   mentoring </a:t>
            </a:r>
            <a:r>
              <a:rPr lang="en-US" sz="1650" dirty="0"/>
              <a:t>sessions</a:t>
            </a:r>
          </a:p>
          <a:p>
            <a:pPr algn="l">
              <a:spcAft>
                <a:spcPts val="600"/>
              </a:spcAft>
            </a:pPr>
            <a:r>
              <a:rPr lang="en-US" sz="1650" dirty="0"/>
              <a:t>• Actively participate in the mentoring relationship</a:t>
            </a:r>
          </a:p>
          <a:p>
            <a:pPr algn="l">
              <a:spcAft>
                <a:spcPts val="600"/>
              </a:spcAft>
            </a:pPr>
            <a:endParaRPr lang="en-US" sz="1650" dirty="0"/>
          </a:p>
          <a:p>
            <a:pPr algn="l">
              <a:spcAft>
                <a:spcPts val="600"/>
              </a:spcAft>
            </a:pPr>
            <a:endParaRPr lang="en-US" sz="1650" dirty="0"/>
          </a:p>
        </p:txBody>
      </p:sp>
    </p:spTree>
    <p:extLst>
      <p:ext uri="{BB962C8B-B14F-4D97-AF65-F5344CB8AC3E}">
        <p14:creationId xmlns:p14="http://schemas.microsoft.com/office/powerpoint/2010/main" val="592821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90F409723074C990C3D44740B0623" ma:contentTypeVersion="14" ma:contentTypeDescription="Create a new document." ma:contentTypeScope="" ma:versionID="6b61833a2ae652c853a39dfc019b648d">
  <xsd:schema xmlns:xsd="http://www.w3.org/2001/XMLSchema" xmlns:xs="http://www.w3.org/2001/XMLSchema" xmlns:p="http://schemas.microsoft.com/office/2006/metadata/properties" xmlns:ns3="4dc8f4fc-0688-4652-951b-14ce58da8738" xmlns:ns4="7d87361c-f8ed-4d83-b675-36c65d1b8bc8" targetNamespace="http://schemas.microsoft.com/office/2006/metadata/properties" ma:root="true" ma:fieldsID="be3d53e9e956ab6b8d081c0dc594658f" ns3:_="" ns4:_="">
    <xsd:import namespace="4dc8f4fc-0688-4652-951b-14ce58da8738"/>
    <xsd:import namespace="7d87361c-f8ed-4d83-b675-36c65d1b8bc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c8f4fc-0688-4652-951b-14ce58da87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87361c-f8ed-4d83-b675-36c65d1b8bc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dc8f4fc-0688-4652-951b-14ce58da8738" xsi:nil="true"/>
  </documentManagement>
</p:properties>
</file>

<file path=customXml/itemProps1.xml><?xml version="1.0" encoding="utf-8"?>
<ds:datastoreItem xmlns:ds="http://schemas.openxmlformats.org/officeDocument/2006/customXml" ds:itemID="{E5D72BFD-EF62-4565-9780-6EE48F7937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c8f4fc-0688-4652-951b-14ce58da8738"/>
    <ds:schemaRef ds:uri="7d87361c-f8ed-4d83-b675-36c65d1b8b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2A900C-9FE0-43CD-9D80-31A3C0FF8AC3}">
  <ds:schemaRefs>
    <ds:schemaRef ds:uri="http://schemas.microsoft.com/sharepoint/v3/contenttype/forms"/>
  </ds:schemaRefs>
</ds:datastoreItem>
</file>

<file path=customXml/itemProps3.xml><?xml version="1.0" encoding="utf-8"?>
<ds:datastoreItem xmlns:ds="http://schemas.openxmlformats.org/officeDocument/2006/customXml" ds:itemID="{93A380CA-2DE7-44C4-8CA5-051503B787E0}">
  <ds:schemaRefs>
    <ds:schemaRef ds:uri="http://purl.org/dc/dcmitype/"/>
    <ds:schemaRef ds:uri="http://purl.org/dc/terms/"/>
    <ds:schemaRef ds:uri="http://schemas.microsoft.com/office/2006/metadata/properties"/>
    <ds:schemaRef ds:uri="http://www.w3.org/XML/1998/namespace"/>
    <ds:schemaRef ds:uri="4dc8f4fc-0688-4652-951b-14ce58da8738"/>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7d87361c-f8ed-4d83-b675-36c65d1b8bc8"/>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15769</TotalTime>
  <Words>1532</Words>
  <Application>Microsoft Office PowerPoint</Application>
  <PresentationFormat>On-screen Show (4:3)</PresentationFormat>
  <Paragraphs>179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Parallax</vt:lpstr>
      <vt:lpstr>SMALL BUSINESS MENTORING PROGRAM </vt:lpstr>
      <vt:lpstr>PowerPoint Presentation</vt:lpstr>
      <vt:lpstr>2024 PROPOSED BUSINESS MENTORING CALENDAR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of Gainesville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Employee</dc:creator>
  <cp:lastModifiedBy>Warren, Sylvia D</cp:lastModifiedBy>
  <cp:revision>413</cp:revision>
  <dcterms:created xsi:type="dcterms:W3CDTF">2007-01-18T14:20:28Z</dcterms:created>
  <dcterms:modified xsi:type="dcterms:W3CDTF">2023-11-15T20:33:18Z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0x01010082390F409723074C990C3D44740B0623</vt:lpwstr>
  </property>
</Properties>
</file>