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2_CEE37534.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1C_1B26BB96.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sldIdLst>
    <p:sldId id="256" r:id="rId5"/>
    <p:sldId id="257" r:id="rId6"/>
    <p:sldId id="258" r:id="rId7"/>
    <p:sldId id="259" r:id="rId8"/>
    <p:sldId id="278" r:id="rId9"/>
    <p:sldId id="279" r:id="rId10"/>
    <p:sldId id="280" r:id="rId11"/>
    <p:sldId id="281" r:id="rId12"/>
    <p:sldId id="266" r:id="rId13"/>
    <p:sldId id="267" r:id="rId14"/>
    <p:sldId id="282" r:id="rId15"/>
    <p:sldId id="283" r:id="rId16"/>
    <p:sldId id="289" r:id="rId17"/>
    <p:sldId id="290" r:id="rId18"/>
    <p:sldId id="291" r:id="rId19"/>
    <p:sldId id="284" r:id="rId20"/>
    <p:sldId id="285" r:id="rId21"/>
    <p:sldId id="286"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3D2945-EEB8-A719-D732-CF7EE3D3B0BC}" name="Welcome, Faylene D" initials="WF" userId="S::welcomefd@cityofgainesville.org::a4d4e9bd-2874-4056-9d6d-9bc81310b248" providerId="AD"/>
  <p188:author id="{5E183665-D3D0-04A3-BB5E-D63322204476}" name="Thomas, Cheryl" initials="TC" userId="S::thomasc129@cityofgainesville.org::1939934e-8891-43a8-ac96-fc4034b827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BAFB36-5EF5-C60C-C163-DB16EA172AB7}" v="3" dt="2026-09-25T15:47:27.0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17" d="100"/>
          <a:sy n="117" d="100"/>
        </p:scale>
        <p:origin x="35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Cheryl" userId="S::thomasc129@cityofgainesville.org::1939934e-8891-43a8-ac96-fc4034b827e0" providerId="AD" clId="Web-{64BAFB36-5EF5-C60C-C163-DB16EA172AB7}"/>
    <pc:docChg chg="mod modSld">
      <pc:chgData name="Thomas, Cheryl" userId="S::thomasc129@cityofgainesville.org::1939934e-8891-43a8-ac96-fc4034b827e0" providerId="AD" clId="Web-{64BAFB36-5EF5-C60C-C163-DB16EA172AB7}" dt="2026-09-25T15:47:27.030" v="1"/>
      <pc:docMkLst>
        <pc:docMk/>
      </pc:docMkLst>
      <pc:sldChg chg="delSp">
        <pc:chgData name="Thomas, Cheryl" userId="S::thomasc129@cityofgainesville.org::1939934e-8891-43a8-ac96-fc4034b827e0" providerId="AD" clId="Web-{64BAFB36-5EF5-C60C-C163-DB16EA172AB7}" dt="2026-09-25T15:46:30.795" v="0"/>
        <pc:sldMkLst>
          <pc:docMk/>
          <pc:sldMk cId="455523222" sldId="284"/>
        </pc:sldMkLst>
        <pc:spChg chg="del">
          <ac:chgData name="Thomas, Cheryl" userId="S::thomasc129@cityofgainesville.org::1939934e-8891-43a8-ac96-fc4034b827e0" providerId="AD" clId="Web-{64BAFB36-5EF5-C60C-C163-DB16EA172AB7}" dt="2026-09-25T15:46:30.795" v="0"/>
          <ac:spMkLst>
            <pc:docMk/>
            <pc:sldMk cId="455523222" sldId="284"/>
            <ac:spMk id="4" creationId="{5082E3C0-5455-7443-2872-FD59966CD416}"/>
          </ac:spMkLst>
        </pc:spChg>
      </pc:sldChg>
    </pc:docChg>
  </pc:docChgLst>
  <pc:docChgLst>
    <pc:chgData name="Thomas, Cheryl" userId="1939934e-8891-43a8-ac96-fc4034b827e0" providerId="ADAL" clId="{B09D627C-A999-4B72-8F2D-DB7DA5EB9697}"/>
    <pc:docChg chg="custSel modSld">
      <pc:chgData name="Thomas, Cheryl" userId="1939934e-8891-43a8-ac96-fc4034b827e0" providerId="ADAL" clId="{B09D627C-A999-4B72-8F2D-DB7DA5EB9697}" dt="2026-08-31T19:38:36.693" v="44" actId="20577"/>
      <pc:docMkLst>
        <pc:docMk/>
      </pc:docMkLst>
      <pc:sldChg chg="modSp mod">
        <pc:chgData name="Thomas, Cheryl" userId="1939934e-8891-43a8-ac96-fc4034b827e0" providerId="ADAL" clId="{B09D627C-A999-4B72-8F2D-DB7DA5EB9697}" dt="2026-08-31T19:38:36.693" v="44" actId="20577"/>
        <pc:sldMkLst>
          <pc:docMk/>
          <pc:sldMk cId="165923394" sldId="256"/>
        </pc:sldMkLst>
        <pc:spChg chg="mod">
          <ac:chgData name="Thomas, Cheryl" userId="1939934e-8891-43a8-ac96-fc4034b827e0" providerId="ADAL" clId="{B09D627C-A999-4B72-8F2D-DB7DA5EB9697}" dt="2026-08-31T19:38:36.693" v="44" actId="20577"/>
          <ac:spMkLst>
            <pc:docMk/>
            <pc:sldMk cId="165923394" sldId="256"/>
            <ac:spMk id="2" creationId="{A3AF0840-60B9-2EA1-A9F4-1D3ABCCDE670}"/>
          </ac:spMkLst>
        </pc:spChg>
      </pc:sldChg>
      <pc:sldChg chg="modSp mod">
        <pc:chgData name="Thomas, Cheryl" userId="1939934e-8891-43a8-ac96-fc4034b827e0" providerId="ADAL" clId="{B09D627C-A999-4B72-8F2D-DB7DA5EB9697}" dt="2026-08-31T19:33:32.241" v="42" actId="20577"/>
        <pc:sldMkLst>
          <pc:docMk/>
          <pc:sldMk cId="2239244664" sldId="282"/>
        </pc:sldMkLst>
        <pc:graphicFrameChg chg="modGraphic">
          <ac:chgData name="Thomas, Cheryl" userId="1939934e-8891-43a8-ac96-fc4034b827e0" providerId="ADAL" clId="{B09D627C-A999-4B72-8F2D-DB7DA5EB9697}" dt="2026-08-31T19:33:32.241" v="42" actId="20577"/>
          <ac:graphicFrameMkLst>
            <pc:docMk/>
            <pc:sldMk cId="2239244664" sldId="282"/>
            <ac:graphicFrameMk id="5" creationId="{435518AE-E999-7711-1478-3A1BBD4C86C4}"/>
          </ac:graphicFrameMkLst>
        </pc:graphicFrameChg>
      </pc:sldChg>
      <pc:sldChg chg="modSp mod">
        <pc:chgData name="Thomas, Cheryl" userId="1939934e-8891-43a8-ac96-fc4034b827e0" providerId="ADAL" clId="{B09D627C-A999-4B72-8F2D-DB7DA5EB9697}" dt="2026-08-31T19:32:41.099" v="24" actId="20577"/>
        <pc:sldMkLst>
          <pc:docMk/>
          <pc:sldMk cId="455523222" sldId="284"/>
        </pc:sldMkLst>
        <pc:spChg chg="mod">
          <ac:chgData name="Thomas, Cheryl" userId="1939934e-8891-43a8-ac96-fc4034b827e0" providerId="ADAL" clId="{B09D627C-A999-4B72-8F2D-DB7DA5EB9697}" dt="2026-08-31T19:32:41.099" v="24" actId="20577"/>
          <ac:spMkLst>
            <pc:docMk/>
            <pc:sldMk cId="455523222" sldId="284"/>
            <ac:spMk id="3" creationId="{32CC133B-44ED-7849-8153-C30C70281ADE}"/>
          </ac:spMkLst>
        </pc:spChg>
      </pc:sldChg>
    </pc:docChg>
  </pc:docChgLst>
  <pc:docChgLst>
    <pc:chgData name="Welcome, Faylene D" userId="S::welcomefd@cityofgainesville.org::a4d4e9bd-2874-4056-9d6d-9bc81310b248" providerId="AD" clId="Web-{43E35253-68A3-A539-2262-E990B03941EA}"/>
    <pc:docChg chg="mod">
      <pc:chgData name="Welcome, Faylene D" userId="S::welcomefd@cityofgainesville.org::a4d4e9bd-2874-4056-9d6d-9bc81310b248" providerId="AD" clId="Web-{43E35253-68A3-A539-2262-E990B03941EA}" dt="2026-09-08T12:11:12.910" v="0"/>
      <pc:docMkLst>
        <pc:docMk/>
      </pc:docMkLst>
    </pc:docChg>
  </pc:docChgLst>
</pc:chgInfo>
</file>

<file path=ppt/comments/modernComment_11C_1B26BB96.xml><?xml version="1.0" encoding="utf-8"?>
<p188:cmLst xmlns:a="http://schemas.openxmlformats.org/drawingml/2006/main" xmlns:r="http://schemas.openxmlformats.org/officeDocument/2006/relationships" xmlns:p188="http://schemas.microsoft.com/office/powerpoint/2018/8/main">
  <p188:cm id="{52564BBD-6284-4DB4-80E7-BF3C657F564B}" authorId="{0A3D2945-EEB8-A719-D732-CF7EE3D3B0BC}" created="2026-09-08T12:11:12.925">
    <pc:sldMkLst xmlns:pc="http://schemas.microsoft.com/office/powerpoint/2013/main/command">
      <pc:docMk/>
      <pc:sldMk cId="455523222" sldId="284"/>
    </pc:sldMkLst>
    <p188:replyLst>
      <p188:reply id="{5FDB887E-88E8-40C3-80B2-CDE12D0E7E81}" authorId="{5E183665-D3D0-04A3-BB5E-D63322204476}" created="2026-09-25T15:47:27.030">
        <p188:txBody>
          <a:bodyPr/>
          <a:lstStyle/>
          <a:p>
            <a:r>
              <a:rPr lang="en-US"/>
              <a:t>Per Sylvia, we'll simply delete the form screenshot from this slide. </a:t>
            </a:r>
          </a:p>
        </p188:txBody>
      </p188:reply>
    </p188:replyLst>
    <p188:txBody>
      <a:bodyPr/>
      <a:lstStyle/>
      <a:p>
        <a:r>
          <a:rPr lang="en-US"/>
          <a:t>Reminder for us to update this slide for the form shown to reflect the current version when available. Thanks.</a:t>
        </a:r>
      </a:p>
    </p188:txBody>
  </p188:cm>
</p188:cmLst>
</file>

<file path=ppt/comments/modernComment_102_CEE37534.xml><?xml version="1.0" encoding="utf-8"?>
<p188:cmLst xmlns:a="http://schemas.openxmlformats.org/drawingml/2006/main" xmlns:r="http://schemas.openxmlformats.org/officeDocument/2006/relationships" xmlns:p188="http://schemas.microsoft.com/office/powerpoint/2018/8/main">
  <p188:cm id="{E09B3023-2BB2-487A-8700-5A27C792763B}" authorId="{0A3D2945-EEB8-A719-D732-CF7EE3D3B0BC}" created="2026-09-08T12:12:29.037">
    <pc:sldMkLst xmlns:pc="http://schemas.microsoft.com/office/powerpoint/2013/main/command">
      <pc:docMk/>
      <pc:sldMk cId="3471013172" sldId="258"/>
    </pc:sldMkLst>
    <p188:txBody>
      <a:bodyPr/>
      <a:lstStyle/>
      <a:p>
        <a:r>
          <a:rPr lang="en-US"/>
          <a:t>Reminder for me to update this slide for the new calendar year once it is available.</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498986-906C-4458-8C49-FF935687EE18}" type="doc">
      <dgm:prSet loTypeId="urn:microsoft.com/office/officeart/2005/8/layout/default" loCatId="list" qsTypeId="urn:microsoft.com/office/officeart/2005/8/quickstyle/simple1#1" qsCatId="simple" csTypeId="urn:microsoft.com/office/officeart/2005/8/colors/colorful2#1" csCatId="colorful" phldr="1"/>
      <dgm:spPr/>
      <dgm:t>
        <a:bodyPr/>
        <a:lstStyle/>
        <a:p>
          <a:endParaRPr lang="en-US"/>
        </a:p>
      </dgm:t>
    </dgm:pt>
    <dgm:pt modelId="{5D98250D-473F-4B9A-A2DE-407BA4192555}">
      <dgm:prSet/>
      <dgm:spPr/>
      <dgm:t>
        <a:bodyPr/>
        <a:lstStyle/>
        <a:p>
          <a:r>
            <a:rPr lang="en-US" dirty="0"/>
            <a:t>Typical mentor responsibilities include, but are not limited to:</a:t>
          </a:r>
        </a:p>
      </dgm:t>
    </dgm:pt>
    <dgm:pt modelId="{1563A07F-29CA-4DFC-8F14-CDB541706193}" type="parTrans" cxnId="{77655CB3-8320-4457-A87D-F4506FDDA659}">
      <dgm:prSet/>
      <dgm:spPr/>
      <dgm:t>
        <a:bodyPr/>
        <a:lstStyle/>
        <a:p>
          <a:endParaRPr lang="en-US"/>
        </a:p>
      </dgm:t>
    </dgm:pt>
    <dgm:pt modelId="{50CCAEE2-0512-45E3-B7AD-5FF6B9CF6B5B}" type="sibTrans" cxnId="{77655CB3-8320-4457-A87D-F4506FDDA659}">
      <dgm:prSet/>
      <dgm:spPr/>
      <dgm:t>
        <a:bodyPr/>
        <a:lstStyle/>
        <a:p>
          <a:endParaRPr lang="en-US"/>
        </a:p>
      </dgm:t>
    </dgm:pt>
    <dgm:pt modelId="{203CC53A-A2FA-464D-B21B-E5F7A3F5C9C6}">
      <dgm:prSet/>
      <dgm:spPr/>
      <dgm:t>
        <a:bodyPr/>
        <a:lstStyle/>
        <a:p>
          <a:r>
            <a:rPr lang="en-US" dirty="0"/>
            <a:t>Acts as a resource for information about the profession</a:t>
          </a:r>
        </a:p>
      </dgm:t>
    </dgm:pt>
    <dgm:pt modelId="{8E339F34-3F3E-4EAC-9FD3-62DCD7893903}" type="parTrans" cxnId="{54065A87-3D18-42CA-B028-1C31715B5131}">
      <dgm:prSet/>
      <dgm:spPr/>
      <dgm:t>
        <a:bodyPr/>
        <a:lstStyle/>
        <a:p>
          <a:endParaRPr lang="en-US"/>
        </a:p>
      </dgm:t>
    </dgm:pt>
    <dgm:pt modelId="{D40E231C-B508-4EE1-8FA0-67EDFCAFEBE4}" type="sibTrans" cxnId="{54065A87-3D18-42CA-B028-1C31715B5131}">
      <dgm:prSet/>
      <dgm:spPr/>
      <dgm:t>
        <a:bodyPr/>
        <a:lstStyle/>
        <a:p>
          <a:endParaRPr lang="en-US"/>
        </a:p>
      </dgm:t>
    </dgm:pt>
    <dgm:pt modelId="{B1E368DE-E486-4C32-9E17-510F79D9713E}">
      <dgm:prSet/>
      <dgm:spPr/>
      <dgm:t>
        <a:bodyPr/>
        <a:lstStyle/>
        <a:p>
          <a:r>
            <a:rPr lang="en-US" dirty="0"/>
            <a:t>Helps the protégé develop new/improved capabilities in terms of skills and knowledge in order to reach important goals</a:t>
          </a:r>
        </a:p>
      </dgm:t>
    </dgm:pt>
    <dgm:pt modelId="{2B20669E-3D91-48F4-B6D8-AA63049C7989}" type="parTrans" cxnId="{888D7A96-CE6E-40EC-AA9F-3D333A58F99B}">
      <dgm:prSet/>
      <dgm:spPr/>
      <dgm:t>
        <a:bodyPr/>
        <a:lstStyle/>
        <a:p>
          <a:endParaRPr lang="en-US"/>
        </a:p>
      </dgm:t>
    </dgm:pt>
    <dgm:pt modelId="{0755529E-DA99-4F53-B29E-D30E54BB347F}" type="sibTrans" cxnId="{888D7A96-CE6E-40EC-AA9F-3D333A58F99B}">
      <dgm:prSet/>
      <dgm:spPr/>
      <dgm:t>
        <a:bodyPr/>
        <a:lstStyle/>
        <a:p>
          <a:endParaRPr lang="en-US"/>
        </a:p>
      </dgm:t>
    </dgm:pt>
    <dgm:pt modelId="{12BBC4D9-C90F-46A5-B2FE-A8A2E1E75862}">
      <dgm:prSet custT="1"/>
      <dgm:spPr/>
      <dgm:t>
        <a:bodyPr/>
        <a:lstStyle/>
        <a:p>
          <a:r>
            <a:rPr lang="en-US" sz="1200" dirty="0"/>
            <a:t>Establishes trust with the protégé and maintains confidentiality</a:t>
          </a:r>
        </a:p>
      </dgm:t>
    </dgm:pt>
    <dgm:pt modelId="{CE43FE35-74A5-4E5E-B7CC-4BB339FD68B9}" type="parTrans" cxnId="{E22CF126-7316-459A-B91A-AD3CC1EC75DD}">
      <dgm:prSet/>
      <dgm:spPr/>
      <dgm:t>
        <a:bodyPr/>
        <a:lstStyle/>
        <a:p>
          <a:endParaRPr lang="en-US"/>
        </a:p>
      </dgm:t>
    </dgm:pt>
    <dgm:pt modelId="{574BE42D-ADE4-4978-A6D3-CF9101A056E8}" type="sibTrans" cxnId="{E22CF126-7316-459A-B91A-AD3CC1EC75DD}">
      <dgm:prSet/>
      <dgm:spPr/>
      <dgm:t>
        <a:bodyPr/>
        <a:lstStyle/>
        <a:p>
          <a:endParaRPr lang="en-US"/>
        </a:p>
      </dgm:t>
    </dgm:pt>
    <dgm:pt modelId="{77F0AADF-DDC2-4402-ADB4-0B99FC844014}">
      <dgm:prSet custT="1"/>
      <dgm:spPr/>
      <dgm:t>
        <a:bodyPr/>
        <a:lstStyle/>
        <a:p>
          <a:r>
            <a:rPr lang="en-US" sz="1200" dirty="0"/>
            <a:t>Challenges the protégé to think and analyze options</a:t>
          </a:r>
        </a:p>
      </dgm:t>
    </dgm:pt>
    <dgm:pt modelId="{FAD6A888-84C1-4C96-B7CE-52F97E948F8F}" type="parTrans" cxnId="{4F27161E-CCF0-4B2C-903E-5C1E795735B2}">
      <dgm:prSet/>
      <dgm:spPr/>
      <dgm:t>
        <a:bodyPr/>
        <a:lstStyle/>
        <a:p>
          <a:endParaRPr lang="en-US"/>
        </a:p>
      </dgm:t>
    </dgm:pt>
    <dgm:pt modelId="{D3AC2306-D3F0-4AFF-BFED-F0C2CFB1493B}" type="sibTrans" cxnId="{4F27161E-CCF0-4B2C-903E-5C1E795735B2}">
      <dgm:prSet/>
      <dgm:spPr/>
      <dgm:t>
        <a:bodyPr/>
        <a:lstStyle/>
        <a:p>
          <a:endParaRPr lang="en-US"/>
        </a:p>
      </dgm:t>
    </dgm:pt>
    <dgm:pt modelId="{9B8702F1-9D62-4D8E-8044-9B4195479C16}">
      <dgm:prSet/>
      <dgm:spPr/>
      <dgm:t>
        <a:bodyPr/>
        <a:lstStyle/>
        <a:p>
          <a:r>
            <a:rPr lang="en-US" dirty="0"/>
            <a:t>Listens actively</a:t>
          </a:r>
        </a:p>
      </dgm:t>
    </dgm:pt>
    <dgm:pt modelId="{D66D1C3D-1024-4F31-B642-B9A17547D8D1}" type="parTrans" cxnId="{B6000A7C-C09D-4C59-A63D-A2EDCB1FB55B}">
      <dgm:prSet/>
      <dgm:spPr/>
      <dgm:t>
        <a:bodyPr/>
        <a:lstStyle/>
        <a:p>
          <a:endParaRPr lang="en-US"/>
        </a:p>
      </dgm:t>
    </dgm:pt>
    <dgm:pt modelId="{5CC67589-504A-4384-BED4-C7FC61B1CC45}" type="sibTrans" cxnId="{B6000A7C-C09D-4C59-A63D-A2EDCB1FB55B}">
      <dgm:prSet/>
      <dgm:spPr/>
      <dgm:t>
        <a:bodyPr/>
        <a:lstStyle/>
        <a:p>
          <a:endParaRPr lang="en-US"/>
        </a:p>
      </dgm:t>
    </dgm:pt>
    <dgm:pt modelId="{606D51D5-81D7-4B10-BD48-5FB46206DE46}">
      <dgm:prSet/>
      <dgm:spPr/>
      <dgm:t>
        <a:bodyPr/>
        <a:lstStyle/>
        <a:p>
          <a:r>
            <a:rPr lang="en-US" dirty="0"/>
            <a:t>Helps the protégé identify specific goals</a:t>
          </a:r>
        </a:p>
      </dgm:t>
    </dgm:pt>
    <dgm:pt modelId="{03DEFE65-2AF4-4557-A931-C428E12EA9C8}" type="parTrans" cxnId="{C5BE5EFE-8F41-432F-BEAE-6664D8608941}">
      <dgm:prSet/>
      <dgm:spPr/>
      <dgm:t>
        <a:bodyPr/>
        <a:lstStyle/>
        <a:p>
          <a:endParaRPr lang="en-US"/>
        </a:p>
      </dgm:t>
    </dgm:pt>
    <dgm:pt modelId="{16295D9A-D5F7-4F00-813D-6314EA95C46E}" type="sibTrans" cxnId="{C5BE5EFE-8F41-432F-BEAE-6664D8608941}">
      <dgm:prSet/>
      <dgm:spPr/>
      <dgm:t>
        <a:bodyPr/>
        <a:lstStyle/>
        <a:p>
          <a:endParaRPr lang="en-US"/>
        </a:p>
      </dgm:t>
    </dgm:pt>
    <dgm:pt modelId="{3CA4D373-AE96-437C-BA7C-15B187777ABC}">
      <dgm:prSet/>
      <dgm:spPr/>
      <dgm:t>
        <a:bodyPr/>
        <a:lstStyle/>
        <a:p>
          <a:r>
            <a:rPr lang="en-US" dirty="0"/>
            <a:t>Provides vision and insight</a:t>
          </a:r>
        </a:p>
      </dgm:t>
    </dgm:pt>
    <dgm:pt modelId="{90A06775-88ED-4DF3-9C9A-860627F7BD22}" type="parTrans" cxnId="{87D7435C-1316-4ED5-BC7A-D355C81ECFB9}">
      <dgm:prSet/>
      <dgm:spPr/>
      <dgm:t>
        <a:bodyPr/>
        <a:lstStyle/>
        <a:p>
          <a:endParaRPr lang="en-US"/>
        </a:p>
      </dgm:t>
    </dgm:pt>
    <dgm:pt modelId="{0B81E99A-C8EB-4092-A905-F9495866C3CF}" type="sibTrans" cxnId="{87D7435C-1316-4ED5-BC7A-D355C81ECFB9}">
      <dgm:prSet/>
      <dgm:spPr/>
      <dgm:t>
        <a:bodyPr/>
        <a:lstStyle/>
        <a:p>
          <a:endParaRPr lang="en-US"/>
        </a:p>
      </dgm:t>
    </dgm:pt>
    <dgm:pt modelId="{BC547F22-B624-4733-90ED-1D7FE8AE6F3F}">
      <dgm:prSet/>
      <dgm:spPr/>
      <dgm:t>
        <a:bodyPr/>
        <a:lstStyle/>
        <a:p>
          <a:r>
            <a:rPr lang="en-US" dirty="0"/>
            <a:t>Offers constructive and meaningful feedback</a:t>
          </a:r>
        </a:p>
      </dgm:t>
    </dgm:pt>
    <dgm:pt modelId="{15B76812-5F67-4B24-B367-B2A6EF775FC3}" type="parTrans" cxnId="{CA33115E-2F4D-40D2-8031-26A1363D91E6}">
      <dgm:prSet/>
      <dgm:spPr/>
      <dgm:t>
        <a:bodyPr/>
        <a:lstStyle/>
        <a:p>
          <a:endParaRPr lang="en-US"/>
        </a:p>
      </dgm:t>
    </dgm:pt>
    <dgm:pt modelId="{BD0850D6-A1D8-4483-A5ED-64006CCB3621}" type="sibTrans" cxnId="{CA33115E-2F4D-40D2-8031-26A1363D91E6}">
      <dgm:prSet/>
      <dgm:spPr/>
      <dgm:t>
        <a:bodyPr/>
        <a:lstStyle/>
        <a:p>
          <a:endParaRPr lang="en-US"/>
        </a:p>
      </dgm:t>
    </dgm:pt>
    <dgm:pt modelId="{56DA5B8C-9745-4EAF-A364-D611B9C9FE71}">
      <dgm:prSet custT="1"/>
      <dgm:spPr/>
      <dgm:t>
        <a:bodyPr/>
        <a:lstStyle/>
        <a:p>
          <a:endParaRPr lang="en-US" sz="1200" dirty="0"/>
        </a:p>
      </dgm:t>
    </dgm:pt>
    <dgm:pt modelId="{E237D417-FF32-47C4-B5FF-1B8D39A48CA6}" type="parTrans" cxnId="{B1D8AE4C-F091-4997-92AF-CBA1E0684A79}">
      <dgm:prSet/>
      <dgm:spPr/>
      <dgm:t>
        <a:bodyPr/>
        <a:lstStyle/>
        <a:p>
          <a:endParaRPr lang="en-US"/>
        </a:p>
      </dgm:t>
    </dgm:pt>
    <dgm:pt modelId="{1B8E47EE-21C5-4B3B-9E98-3BDAF6ECC54F}" type="sibTrans" cxnId="{B1D8AE4C-F091-4997-92AF-CBA1E0684A79}">
      <dgm:prSet/>
      <dgm:spPr/>
      <dgm:t>
        <a:bodyPr/>
        <a:lstStyle/>
        <a:p>
          <a:endParaRPr lang="en-US"/>
        </a:p>
      </dgm:t>
    </dgm:pt>
    <dgm:pt modelId="{FEABD425-1F92-483A-A5C0-7FD14B5CF9C6}" type="pres">
      <dgm:prSet presAssocID="{29498986-906C-4458-8C49-FF935687EE18}" presName="diagram" presStyleCnt="0">
        <dgm:presLayoutVars>
          <dgm:dir/>
          <dgm:resizeHandles val="exact"/>
        </dgm:presLayoutVars>
      </dgm:prSet>
      <dgm:spPr/>
    </dgm:pt>
    <dgm:pt modelId="{83C1C7A6-9906-4621-91AC-934F4BC0B4FF}" type="pres">
      <dgm:prSet presAssocID="{5D98250D-473F-4B9A-A2DE-407BA4192555}" presName="node" presStyleLbl="node1" presStyleIdx="0" presStyleCnt="9">
        <dgm:presLayoutVars>
          <dgm:bulletEnabled val="1"/>
        </dgm:presLayoutVars>
      </dgm:prSet>
      <dgm:spPr/>
    </dgm:pt>
    <dgm:pt modelId="{804BA915-52B7-4555-856F-F278ED889E66}" type="pres">
      <dgm:prSet presAssocID="{50CCAEE2-0512-45E3-B7AD-5FF6B9CF6B5B}" presName="sibTrans" presStyleCnt="0"/>
      <dgm:spPr/>
    </dgm:pt>
    <dgm:pt modelId="{EC55875F-CF7B-45A5-8B8A-D0C2BFFAE276}" type="pres">
      <dgm:prSet presAssocID="{203CC53A-A2FA-464D-B21B-E5F7A3F5C9C6}" presName="node" presStyleLbl="node1" presStyleIdx="1" presStyleCnt="9">
        <dgm:presLayoutVars>
          <dgm:bulletEnabled val="1"/>
        </dgm:presLayoutVars>
      </dgm:prSet>
      <dgm:spPr/>
    </dgm:pt>
    <dgm:pt modelId="{7BEF0784-27E2-446B-BDA2-E88BA6191A63}" type="pres">
      <dgm:prSet presAssocID="{D40E231C-B508-4EE1-8FA0-67EDFCAFEBE4}" presName="sibTrans" presStyleCnt="0"/>
      <dgm:spPr/>
    </dgm:pt>
    <dgm:pt modelId="{678904DF-1025-45DC-BABA-AF7068B204FE}" type="pres">
      <dgm:prSet presAssocID="{B1E368DE-E486-4C32-9E17-510F79D9713E}" presName="node" presStyleLbl="node1" presStyleIdx="2" presStyleCnt="9">
        <dgm:presLayoutVars>
          <dgm:bulletEnabled val="1"/>
        </dgm:presLayoutVars>
      </dgm:prSet>
      <dgm:spPr/>
    </dgm:pt>
    <dgm:pt modelId="{A3F3981C-CAF4-4753-99CE-642DAEDF20FE}" type="pres">
      <dgm:prSet presAssocID="{0755529E-DA99-4F53-B29E-D30E54BB347F}" presName="sibTrans" presStyleCnt="0"/>
      <dgm:spPr/>
    </dgm:pt>
    <dgm:pt modelId="{FA4FFA86-E5C8-41D9-95D3-FC0499ED4415}" type="pres">
      <dgm:prSet presAssocID="{12BBC4D9-C90F-46A5-B2FE-A8A2E1E75862}" presName="node" presStyleLbl="node1" presStyleIdx="3" presStyleCnt="9">
        <dgm:presLayoutVars>
          <dgm:bulletEnabled val="1"/>
        </dgm:presLayoutVars>
      </dgm:prSet>
      <dgm:spPr/>
    </dgm:pt>
    <dgm:pt modelId="{9AA39B7B-0F73-4A3D-ACCE-A9DD4AB79FF7}" type="pres">
      <dgm:prSet presAssocID="{574BE42D-ADE4-4978-A6D3-CF9101A056E8}" presName="sibTrans" presStyleCnt="0"/>
      <dgm:spPr/>
    </dgm:pt>
    <dgm:pt modelId="{70555F18-95DC-4332-A184-B16742A2BA3A}" type="pres">
      <dgm:prSet presAssocID="{56DA5B8C-9745-4EAF-A364-D611B9C9FE71}" presName="node" presStyleLbl="node1" presStyleIdx="4" presStyleCnt="9">
        <dgm:presLayoutVars>
          <dgm:bulletEnabled val="1"/>
        </dgm:presLayoutVars>
      </dgm:prSet>
      <dgm:spPr/>
    </dgm:pt>
    <dgm:pt modelId="{B024B109-FA25-4E79-93DF-3CFF5C7333DB}" type="pres">
      <dgm:prSet presAssocID="{1B8E47EE-21C5-4B3B-9E98-3BDAF6ECC54F}" presName="sibTrans" presStyleCnt="0"/>
      <dgm:spPr/>
    </dgm:pt>
    <dgm:pt modelId="{45D248BB-B69B-4DA2-978B-08C08305A142}" type="pres">
      <dgm:prSet presAssocID="{9B8702F1-9D62-4D8E-8044-9B4195479C16}" presName="node" presStyleLbl="node1" presStyleIdx="5" presStyleCnt="9">
        <dgm:presLayoutVars>
          <dgm:bulletEnabled val="1"/>
        </dgm:presLayoutVars>
      </dgm:prSet>
      <dgm:spPr/>
    </dgm:pt>
    <dgm:pt modelId="{1B3E765A-BEBF-4531-B66E-AC8F13F79C97}" type="pres">
      <dgm:prSet presAssocID="{5CC67589-504A-4384-BED4-C7FC61B1CC45}" presName="sibTrans" presStyleCnt="0"/>
      <dgm:spPr/>
    </dgm:pt>
    <dgm:pt modelId="{F98ED57A-9EC6-4FA2-801B-21B0B07D30B4}" type="pres">
      <dgm:prSet presAssocID="{606D51D5-81D7-4B10-BD48-5FB46206DE46}" presName="node" presStyleLbl="node1" presStyleIdx="6" presStyleCnt="9">
        <dgm:presLayoutVars>
          <dgm:bulletEnabled val="1"/>
        </dgm:presLayoutVars>
      </dgm:prSet>
      <dgm:spPr/>
    </dgm:pt>
    <dgm:pt modelId="{A46CA79C-974E-48F6-85B0-F9681BED0C52}" type="pres">
      <dgm:prSet presAssocID="{16295D9A-D5F7-4F00-813D-6314EA95C46E}" presName="sibTrans" presStyleCnt="0"/>
      <dgm:spPr/>
    </dgm:pt>
    <dgm:pt modelId="{71FEBC90-3D6D-4D62-A7D7-542FDA5499D5}" type="pres">
      <dgm:prSet presAssocID="{3CA4D373-AE96-437C-BA7C-15B187777ABC}" presName="node" presStyleLbl="node1" presStyleIdx="7" presStyleCnt="9">
        <dgm:presLayoutVars>
          <dgm:bulletEnabled val="1"/>
        </dgm:presLayoutVars>
      </dgm:prSet>
      <dgm:spPr/>
    </dgm:pt>
    <dgm:pt modelId="{6666F4B9-AA3B-4D4B-8A5E-F8DD9F841FAE}" type="pres">
      <dgm:prSet presAssocID="{0B81E99A-C8EB-4092-A905-F9495866C3CF}" presName="sibTrans" presStyleCnt="0"/>
      <dgm:spPr/>
    </dgm:pt>
    <dgm:pt modelId="{81A89829-DC8E-4F95-AB9E-B54D0B548715}" type="pres">
      <dgm:prSet presAssocID="{BC547F22-B624-4733-90ED-1D7FE8AE6F3F}" presName="node" presStyleLbl="node1" presStyleIdx="8" presStyleCnt="9">
        <dgm:presLayoutVars>
          <dgm:bulletEnabled val="1"/>
        </dgm:presLayoutVars>
      </dgm:prSet>
      <dgm:spPr/>
    </dgm:pt>
  </dgm:ptLst>
  <dgm:cxnLst>
    <dgm:cxn modelId="{8F4CD402-2C54-4813-8F17-4F34949EF4EF}" type="presOf" srcId="{77F0AADF-DDC2-4402-ADB4-0B99FC844014}" destId="{70555F18-95DC-4332-A184-B16742A2BA3A}" srcOrd="0" destOrd="1" presId="urn:microsoft.com/office/officeart/2005/8/layout/default"/>
    <dgm:cxn modelId="{4F27161E-CCF0-4B2C-903E-5C1E795735B2}" srcId="{56DA5B8C-9745-4EAF-A364-D611B9C9FE71}" destId="{77F0AADF-DDC2-4402-ADB4-0B99FC844014}" srcOrd="0" destOrd="0" parTransId="{FAD6A888-84C1-4C96-B7CE-52F97E948F8F}" sibTransId="{D3AC2306-D3F0-4AFF-BFED-F0C2CFB1493B}"/>
    <dgm:cxn modelId="{E22CF126-7316-459A-B91A-AD3CC1EC75DD}" srcId="{29498986-906C-4458-8C49-FF935687EE18}" destId="{12BBC4D9-C90F-46A5-B2FE-A8A2E1E75862}" srcOrd="3" destOrd="0" parTransId="{CE43FE35-74A5-4E5E-B7CC-4BB339FD68B9}" sibTransId="{574BE42D-ADE4-4978-A6D3-CF9101A056E8}"/>
    <dgm:cxn modelId="{51A30C30-0660-43E1-9C8A-862A1F88F9A4}" type="presOf" srcId="{203CC53A-A2FA-464D-B21B-E5F7A3F5C9C6}" destId="{EC55875F-CF7B-45A5-8B8A-D0C2BFFAE276}" srcOrd="0" destOrd="0" presId="urn:microsoft.com/office/officeart/2005/8/layout/default"/>
    <dgm:cxn modelId="{87D7435C-1316-4ED5-BC7A-D355C81ECFB9}" srcId="{29498986-906C-4458-8C49-FF935687EE18}" destId="{3CA4D373-AE96-437C-BA7C-15B187777ABC}" srcOrd="7" destOrd="0" parTransId="{90A06775-88ED-4DF3-9C9A-860627F7BD22}" sibTransId="{0B81E99A-C8EB-4092-A905-F9495866C3CF}"/>
    <dgm:cxn modelId="{CA33115E-2F4D-40D2-8031-26A1363D91E6}" srcId="{29498986-906C-4458-8C49-FF935687EE18}" destId="{BC547F22-B624-4733-90ED-1D7FE8AE6F3F}" srcOrd="8" destOrd="0" parTransId="{15B76812-5F67-4B24-B367-B2A6EF775FC3}" sibTransId="{BD0850D6-A1D8-4483-A5ED-64006CCB3621}"/>
    <dgm:cxn modelId="{25C8C646-6AE1-4166-820D-8BCA3517EBB4}" type="presOf" srcId="{3CA4D373-AE96-437C-BA7C-15B187777ABC}" destId="{71FEBC90-3D6D-4D62-A7D7-542FDA5499D5}" srcOrd="0" destOrd="0" presId="urn:microsoft.com/office/officeart/2005/8/layout/default"/>
    <dgm:cxn modelId="{E6E8EF68-F647-4243-8C28-95A80BF3D332}" type="presOf" srcId="{29498986-906C-4458-8C49-FF935687EE18}" destId="{FEABD425-1F92-483A-A5C0-7FD14B5CF9C6}" srcOrd="0" destOrd="0" presId="urn:microsoft.com/office/officeart/2005/8/layout/default"/>
    <dgm:cxn modelId="{B1D8AE4C-F091-4997-92AF-CBA1E0684A79}" srcId="{29498986-906C-4458-8C49-FF935687EE18}" destId="{56DA5B8C-9745-4EAF-A364-D611B9C9FE71}" srcOrd="4" destOrd="0" parTransId="{E237D417-FF32-47C4-B5FF-1B8D39A48CA6}" sibTransId="{1B8E47EE-21C5-4B3B-9E98-3BDAF6ECC54F}"/>
    <dgm:cxn modelId="{FD433676-2D42-460D-8D8F-A363B6B957DB}" type="presOf" srcId="{5D98250D-473F-4B9A-A2DE-407BA4192555}" destId="{83C1C7A6-9906-4621-91AC-934F4BC0B4FF}" srcOrd="0" destOrd="0" presId="urn:microsoft.com/office/officeart/2005/8/layout/default"/>
    <dgm:cxn modelId="{B6000A7C-C09D-4C59-A63D-A2EDCB1FB55B}" srcId="{29498986-906C-4458-8C49-FF935687EE18}" destId="{9B8702F1-9D62-4D8E-8044-9B4195479C16}" srcOrd="5" destOrd="0" parTransId="{D66D1C3D-1024-4F31-B642-B9A17547D8D1}" sibTransId="{5CC67589-504A-4384-BED4-C7FC61B1CC45}"/>
    <dgm:cxn modelId="{54065A87-3D18-42CA-B028-1C31715B5131}" srcId="{29498986-906C-4458-8C49-FF935687EE18}" destId="{203CC53A-A2FA-464D-B21B-E5F7A3F5C9C6}" srcOrd="1" destOrd="0" parTransId="{8E339F34-3F3E-4EAC-9FD3-62DCD7893903}" sibTransId="{D40E231C-B508-4EE1-8FA0-67EDFCAFEBE4}"/>
    <dgm:cxn modelId="{19DF948D-D820-4B00-B9CD-4590AE9CDF46}" type="presOf" srcId="{BC547F22-B624-4733-90ED-1D7FE8AE6F3F}" destId="{81A89829-DC8E-4F95-AB9E-B54D0B548715}" srcOrd="0" destOrd="0" presId="urn:microsoft.com/office/officeart/2005/8/layout/default"/>
    <dgm:cxn modelId="{888D7A96-CE6E-40EC-AA9F-3D333A58F99B}" srcId="{29498986-906C-4458-8C49-FF935687EE18}" destId="{B1E368DE-E486-4C32-9E17-510F79D9713E}" srcOrd="2" destOrd="0" parTransId="{2B20669E-3D91-48F4-B6D8-AA63049C7989}" sibTransId="{0755529E-DA99-4F53-B29E-D30E54BB347F}"/>
    <dgm:cxn modelId="{A981C098-A6AA-4DAB-B697-DAE9834D18E8}" type="presOf" srcId="{B1E368DE-E486-4C32-9E17-510F79D9713E}" destId="{678904DF-1025-45DC-BABA-AF7068B204FE}" srcOrd="0" destOrd="0" presId="urn:microsoft.com/office/officeart/2005/8/layout/default"/>
    <dgm:cxn modelId="{B807D49C-7317-435B-B148-D2E10B4B0476}" type="presOf" srcId="{9B8702F1-9D62-4D8E-8044-9B4195479C16}" destId="{45D248BB-B69B-4DA2-978B-08C08305A142}" srcOrd="0" destOrd="0" presId="urn:microsoft.com/office/officeart/2005/8/layout/default"/>
    <dgm:cxn modelId="{77655CB3-8320-4457-A87D-F4506FDDA659}" srcId="{29498986-906C-4458-8C49-FF935687EE18}" destId="{5D98250D-473F-4B9A-A2DE-407BA4192555}" srcOrd="0" destOrd="0" parTransId="{1563A07F-29CA-4DFC-8F14-CDB541706193}" sibTransId="{50CCAEE2-0512-45E3-B7AD-5FF6B9CF6B5B}"/>
    <dgm:cxn modelId="{ED42EDE0-C86D-4B3B-9902-C70143B7C892}" type="presOf" srcId="{56DA5B8C-9745-4EAF-A364-D611B9C9FE71}" destId="{70555F18-95DC-4332-A184-B16742A2BA3A}" srcOrd="0" destOrd="0" presId="urn:microsoft.com/office/officeart/2005/8/layout/default"/>
    <dgm:cxn modelId="{172A02F9-CA1B-4ABB-A590-A1DA93C7B824}" type="presOf" srcId="{12BBC4D9-C90F-46A5-B2FE-A8A2E1E75862}" destId="{FA4FFA86-E5C8-41D9-95D3-FC0499ED4415}" srcOrd="0" destOrd="0" presId="urn:microsoft.com/office/officeart/2005/8/layout/default"/>
    <dgm:cxn modelId="{820FDDFD-7A2B-4B9B-9686-657D63665E04}" type="presOf" srcId="{606D51D5-81D7-4B10-BD48-5FB46206DE46}" destId="{F98ED57A-9EC6-4FA2-801B-21B0B07D30B4}" srcOrd="0" destOrd="0" presId="urn:microsoft.com/office/officeart/2005/8/layout/default"/>
    <dgm:cxn modelId="{C5BE5EFE-8F41-432F-BEAE-6664D8608941}" srcId="{29498986-906C-4458-8C49-FF935687EE18}" destId="{606D51D5-81D7-4B10-BD48-5FB46206DE46}" srcOrd="6" destOrd="0" parTransId="{03DEFE65-2AF4-4557-A931-C428E12EA9C8}" sibTransId="{16295D9A-D5F7-4F00-813D-6314EA95C46E}"/>
    <dgm:cxn modelId="{73DE3682-1162-4B02-BB02-32BF209E2CE4}" type="presParOf" srcId="{FEABD425-1F92-483A-A5C0-7FD14B5CF9C6}" destId="{83C1C7A6-9906-4621-91AC-934F4BC0B4FF}" srcOrd="0" destOrd="0" presId="urn:microsoft.com/office/officeart/2005/8/layout/default"/>
    <dgm:cxn modelId="{83FBAECA-5D29-4FE7-B1B0-E8F61E68E68B}" type="presParOf" srcId="{FEABD425-1F92-483A-A5C0-7FD14B5CF9C6}" destId="{804BA915-52B7-4555-856F-F278ED889E66}" srcOrd="1" destOrd="0" presId="urn:microsoft.com/office/officeart/2005/8/layout/default"/>
    <dgm:cxn modelId="{15E20A57-652B-4EFB-A0E2-F9EE35276717}" type="presParOf" srcId="{FEABD425-1F92-483A-A5C0-7FD14B5CF9C6}" destId="{EC55875F-CF7B-45A5-8B8A-D0C2BFFAE276}" srcOrd="2" destOrd="0" presId="urn:microsoft.com/office/officeart/2005/8/layout/default"/>
    <dgm:cxn modelId="{CAFF1D25-9519-49EF-84BD-BDD5DA78E605}" type="presParOf" srcId="{FEABD425-1F92-483A-A5C0-7FD14B5CF9C6}" destId="{7BEF0784-27E2-446B-BDA2-E88BA6191A63}" srcOrd="3" destOrd="0" presId="urn:microsoft.com/office/officeart/2005/8/layout/default"/>
    <dgm:cxn modelId="{122285D3-21D2-4A42-9D5C-6A75A2F5A8E5}" type="presParOf" srcId="{FEABD425-1F92-483A-A5C0-7FD14B5CF9C6}" destId="{678904DF-1025-45DC-BABA-AF7068B204FE}" srcOrd="4" destOrd="0" presId="urn:microsoft.com/office/officeart/2005/8/layout/default"/>
    <dgm:cxn modelId="{DC267C69-BD54-4BD0-B137-93E5B73F1EB1}" type="presParOf" srcId="{FEABD425-1F92-483A-A5C0-7FD14B5CF9C6}" destId="{A3F3981C-CAF4-4753-99CE-642DAEDF20FE}" srcOrd="5" destOrd="0" presId="urn:microsoft.com/office/officeart/2005/8/layout/default"/>
    <dgm:cxn modelId="{D78D37E4-8A74-4F9B-BEBA-358130CA455A}" type="presParOf" srcId="{FEABD425-1F92-483A-A5C0-7FD14B5CF9C6}" destId="{FA4FFA86-E5C8-41D9-95D3-FC0499ED4415}" srcOrd="6" destOrd="0" presId="urn:microsoft.com/office/officeart/2005/8/layout/default"/>
    <dgm:cxn modelId="{C4AE381C-4DAE-44EC-8A44-4ECCF9CF2A05}" type="presParOf" srcId="{FEABD425-1F92-483A-A5C0-7FD14B5CF9C6}" destId="{9AA39B7B-0F73-4A3D-ACCE-A9DD4AB79FF7}" srcOrd="7" destOrd="0" presId="urn:microsoft.com/office/officeart/2005/8/layout/default"/>
    <dgm:cxn modelId="{62E7CEAB-B387-4A83-95A4-CDFB74B1A461}" type="presParOf" srcId="{FEABD425-1F92-483A-A5C0-7FD14B5CF9C6}" destId="{70555F18-95DC-4332-A184-B16742A2BA3A}" srcOrd="8" destOrd="0" presId="urn:microsoft.com/office/officeart/2005/8/layout/default"/>
    <dgm:cxn modelId="{6F0322C7-CB89-46FF-99A5-5E26A0651116}" type="presParOf" srcId="{FEABD425-1F92-483A-A5C0-7FD14B5CF9C6}" destId="{B024B109-FA25-4E79-93DF-3CFF5C7333DB}" srcOrd="9" destOrd="0" presId="urn:microsoft.com/office/officeart/2005/8/layout/default"/>
    <dgm:cxn modelId="{F1AFF75C-3B4D-44BB-8BB2-D2D2D5DB7A19}" type="presParOf" srcId="{FEABD425-1F92-483A-A5C0-7FD14B5CF9C6}" destId="{45D248BB-B69B-4DA2-978B-08C08305A142}" srcOrd="10" destOrd="0" presId="urn:microsoft.com/office/officeart/2005/8/layout/default"/>
    <dgm:cxn modelId="{A363145C-8251-42D4-A472-47E4396E1913}" type="presParOf" srcId="{FEABD425-1F92-483A-A5C0-7FD14B5CF9C6}" destId="{1B3E765A-BEBF-4531-B66E-AC8F13F79C97}" srcOrd="11" destOrd="0" presId="urn:microsoft.com/office/officeart/2005/8/layout/default"/>
    <dgm:cxn modelId="{FDFA47B5-4612-41D6-B827-8802ECAB2C80}" type="presParOf" srcId="{FEABD425-1F92-483A-A5C0-7FD14B5CF9C6}" destId="{F98ED57A-9EC6-4FA2-801B-21B0B07D30B4}" srcOrd="12" destOrd="0" presId="urn:microsoft.com/office/officeart/2005/8/layout/default"/>
    <dgm:cxn modelId="{6A3A541B-E719-4778-BE6D-BEBB4036AE34}" type="presParOf" srcId="{FEABD425-1F92-483A-A5C0-7FD14B5CF9C6}" destId="{A46CA79C-974E-48F6-85B0-F9681BED0C52}" srcOrd="13" destOrd="0" presId="urn:microsoft.com/office/officeart/2005/8/layout/default"/>
    <dgm:cxn modelId="{882057F2-16CC-4F90-A0BA-82CDACD4E7AF}" type="presParOf" srcId="{FEABD425-1F92-483A-A5C0-7FD14B5CF9C6}" destId="{71FEBC90-3D6D-4D62-A7D7-542FDA5499D5}" srcOrd="14" destOrd="0" presId="urn:microsoft.com/office/officeart/2005/8/layout/default"/>
    <dgm:cxn modelId="{389DF71C-0F82-4D6D-8313-7C22C312861C}" type="presParOf" srcId="{FEABD425-1F92-483A-A5C0-7FD14B5CF9C6}" destId="{6666F4B9-AA3B-4D4B-8A5E-F8DD9F841FAE}" srcOrd="15" destOrd="0" presId="urn:microsoft.com/office/officeart/2005/8/layout/default"/>
    <dgm:cxn modelId="{D3BD3D8A-03B2-4E4E-8852-7B6DDCCB63B4}" type="presParOf" srcId="{FEABD425-1F92-483A-A5C0-7FD14B5CF9C6}" destId="{81A89829-DC8E-4F95-AB9E-B54D0B548715}"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6AB20D-85AC-4205-83AB-E02153AC4998}" type="doc">
      <dgm:prSet loTypeId="urn:microsoft.com/office/officeart/2018/2/layout/IconVerticalSolidList" loCatId="icon" qsTypeId="urn:microsoft.com/office/officeart/2005/8/quickstyle/simple1#2" qsCatId="simple" csTypeId="urn:microsoft.com/office/officeart/2018/5/colors/Iconchunking_neutralbg_colorful1" csCatId="colorful" phldr="1"/>
      <dgm:spPr/>
      <dgm:t>
        <a:bodyPr/>
        <a:lstStyle/>
        <a:p>
          <a:endParaRPr lang="en-US"/>
        </a:p>
      </dgm:t>
    </dgm:pt>
    <dgm:pt modelId="{9B09F2DE-394F-4EC9-8D2C-96E7C382685F}">
      <dgm:prSet/>
      <dgm:spPr/>
      <dgm:t>
        <a:bodyPr/>
        <a:lstStyle/>
        <a:p>
          <a:pPr>
            <a:lnSpc>
              <a:spcPct val="100000"/>
            </a:lnSpc>
          </a:pPr>
          <a:r>
            <a:rPr lang="en-US" dirty="0"/>
            <a:t>Office of Equal Opportunity reviews applications received from mentors and protégés and pair teams based on the mentor’s field of training offered as well as protégé’s areas of interest for mentorship.</a:t>
          </a:r>
        </a:p>
      </dgm:t>
    </dgm:pt>
    <dgm:pt modelId="{E2EDC72F-1D71-40A3-93BF-B10D266263BC}" type="parTrans" cxnId="{789B0C5D-2C73-4341-B161-3C77BE88C61B}">
      <dgm:prSet/>
      <dgm:spPr/>
      <dgm:t>
        <a:bodyPr/>
        <a:lstStyle/>
        <a:p>
          <a:endParaRPr lang="en-US"/>
        </a:p>
      </dgm:t>
    </dgm:pt>
    <dgm:pt modelId="{56FCBFC9-2469-46D8-A7C6-448F0FDA4C80}" type="sibTrans" cxnId="{789B0C5D-2C73-4341-B161-3C77BE88C61B}">
      <dgm:prSet/>
      <dgm:spPr/>
      <dgm:t>
        <a:bodyPr/>
        <a:lstStyle/>
        <a:p>
          <a:endParaRPr lang="en-US"/>
        </a:p>
      </dgm:t>
    </dgm:pt>
    <dgm:pt modelId="{F1C8C685-833D-4431-886A-97CD2BD5E105}">
      <dgm:prSet/>
      <dgm:spPr/>
      <dgm:t>
        <a:bodyPr/>
        <a:lstStyle/>
        <a:p>
          <a:pPr>
            <a:lnSpc>
              <a:spcPct val="100000"/>
            </a:lnSpc>
          </a:pPr>
          <a:r>
            <a:rPr lang="en-US" dirty="0"/>
            <a:t>We will make the best-suited  partnerships based on information received from each applicant (mentors/protégés).</a:t>
          </a:r>
        </a:p>
      </dgm:t>
    </dgm:pt>
    <dgm:pt modelId="{99797A32-68A3-4C90-9AAD-CC4B7B8FE6AD}" type="parTrans" cxnId="{8F314EEE-EA38-42F0-9556-C67B6C17F90C}">
      <dgm:prSet/>
      <dgm:spPr/>
      <dgm:t>
        <a:bodyPr/>
        <a:lstStyle/>
        <a:p>
          <a:endParaRPr lang="en-US"/>
        </a:p>
      </dgm:t>
    </dgm:pt>
    <dgm:pt modelId="{A36F205F-E53E-4ED2-ABFB-4D00EE76FE6D}" type="sibTrans" cxnId="{8F314EEE-EA38-42F0-9556-C67B6C17F90C}">
      <dgm:prSet/>
      <dgm:spPr/>
      <dgm:t>
        <a:bodyPr/>
        <a:lstStyle/>
        <a:p>
          <a:endParaRPr lang="en-US"/>
        </a:p>
      </dgm:t>
    </dgm:pt>
    <dgm:pt modelId="{0FA0C9D5-ABEA-4BC6-94F5-951AAFD98702}">
      <dgm:prSet/>
      <dgm:spPr/>
      <dgm:t>
        <a:bodyPr/>
        <a:lstStyle/>
        <a:p>
          <a:pPr>
            <a:lnSpc>
              <a:spcPct val="100000"/>
            </a:lnSpc>
          </a:pPr>
          <a:r>
            <a:rPr lang="en-US" dirty="0"/>
            <a:t>Mentors may train more than one protégé based on the mentor’s availability.</a:t>
          </a:r>
        </a:p>
      </dgm:t>
    </dgm:pt>
    <dgm:pt modelId="{026FFBAE-3145-4562-AB93-CCC5093E0C9A}" type="parTrans" cxnId="{DDE4EE0C-9520-48D7-947B-C2F50D5F7320}">
      <dgm:prSet/>
      <dgm:spPr/>
      <dgm:t>
        <a:bodyPr/>
        <a:lstStyle/>
        <a:p>
          <a:endParaRPr lang="en-US"/>
        </a:p>
      </dgm:t>
    </dgm:pt>
    <dgm:pt modelId="{A82CE43C-EE19-4EDA-971D-EAF55CEAE014}" type="sibTrans" cxnId="{DDE4EE0C-9520-48D7-947B-C2F50D5F7320}">
      <dgm:prSet/>
      <dgm:spPr/>
      <dgm:t>
        <a:bodyPr/>
        <a:lstStyle/>
        <a:p>
          <a:endParaRPr lang="en-US"/>
        </a:p>
      </dgm:t>
    </dgm:pt>
    <dgm:pt modelId="{E675CD8D-E02F-4F52-AD47-3D1EB3AEA165}" type="pres">
      <dgm:prSet presAssocID="{4B6AB20D-85AC-4205-83AB-E02153AC4998}" presName="root" presStyleCnt="0">
        <dgm:presLayoutVars>
          <dgm:dir/>
          <dgm:resizeHandles val="exact"/>
        </dgm:presLayoutVars>
      </dgm:prSet>
      <dgm:spPr/>
    </dgm:pt>
    <dgm:pt modelId="{6D779447-60CA-4DA5-82C8-9018AF899543}" type="pres">
      <dgm:prSet presAssocID="{9B09F2DE-394F-4EC9-8D2C-96E7C382685F}" presName="compNode" presStyleCnt="0"/>
      <dgm:spPr/>
    </dgm:pt>
    <dgm:pt modelId="{735B8BC9-C839-42B5-8A1B-77C8C1F83FB6}" type="pres">
      <dgm:prSet presAssocID="{9B09F2DE-394F-4EC9-8D2C-96E7C382685F}" presName="bgRect" presStyleLbl="bgShp" presStyleIdx="0" presStyleCnt="3"/>
      <dgm:spPr/>
    </dgm:pt>
    <dgm:pt modelId="{D27A6813-5CEF-4C96-8C98-E14CCCC9E899}" type="pres">
      <dgm:prSet presAssocID="{9B09F2DE-394F-4EC9-8D2C-96E7C382685F}"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23B2C9AA-6465-4152-8D84-501FD81E63BF}" type="pres">
      <dgm:prSet presAssocID="{9B09F2DE-394F-4EC9-8D2C-96E7C382685F}" presName="spaceRect" presStyleCnt="0"/>
      <dgm:spPr/>
    </dgm:pt>
    <dgm:pt modelId="{7E77FC08-505F-4313-98E7-A237DE3A6CDD}" type="pres">
      <dgm:prSet presAssocID="{9B09F2DE-394F-4EC9-8D2C-96E7C382685F}" presName="parTx" presStyleLbl="revTx" presStyleIdx="0" presStyleCnt="3">
        <dgm:presLayoutVars>
          <dgm:chMax val="0"/>
          <dgm:chPref val="0"/>
        </dgm:presLayoutVars>
      </dgm:prSet>
      <dgm:spPr/>
    </dgm:pt>
    <dgm:pt modelId="{B3C43FAB-4EC1-4077-9B61-45DC6F2E94B7}" type="pres">
      <dgm:prSet presAssocID="{56FCBFC9-2469-46D8-A7C6-448F0FDA4C80}" presName="sibTrans" presStyleCnt="0"/>
      <dgm:spPr/>
    </dgm:pt>
    <dgm:pt modelId="{89961C1A-BC78-477A-964A-E6B12D81376B}" type="pres">
      <dgm:prSet presAssocID="{F1C8C685-833D-4431-886A-97CD2BD5E105}" presName="compNode" presStyleCnt="0"/>
      <dgm:spPr/>
    </dgm:pt>
    <dgm:pt modelId="{75EB041F-A861-49CE-B8F4-B5A7D500484F}" type="pres">
      <dgm:prSet presAssocID="{F1C8C685-833D-4431-886A-97CD2BD5E105}" presName="bgRect" presStyleLbl="bgShp" presStyleIdx="1" presStyleCnt="3"/>
      <dgm:spPr/>
    </dgm:pt>
    <dgm:pt modelId="{853CD114-63A1-4A40-AD50-40DB9EA63429}" type="pres">
      <dgm:prSet presAssocID="{F1C8C685-833D-4431-886A-97CD2BD5E10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5609A0FC-4868-4870-8598-67A62AD433FF}" type="pres">
      <dgm:prSet presAssocID="{F1C8C685-833D-4431-886A-97CD2BD5E105}" presName="spaceRect" presStyleCnt="0"/>
      <dgm:spPr/>
    </dgm:pt>
    <dgm:pt modelId="{ADB2B5DC-667D-4C0B-B1A7-DAEE4950C5F5}" type="pres">
      <dgm:prSet presAssocID="{F1C8C685-833D-4431-886A-97CD2BD5E105}" presName="parTx" presStyleLbl="revTx" presStyleIdx="1" presStyleCnt="3">
        <dgm:presLayoutVars>
          <dgm:chMax val="0"/>
          <dgm:chPref val="0"/>
        </dgm:presLayoutVars>
      </dgm:prSet>
      <dgm:spPr/>
    </dgm:pt>
    <dgm:pt modelId="{2E6308DD-5315-419D-955F-4B0C0FCFFA05}" type="pres">
      <dgm:prSet presAssocID="{A36F205F-E53E-4ED2-ABFB-4D00EE76FE6D}" presName="sibTrans" presStyleCnt="0"/>
      <dgm:spPr/>
    </dgm:pt>
    <dgm:pt modelId="{05653275-AF5B-44A5-880C-883CB0A7606D}" type="pres">
      <dgm:prSet presAssocID="{0FA0C9D5-ABEA-4BC6-94F5-951AAFD98702}" presName="compNode" presStyleCnt="0"/>
      <dgm:spPr/>
    </dgm:pt>
    <dgm:pt modelId="{238DC0C5-844D-4679-AFCE-FFD44FA43A14}" type="pres">
      <dgm:prSet presAssocID="{0FA0C9D5-ABEA-4BC6-94F5-951AAFD98702}" presName="bgRect" presStyleLbl="bgShp" presStyleIdx="2" presStyleCnt="3"/>
      <dgm:spPr/>
    </dgm:pt>
    <dgm:pt modelId="{3FC9A9BC-1B61-48F4-99A1-131940FB9B36}" type="pres">
      <dgm:prSet presAssocID="{0FA0C9D5-ABEA-4BC6-94F5-951AAFD9870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37984851-5CE9-4337-B9C2-60AE51519A78}" type="pres">
      <dgm:prSet presAssocID="{0FA0C9D5-ABEA-4BC6-94F5-951AAFD98702}" presName="spaceRect" presStyleCnt="0"/>
      <dgm:spPr/>
    </dgm:pt>
    <dgm:pt modelId="{2650AA6D-1A35-4893-8D24-FE380251CCA4}" type="pres">
      <dgm:prSet presAssocID="{0FA0C9D5-ABEA-4BC6-94F5-951AAFD98702}" presName="parTx" presStyleLbl="revTx" presStyleIdx="2" presStyleCnt="3">
        <dgm:presLayoutVars>
          <dgm:chMax val="0"/>
          <dgm:chPref val="0"/>
        </dgm:presLayoutVars>
      </dgm:prSet>
      <dgm:spPr/>
    </dgm:pt>
  </dgm:ptLst>
  <dgm:cxnLst>
    <dgm:cxn modelId="{DDE4EE0C-9520-48D7-947B-C2F50D5F7320}" srcId="{4B6AB20D-85AC-4205-83AB-E02153AC4998}" destId="{0FA0C9D5-ABEA-4BC6-94F5-951AAFD98702}" srcOrd="2" destOrd="0" parTransId="{026FFBAE-3145-4562-AB93-CCC5093E0C9A}" sibTransId="{A82CE43C-EE19-4EDA-971D-EAF55CEAE014}"/>
    <dgm:cxn modelId="{1E115213-E61A-425B-92B9-3ED19492E283}" type="presOf" srcId="{0FA0C9D5-ABEA-4BC6-94F5-951AAFD98702}" destId="{2650AA6D-1A35-4893-8D24-FE380251CCA4}" srcOrd="0" destOrd="0" presId="urn:microsoft.com/office/officeart/2018/2/layout/IconVerticalSolidList"/>
    <dgm:cxn modelId="{19DD9E1F-E523-4E9E-BD3E-DBC86FF7D41E}" type="presOf" srcId="{F1C8C685-833D-4431-886A-97CD2BD5E105}" destId="{ADB2B5DC-667D-4C0B-B1A7-DAEE4950C5F5}" srcOrd="0" destOrd="0" presId="urn:microsoft.com/office/officeart/2018/2/layout/IconVerticalSolidList"/>
    <dgm:cxn modelId="{789B0C5D-2C73-4341-B161-3C77BE88C61B}" srcId="{4B6AB20D-85AC-4205-83AB-E02153AC4998}" destId="{9B09F2DE-394F-4EC9-8D2C-96E7C382685F}" srcOrd="0" destOrd="0" parTransId="{E2EDC72F-1D71-40A3-93BF-B10D266263BC}" sibTransId="{56FCBFC9-2469-46D8-A7C6-448F0FDA4C80}"/>
    <dgm:cxn modelId="{82F4C46A-3761-438C-805E-3D61BBA701A3}" type="presOf" srcId="{4B6AB20D-85AC-4205-83AB-E02153AC4998}" destId="{E675CD8D-E02F-4F52-AD47-3D1EB3AEA165}" srcOrd="0" destOrd="0" presId="urn:microsoft.com/office/officeart/2018/2/layout/IconVerticalSolidList"/>
    <dgm:cxn modelId="{A7E1A073-7A62-4158-8173-86ABBFF2E4D2}" type="presOf" srcId="{9B09F2DE-394F-4EC9-8D2C-96E7C382685F}" destId="{7E77FC08-505F-4313-98E7-A237DE3A6CDD}" srcOrd="0" destOrd="0" presId="urn:microsoft.com/office/officeart/2018/2/layout/IconVerticalSolidList"/>
    <dgm:cxn modelId="{8F314EEE-EA38-42F0-9556-C67B6C17F90C}" srcId="{4B6AB20D-85AC-4205-83AB-E02153AC4998}" destId="{F1C8C685-833D-4431-886A-97CD2BD5E105}" srcOrd="1" destOrd="0" parTransId="{99797A32-68A3-4C90-9AAD-CC4B7B8FE6AD}" sibTransId="{A36F205F-E53E-4ED2-ABFB-4D00EE76FE6D}"/>
    <dgm:cxn modelId="{1913DD56-CE15-4C82-BC46-A1F7B5E798A5}" type="presParOf" srcId="{E675CD8D-E02F-4F52-AD47-3D1EB3AEA165}" destId="{6D779447-60CA-4DA5-82C8-9018AF899543}" srcOrd="0" destOrd="0" presId="urn:microsoft.com/office/officeart/2018/2/layout/IconVerticalSolidList"/>
    <dgm:cxn modelId="{FFDA1AD6-D358-4848-8BB7-723F3522C2F4}" type="presParOf" srcId="{6D779447-60CA-4DA5-82C8-9018AF899543}" destId="{735B8BC9-C839-42B5-8A1B-77C8C1F83FB6}" srcOrd="0" destOrd="0" presId="urn:microsoft.com/office/officeart/2018/2/layout/IconVerticalSolidList"/>
    <dgm:cxn modelId="{68CB58E6-59FF-4DAB-AECA-7D47E83E0B69}" type="presParOf" srcId="{6D779447-60CA-4DA5-82C8-9018AF899543}" destId="{D27A6813-5CEF-4C96-8C98-E14CCCC9E899}" srcOrd="1" destOrd="0" presId="urn:microsoft.com/office/officeart/2018/2/layout/IconVerticalSolidList"/>
    <dgm:cxn modelId="{6F6D421E-CE72-4332-9E22-A0C45CAFDB8E}" type="presParOf" srcId="{6D779447-60CA-4DA5-82C8-9018AF899543}" destId="{23B2C9AA-6465-4152-8D84-501FD81E63BF}" srcOrd="2" destOrd="0" presId="urn:microsoft.com/office/officeart/2018/2/layout/IconVerticalSolidList"/>
    <dgm:cxn modelId="{C711557D-9C56-435D-B115-5B68B55C1F47}" type="presParOf" srcId="{6D779447-60CA-4DA5-82C8-9018AF899543}" destId="{7E77FC08-505F-4313-98E7-A237DE3A6CDD}" srcOrd="3" destOrd="0" presId="urn:microsoft.com/office/officeart/2018/2/layout/IconVerticalSolidList"/>
    <dgm:cxn modelId="{9E3CFA92-503D-4D83-B098-3CC1570AA745}" type="presParOf" srcId="{E675CD8D-E02F-4F52-AD47-3D1EB3AEA165}" destId="{B3C43FAB-4EC1-4077-9B61-45DC6F2E94B7}" srcOrd="1" destOrd="0" presId="urn:microsoft.com/office/officeart/2018/2/layout/IconVerticalSolidList"/>
    <dgm:cxn modelId="{CB5E2A31-4122-4817-861A-AFA4AF23FB0F}" type="presParOf" srcId="{E675CD8D-E02F-4F52-AD47-3D1EB3AEA165}" destId="{89961C1A-BC78-477A-964A-E6B12D81376B}" srcOrd="2" destOrd="0" presId="urn:microsoft.com/office/officeart/2018/2/layout/IconVerticalSolidList"/>
    <dgm:cxn modelId="{9579448F-7004-4766-A17C-EC8BA9A66F9E}" type="presParOf" srcId="{89961C1A-BC78-477A-964A-E6B12D81376B}" destId="{75EB041F-A861-49CE-B8F4-B5A7D500484F}" srcOrd="0" destOrd="0" presId="urn:microsoft.com/office/officeart/2018/2/layout/IconVerticalSolidList"/>
    <dgm:cxn modelId="{5CA3AA65-DE49-4A4B-9E27-EDF1D4EFADC7}" type="presParOf" srcId="{89961C1A-BC78-477A-964A-E6B12D81376B}" destId="{853CD114-63A1-4A40-AD50-40DB9EA63429}" srcOrd="1" destOrd="0" presId="urn:microsoft.com/office/officeart/2018/2/layout/IconVerticalSolidList"/>
    <dgm:cxn modelId="{60025A2C-94DD-4726-ABD6-54EEC56603F1}" type="presParOf" srcId="{89961C1A-BC78-477A-964A-E6B12D81376B}" destId="{5609A0FC-4868-4870-8598-67A62AD433FF}" srcOrd="2" destOrd="0" presId="urn:microsoft.com/office/officeart/2018/2/layout/IconVerticalSolidList"/>
    <dgm:cxn modelId="{FD380E07-25A9-4EF1-A9B0-7F3D58B68231}" type="presParOf" srcId="{89961C1A-BC78-477A-964A-E6B12D81376B}" destId="{ADB2B5DC-667D-4C0B-B1A7-DAEE4950C5F5}" srcOrd="3" destOrd="0" presId="urn:microsoft.com/office/officeart/2018/2/layout/IconVerticalSolidList"/>
    <dgm:cxn modelId="{A29337CB-B948-40C0-9580-B66504DB7C37}" type="presParOf" srcId="{E675CD8D-E02F-4F52-AD47-3D1EB3AEA165}" destId="{2E6308DD-5315-419D-955F-4B0C0FCFFA05}" srcOrd="3" destOrd="0" presId="urn:microsoft.com/office/officeart/2018/2/layout/IconVerticalSolidList"/>
    <dgm:cxn modelId="{E0E589B5-AB1F-44BB-BDEB-8AD7381210B1}" type="presParOf" srcId="{E675CD8D-E02F-4F52-AD47-3D1EB3AEA165}" destId="{05653275-AF5B-44A5-880C-883CB0A7606D}" srcOrd="4" destOrd="0" presId="urn:microsoft.com/office/officeart/2018/2/layout/IconVerticalSolidList"/>
    <dgm:cxn modelId="{80962F45-EF1E-4807-A3C1-B9DE91684631}" type="presParOf" srcId="{05653275-AF5B-44A5-880C-883CB0A7606D}" destId="{238DC0C5-844D-4679-AFCE-FFD44FA43A14}" srcOrd="0" destOrd="0" presId="urn:microsoft.com/office/officeart/2018/2/layout/IconVerticalSolidList"/>
    <dgm:cxn modelId="{32D67E91-A14A-4813-9E92-D37AF3CFE176}" type="presParOf" srcId="{05653275-AF5B-44A5-880C-883CB0A7606D}" destId="{3FC9A9BC-1B61-48F4-99A1-131940FB9B36}" srcOrd="1" destOrd="0" presId="urn:microsoft.com/office/officeart/2018/2/layout/IconVerticalSolidList"/>
    <dgm:cxn modelId="{D170B0B3-1FA1-4531-9F63-0578395A2A89}" type="presParOf" srcId="{05653275-AF5B-44A5-880C-883CB0A7606D}" destId="{37984851-5CE9-4337-B9C2-60AE51519A78}" srcOrd="2" destOrd="0" presId="urn:microsoft.com/office/officeart/2018/2/layout/IconVerticalSolidList"/>
    <dgm:cxn modelId="{64EC28A6-40C1-40DD-8F2B-8885BDA163A5}" type="presParOf" srcId="{05653275-AF5B-44A5-880C-883CB0A7606D}" destId="{2650AA6D-1A35-4893-8D24-FE380251CCA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221127-7C0F-405C-A90E-A9907C90FBAD}" type="doc">
      <dgm:prSet loTypeId="urn:microsoft.com/office/officeart/2005/8/layout/vList2" loCatId="list" qsTypeId="urn:microsoft.com/office/officeart/2005/8/quickstyle/simple1#3" qsCatId="simple" csTypeId="urn:microsoft.com/office/officeart/2005/8/colors/colorful2#2" csCatId="colorful"/>
      <dgm:spPr/>
      <dgm:t>
        <a:bodyPr/>
        <a:lstStyle/>
        <a:p>
          <a:endParaRPr lang="en-US"/>
        </a:p>
      </dgm:t>
    </dgm:pt>
    <dgm:pt modelId="{B0FB11BB-3971-4A15-BD04-23F599E643D4}">
      <dgm:prSet/>
      <dgm:spPr/>
      <dgm:t>
        <a:bodyPr/>
        <a:lstStyle/>
        <a:p>
          <a:r>
            <a:rPr lang="en-US" dirty="0"/>
            <a:t>To prepare for your first meeting, you might want to:</a:t>
          </a:r>
        </a:p>
      </dgm:t>
    </dgm:pt>
    <dgm:pt modelId="{46FD1FB9-00A3-4954-A382-7AC9B075460C}" type="parTrans" cxnId="{4FBDA47F-2B70-4490-BBED-34EE7A053179}">
      <dgm:prSet/>
      <dgm:spPr/>
      <dgm:t>
        <a:bodyPr/>
        <a:lstStyle/>
        <a:p>
          <a:endParaRPr lang="en-US"/>
        </a:p>
      </dgm:t>
    </dgm:pt>
    <dgm:pt modelId="{CFECB1D1-60BA-47B5-85DD-161713ABBEC4}" type="sibTrans" cxnId="{4FBDA47F-2B70-4490-BBED-34EE7A053179}">
      <dgm:prSet/>
      <dgm:spPr/>
      <dgm:t>
        <a:bodyPr/>
        <a:lstStyle/>
        <a:p>
          <a:endParaRPr lang="en-US"/>
        </a:p>
      </dgm:t>
    </dgm:pt>
    <dgm:pt modelId="{B1949FB9-ECF1-4541-A442-BD65CCDDCFF0}">
      <dgm:prSet/>
      <dgm:spPr/>
      <dgm:t>
        <a:bodyPr/>
        <a:lstStyle/>
        <a:p>
          <a:r>
            <a:rPr lang="en-US" dirty="0"/>
            <a:t>Prepare your business profile or an updated résumé and or a detailed summary of your work experience.</a:t>
          </a:r>
        </a:p>
      </dgm:t>
    </dgm:pt>
    <dgm:pt modelId="{4430A7AF-8D6F-4DC8-A301-2254DCF01C69}" type="parTrans" cxnId="{C868AFDF-195F-4402-B17C-B6F14C562215}">
      <dgm:prSet/>
      <dgm:spPr/>
      <dgm:t>
        <a:bodyPr/>
        <a:lstStyle/>
        <a:p>
          <a:endParaRPr lang="en-US"/>
        </a:p>
      </dgm:t>
    </dgm:pt>
    <dgm:pt modelId="{7F7128BE-3C56-4140-80C0-97F0AFB0C372}" type="sibTrans" cxnId="{C868AFDF-195F-4402-B17C-B6F14C562215}">
      <dgm:prSet/>
      <dgm:spPr/>
      <dgm:t>
        <a:bodyPr/>
        <a:lstStyle/>
        <a:p>
          <a:endParaRPr lang="en-US"/>
        </a:p>
      </dgm:t>
    </dgm:pt>
    <dgm:pt modelId="{C8E0B008-7C61-449D-AF97-1A4A3EE34CFB}">
      <dgm:prSet/>
      <dgm:spPr/>
      <dgm:t>
        <a:bodyPr/>
        <a:lstStyle/>
        <a:p>
          <a:r>
            <a:rPr lang="en-US" dirty="0"/>
            <a:t>Summarize your professional goals.</a:t>
          </a:r>
        </a:p>
      </dgm:t>
    </dgm:pt>
    <dgm:pt modelId="{83816F61-7EBB-4D5D-99F8-E494215033AB}" type="parTrans" cxnId="{EAA1F355-77FD-45ED-94C9-5D7C9938C493}">
      <dgm:prSet/>
      <dgm:spPr/>
      <dgm:t>
        <a:bodyPr/>
        <a:lstStyle/>
        <a:p>
          <a:endParaRPr lang="en-US"/>
        </a:p>
      </dgm:t>
    </dgm:pt>
    <dgm:pt modelId="{733A7A85-8BBE-4721-B67F-4489A6835AA4}" type="sibTrans" cxnId="{EAA1F355-77FD-45ED-94C9-5D7C9938C493}">
      <dgm:prSet/>
      <dgm:spPr/>
      <dgm:t>
        <a:bodyPr/>
        <a:lstStyle/>
        <a:p>
          <a:endParaRPr lang="en-US"/>
        </a:p>
      </dgm:t>
    </dgm:pt>
    <dgm:pt modelId="{3F950934-C19C-499C-B3B4-1CCBA37407D2}">
      <dgm:prSet/>
      <dgm:spPr/>
      <dgm:t>
        <a:bodyPr/>
        <a:lstStyle/>
        <a:p>
          <a:r>
            <a:rPr lang="en-US" dirty="0"/>
            <a:t>Identify your goals and expectations of the mentoring relationship.</a:t>
          </a:r>
        </a:p>
      </dgm:t>
    </dgm:pt>
    <dgm:pt modelId="{4C5B080F-0659-45DF-BDB3-6D36335A2B99}" type="parTrans" cxnId="{347791C7-A07F-4428-9E06-86DCD795B62D}">
      <dgm:prSet/>
      <dgm:spPr/>
      <dgm:t>
        <a:bodyPr/>
        <a:lstStyle/>
        <a:p>
          <a:endParaRPr lang="en-US"/>
        </a:p>
      </dgm:t>
    </dgm:pt>
    <dgm:pt modelId="{08E26CE0-14A1-4A8A-A1E8-CE86349C6A68}" type="sibTrans" cxnId="{347791C7-A07F-4428-9E06-86DCD795B62D}">
      <dgm:prSet/>
      <dgm:spPr/>
      <dgm:t>
        <a:bodyPr/>
        <a:lstStyle/>
        <a:p>
          <a:endParaRPr lang="en-US"/>
        </a:p>
      </dgm:t>
    </dgm:pt>
    <dgm:pt modelId="{13E3F46A-19C7-496B-B2DD-FDB0B7E3D1F6}">
      <dgm:prSet/>
      <dgm:spPr/>
      <dgm:t>
        <a:bodyPr/>
        <a:lstStyle/>
        <a:p>
          <a:r>
            <a:rPr lang="en-US" dirty="0"/>
            <a:t>Prepare a personal SWOT (Strengths, Weaknesses, Opportunities and Threats) analysis to help you and the mentor determine on which areas to focus.</a:t>
          </a:r>
        </a:p>
      </dgm:t>
    </dgm:pt>
    <dgm:pt modelId="{76C562C5-8584-42BC-9F2A-70105F238C51}" type="parTrans" cxnId="{0800C040-BF4A-4A4C-B18B-B0DEF2ABCEAD}">
      <dgm:prSet/>
      <dgm:spPr/>
      <dgm:t>
        <a:bodyPr/>
        <a:lstStyle/>
        <a:p>
          <a:endParaRPr lang="en-US"/>
        </a:p>
      </dgm:t>
    </dgm:pt>
    <dgm:pt modelId="{E1EEB7E6-752C-49D9-A335-BD3870B9FDC8}" type="sibTrans" cxnId="{0800C040-BF4A-4A4C-B18B-B0DEF2ABCEAD}">
      <dgm:prSet/>
      <dgm:spPr/>
      <dgm:t>
        <a:bodyPr/>
        <a:lstStyle/>
        <a:p>
          <a:endParaRPr lang="en-US"/>
        </a:p>
      </dgm:t>
    </dgm:pt>
    <dgm:pt modelId="{5484C9B8-D18B-418C-B83A-092BEDE5B71B}" type="pres">
      <dgm:prSet presAssocID="{6B221127-7C0F-405C-A90E-A9907C90FBAD}" presName="linear" presStyleCnt="0">
        <dgm:presLayoutVars>
          <dgm:animLvl val="lvl"/>
          <dgm:resizeHandles val="exact"/>
        </dgm:presLayoutVars>
      </dgm:prSet>
      <dgm:spPr/>
    </dgm:pt>
    <dgm:pt modelId="{0871E377-A4C0-439B-AE4D-1513D5D363E6}" type="pres">
      <dgm:prSet presAssocID="{B0FB11BB-3971-4A15-BD04-23F599E643D4}" presName="parentText" presStyleLbl="node1" presStyleIdx="0" presStyleCnt="5">
        <dgm:presLayoutVars>
          <dgm:chMax val="0"/>
          <dgm:bulletEnabled val="1"/>
        </dgm:presLayoutVars>
      </dgm:prSet>
      <dgm:spPr/>
    </dgm:pt>
    <dgm:pt modelId="{DB5275DD-1EBF-4E00-8F90-5947828E3AE5}" type="pres">
      <dgm:prSet presAssocID="{CFECB1D1-60BA-47B5-85DD-161713ABBEC4}" presName="spacer" presStyleCnt="0"/>
      <dgm:spPr/>
    </dgm:pt>
    <dgm:pt modelId="{CA4A018A-B222-4CC3-9549-7C7D158DF962}" type="pres">
      <dgm:prSet presAssocID="{B1949FB9-ECF1-4541-A442-BD65CCDDCFF0}" presName="parentText" presStyleLbl="node1" presStyleIdx="1" presStyleCnt="5">
        <dgm:presLayoutVars>
          <dgm:chMax val="0"/>
          <dgm:bulletEnabled val="1"/>
        </dgm:presLayoutVars>
      </dgm:prSet>
      <dgm:spPr/>
    </dgm:pt>
    <dgm:pt modelId="{BAB5D064-8E1F-4E71-B803-5D40582081FE}" type="pres">
      <dgm:prSet presAssocID="{7F7128BE-3C56-4140-80C0-97F0AFB0C372}" presName="spacer" presStyleCnt="0"/>
      <dgm:spPr/>
    </dgm:pt>
    <dgm:pt modelId="{C1E62A88-868D-4F31-A97A-D6130FC0F3C2}" type="pres">
      <dgm:prSet presAssocID="{C8E0B008-7C61-449D-AF97-1A4A3EE34CFB}" presName="parentText" presStyleLbl="node1" presStyleIdx="2" presStyleCnt="5">
        <dgm:presLayoutVars>
          <dgm:chMax val="0"/>
          <dgm:bulletEnabled val="1"/>
        </dgm:presLayoutVars>
      </dgm:prSet>
      <dgm:spPr/>
    </dgm:pt>
    <dgm:pt modelId="{A0A9E06D-CC5F-4972-9F2F-25BE30815897}" type="pres">
      <dgm:prSet presAssocID="{733A7A85-8BBE-4721-B67F-4489A6835AA4}" presName="spacer" presStyleCnt="0"/>
      <dgm:spPr/>
    </dgm:pt>
    <dgm:pt modelId="{9C14F211-FDC6-488F-938E-1A202F0201C4}" type="pres">
      <dgm:prSet presAssocID="{3F950934-C19C-499C-B3B4-1CCBA37407D2}" presName="parentText" presStyleLbl="node1" presStyleIdx="3" presStyleCnt="5">
        <dgm:presLayoutVars>
          <dgm:chMax val="0"/>
          <dgm:bulletEnabled val="1"/>
        </dgm:presLayoutVars>
      </dgm:prSet>
      <dgm:spPr/>
    </dgm:pt>
    <dgm:pt modelId="{FC3FD860-BD4A-4317-8D34-3BAD34DD8838}" type="pres">
      <dgm:prSet presAssocID="{08E26CE0-14A1-4A8A-A1E8-CE86349C6A68}" presName="spacer" presStyleCnt="0"/>
      <dgm:spPr/>
    </dgm:pt>
    <dgm:pt modelId="{94216D04-CE8B-45DD-AB12-6874719221F7}" type="pres">
      <dgm:prSet presAssocID="{13E3F46A-19C7-496B-B2DD-FDB0B7E3D1F6}" presName="parentText" presStyleLbl="node1" presStyleIdx="4" presStyleCnt="5">
        <dgm:presLayoutVars>
          <dgm:chMax val="0"/>
          <dgm:bulletEnabled val="1"/>
        </dgm:presLayoutVars>
      </dgm:prSet>
      <dgm:spPr/>
    </dgm:pt>
  </dgm:ptLst>
  <dgm:cxnLst>
    <dgm:cxn modelId="{E5A3C723-7A8D-4E48-91F6-E2334D2F3B7F}" type="presOf" srcId="{B1949FB9-ECF1-4541-A442-BD65CCDDCFF0}" destId="{CA4A018A-B222-4CC3-9549-7C7D158DF962}" srcOrd="0" destOrd="0" presId="urn:microsoft.com/office/officeart/2005/8/layout/vList2"/>
    <dgm:cxn modelId="{0800C040-BF4A-4A4C-B18B-B0DEF2ABCEAD}" srcId="{6B221127-7C0F-405C-A90E-A9907C90FBAD}" destId="{13E3F46A-19C7-496B-B2DD-FDB0B7E3D1F6}" srcOrd="4" destOrd="0" parTransId="{76C562C5-8584-42BC-9F2A-70105F238C51}" sibTransId="{E1EEB7E6-752C-49D9-A335-BD3870B9FDC8}"/>
    <dgm:cxn modelId="{EAA1F355-77FD-45ED-94C9-5D7C9938C493}" srcId="{6B221127-7C0F-405C-A90E-A9907C90FBAD}" destId="{C8E0B008-7C61-449D-AF97-1A4A3EE34CFB}" srcOrd="2" destOrd="0" parTransId="{83816F61-7EBB-4D5D-99F8-E494215033AB}" sibTransId="{733A7A85-8BBE-4721-B67F-4489A6835AA4}"/>
    <dgm:cxn modelId="{EA49C77D-F532-4FF2-BCE6-4EB582B628D7}" type="presOf" srcId="{3F950934-C19C-499C-B3B4-1CCBA37407D2}" destId="{9C14F211-FDC6-488F-938E-1A202F0201C4}" srcOrd="0" destOrd="0" presId="urn:microsoft.com/office/officeart/2005/8/layout/vList2"/>
    <dgm:cxn modelId="{4FBDA47F-2B70-4490-BBED-34EE7A053179}" srcId="{6B221127-7C0F-405C-A90E-A9907C90FBAD}" destId="{B0FB11BB-3971-4A15-BD04-23F599E643D4}" srcOrd="0" destOrd="0" parTransId="{46FD1FB9-00A3-4954-A382-7AC9B075460C}" sibTransId="{CFECB1D1-60BA-47B5-85DD-161713ABBEC4}"/>
    <dgm:cxn modelId="{44C60EC7-254C-45CA-BF6D-8E8E6CD8A962}" type="presOf" srcId="{6B221127-7C0F-405C-A90E-A9907C90FBAD}" destId="{5484C9B8-D18B-418C-B83A-092BEDE5B71B}" srcOrd="0" destOrd="0" presId="urn:microsoft.com/office/officeart/2005/8/layout/vList2"/>
    <dgm:cxn modelId="{347791C7-A07F-4428-9E06-86DCD795B62D}" srcId="{6B221127-7C0F-405C-A90E-A9907C90FBAD}" destId="{3F950934-C19C-499C-B3B4-1CCBA37407D2}" srcOrd="3" destOrd="0" parTransId="{4C5B080F-0659-45DF-BDB3-6D36335A2B99}" sibTransId="{08E26CE0-14A1-4A8A-A1E8-CE86349C6A68}"/>
    <dgm:cxn modelId="{99ECC8D5-3C16-4A03-A33F-87CB1873D80C}" type="presOf" srcId="{B0FB11BB-3971-4A15-BD04-23F599E643D4}" destId="{0871E377-A4C0-439B-AE4D-1513D5D363E6}" srcOrd="0" destOrd="0" presId="urn:microsoft.com/office/officeart/2005/8/layout/vList2"/>
    <dgm:cxn modelId="{C868AFDF-195F-4402-B17C-B6F14C562215}" srcId="{6B221127-7C0F-405C-A90E-A9907C90FBAD}" destId="{B1949FB9-ECF1-4541-A442-BD65CCDDCFF0}" srcOrd="1" destOrd="0" parTransId="{4430A7AF-8D6F-4DC8-A301-2254DCF01C69}" sibTransId="{7F7128BE-3C56-4140-80C0-97F0AFB0C372}"/>
    <dgm:cxn modelId="{D38356ED-4174-45B2-9194-402237F5F48B}" type="presOf" srcId="{C8E0B008-7C61-449D-AF97-1A4A3EE34CFB}" destId="{C1E62A88-868D-4F31-A97A-D6130FC0F3C2}" srcOrd="0" destOrd="0" presId="urn:microsoft.com/office/officeart/2005/8/layout/vList2"/>
    <dgm:cxn modelId="{DDB827FA-768F-4458-B182-7DE0B7E91A35}" type="presOf" srcId="{13E3F46A-19C7-496B-B2DD-FDB0B7E3D1F6}" destId="{94216D04-CE8B-45DD-AB12-6874719221F7}" srcOrd="0" destOrd="0" presId="urn:microsoft.com/office/officeart/2005/8/layout/vList2"/>
    <dgm:cxn modelId="{5186EB86-E8ED-43E7-9C2F-C1069163CB46}" type="presParOf" srcId="{5484C9B8-D18B-418C-B83A-092BEDE5B71B}" destId="{0871E377-A4C0-439B-AE4D-1513D5D363E6}" srcOrd="0" destOrd="0" presId="urn:microsoft.com/office/officeart/2005/8/layout/vList2"/>
    <dgm:cxn modelId="{1C1F2736-2FC5-49A8-A315-0E8C579FA6AA}" type="presParOf" srcId="{5484C9B8-D18B-418C-B83A-092BEDE5B71B}" destId="{DB5275DD-1EBF-4E00-8F90-5947828E3AE5}" srcOrd="1" destOrd="0" presId="urn:microsoft.com/office/officeart/2005/8/layout/vList2"/>
    <dgm:cxn modelId="{5DEA0D41-DC60-4F72-93E6-CB6F73C6816C}" type="presParOf" srcId="{5484C9B8-D18B-418C-B83A-092BEDE5B71B}" destId="{CA4A018A-B222-4CC3-9549-7C7D158DF962}" srcOrd="2" destOrd="0" presId="urn:microsoft.com/office/officeart/2005/8/layout/vList2"/>
    <dgm:cxn modelId="{A5125A96-3EDA-4792-9E6F-D82EDDCC9E33}" type="presParOf" srcId="{5484C9B8-D18B-418C-B83A-092BEDE5B71B}" destId="{BAB5D064-8E1F-4E71-B803-5D40582081FE}" srcOrd="3" destOrd="0" presId="urn:microsoft.com/office/officeart/2005/8/layout/vList2"/>
    <dgm:cxn modelId="{438E883B-F202-4772-BA25-4ED1EAC51D58}" type="presParOf" srcId="{5484C9B8-D18B-418C-B83A-092BEDE5B71B}" destId="{C1E62A88-868D-4F31-A97A-D6130FC0F3C2}" srcOrd="4" destOrd="0" presId="urn:microsoft.com/office/officeart/2005/8/layout/vList2"/>
    <dgm:cxn modelId="{103A526A-737E-4932-9E4E-27E3F618E892}" type="presParOf" srcId="{5484C9B8-D18B-418C-B83A-092BEDE5B71B}" destId="{A0A9E06D-CC5F-4972-9F2F-25BE30815897}" srcOrd="5" destOrd="0" presId="urn:microsoft.com/office/officeart/2005/8/layout/vList2"/>
    <dgm:cxn modelId="{2ED1F319-A06F-4080-A354-A9E45325C7BF}" type="presParOf" srcId="{5484C9B8-D18B-418C-B83A-092BEDE5B71B}" destId="{9C14F211-FDC6-488F-938E-1A202F0201C4}" srcOrd="6" destOrd="0" presId="urn:microsoft.com/office/officeart/2005/8/layout/vList2"/>
    <dgm:cxn modelId="{1118FF39-E2B6-46FB-81FA-AE60B973BBB4}" type="presParOf" srcId="{5484C9B8-D18B-418C-B83A-092BEDE5B71B}" destId="{FC3FD860-BD4A-4317-8D34-3BAD34DD8838}" srcOrd="7" destOrd="0" presId="urn:microsoft.com/office/officeart/2005/8/layout/vList2"/>
    <dgm:cxn modelId="{3D6A4C0F-DDCD-450A-8904-65346768CA3A}" type="presParOf" srcId="{5484C9B8-D18B-418C-B83A-092BEDE5B71B}" destId="{94216D04-CE8B-45DD-AB12-6874719221F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1C7A6-9906-4621-91AC-934F4BC0B4FF}">
      <dsp:nvSpPr>
        <dsp:cNvPr id="0" name=""/>
        <dsp:cNvSpPr/>
      </dsp:nvSpPr>
      <dsp:spPr>
        <a:xfrm>
          <a:off x="3722" y="559384"/>
          <a:ext cx="2015460" cy="12092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Typical mentor responsibilities include, but are not limited to:</a:t>
          </a:r>
        </a:p>
      </dsp:txBody>
      <dsp:txXfrm>
        <a:off x="3722" y="559384"/>
        <a:ext cx="2015460" cy="1209276"/>
      </dsp:txXfrm>
    </dsp:sp>
    <dsp:sp modelId="{EC55875F-CF7B-45A5-8B8A-D0C2BFFAE276}">
      <dsp:nvSpPr>
        <dsp:cNvPr id="0" name=""/>
        <dsp:cNvSpPr/>
      </dsp:nvSpPr>
      <dsp:spPr>
        <a:xfrm>
          <a:off x="2220728" y="559384"/>
          <a:ext cx="2015460" cy="1209276"/>
        </a:xfrm>
        <a:prstGeom prst="rect">
          <a:avLst/>
        </a:prstGeom>
        <a:solidFill>
          <a:schemeClr val="accent2">
            <a:hueOff val="-2512045"/>
            <a:satOff val="-70"/>
            <a:lumOff val="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Acts as a resource for information about the profession</a:t>
          </a:r>
        </a:p>
      </dsp:txBody>
      <dsp:txXfrm>
        <a:off x="2220728" y="559384"/>
        <a:ext cx="2015460" cy="1209276"/>
      </dsp:txXfrm>
    </dsp:sp>
    <dsp:sp modelId="{678904DF-1025-45DC-BABA-AF7068B204FE}">
      <dsp:nvSpPr>
        <dsp:cNvPr id="0" name=""/>
        <dsp:cNvSpPr/>
      </dsp:nvSpPr>
      <dsp:spPr>
        <a:xfrm>
          <a:off x="4437734" y="559384"/>
          <a:ext cx="2015460" cy="1209276"/>
        </a:xfrm>
        <a:prstGeom prst="rect">
          <a:avLst/>
        </a:prstGeom>
        <a:solidFill>
          <a:schemeClr val="accent2">
            <a:hueOff val="-5024089"/>
            <a:satOff val="-141"/>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Helps the protégé develop new/improved capabilities in terms of skills and knowledge in order to reach important goals</a:t>
          </a:r>
        </a:p>
      </dsp:txBody>
      <dsp:txXfrm>
        <a:off x="4437734" y="559384"/>
        <a:ext cx="2015460" cy="1209276"/>
      </dsp:txXfrm>
    </dsp:sp>
    <dsp:sp modelId="{FA4FFA86-E5C8-41D9-95D3-FC0499ED4415}">
      <dsp:nvSpPr>
        <dsp:cNvPr id="0" name=""/>
        <dsp:cNvSpPr/>
      </dsp:nvSpPr>
      <dsp:spPr>
        <a:xfrm>
          <a:off x="6654740" y="559384"/>
          <a:ext cx="2015460" cy="1209276"/>
        </a:xfrm>
        <a:prstGeom prst="rect">
          <a:avLst/>
        </a:prstGeom>
        <a:solidFill>
          <a:schemeClr val="accent2">
            <a:hueOff val="-7536134"/>
            <a:satOff val="-211"/>
            <a:lumOff val="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Establishes trust with the protégé and maintains confidentiality</a:t>
          </a:r>
        </a:p>
      </dsp:txBody>
      <dsp:txXfrm>
        <a:off x="6654740" y="559384"/>
        <a:ext cx="2015460" cy="1209276"/>
      </dsp:txXfrm>
    </dsp:sp>
    <dsp:sp modelId="{70555F18-95DC-4332-A184-B16742A2BA3A}">
      <dsp:nvSpPr>
        <dsp:cNvPr id="0" name=""/>
        <dsp:cNvSpPr/>
      </dsp:nvSpPr>
      <dsp:spPr>
        <a:xfrm>
          <a:off x="8871746" y="559384"/>
          <a:ext cx="2015460" cy="1209276"/>
        </a:xfrm>
        <a:prstGeom prst="rect">
          <a:avLst/>
        </a:prstGeom>
        <a:solidFill>
          <a:schemeClr val="accent2">
            <a:hueOff val="-10048178"/>
            <a:satOff val="-281"/>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US" sz="1200" kern="1200" dirty="0"/>
        </a:p>
        <a:p>
          <a:pPr marL="114300" lvl="1" indent="-114300" algn="l" defTabSz="533400">
            <a:lnSpc>
              <a:spcPct val="90000"/>
            </a:lnSpc>
            <a:spcBef>
              <a:spcPct val="0"/>
            </a:spcBef>
            <a:spcAft>
              <a:spcPct val="15000"/>
            </a:spcAft>
            <a:buChar char="•"/>
          </a:pPr>
          <a:r>
            <a:rPr lang="en-US" sz="1200" kern="1200" dirty="0"/>
            <a:t>Challenges the protégé to think and analyze options</a:t>
          </a:r>
        </a:p>
      </dsp:txBody>
      <dsp:txXfrm>
        <a:off x="8871746" y="559384"/>
        <a:ext cx="2015460" cy="1209276"/>
      </dsp:txXfrm>
    </dsp:sp>
    <dsp:sp modelId="{45D248BB-B69B-4DA2-978B-08C08305A142}">
      <dsp:nvSpPr>
        <dsp:cNvPr id="0" name=""/>
        <dsp:cNvSpPr/>
      </dsp:nvSpPr>
      <dsp:spPr>
        <a:xfrm>
          <a:off x="1112225" y="1970207"/>
          <a:ext cx="2015460" cy="1209276"/>
        </a:xfrm>
        <a:prstGeom prst="rect">
          <a:avLst/>
        </a:prstGeom>
        <a:solidFill>
          <a:schemeClr val="accent2">
            <a:hueOff val="-12560222"/>
            <a:satOff val="-351"/>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Listens actively</a:t>
          </a:r>
        </a:p>
      </dsp:txBody>
      <dsp:txXfrm>
        <a:off x="1112225" y="1970207"/>
        <a:ext cx="2015460" cy="1209276"/>
      </dsp:txXfrm>
    </dsp:sp>
    <dsp:sp modelId="{F98ED57A-9EC6-4FA2-801B-21B0B07D30B4}">
      <dsp:nvSpPr>
        <dsp:cNvPr id="0" name=""/>
        <dsp:cNvSpPr/>
      </dsp:nvSpPr>
      <dsp:spPr>
        <a:xfrm>
          <a:off x="3329231" y="1970207"/>
          <a:ext cx="2015460" cy="1209276"/>
        </a:xfrm>
        <a:prstGeom prst="rect">
          <a:avLst/>
        </a:prstGeom>
        <a:solidFill>
          <a:schemeClr val="accent2">
            <a:hueOff val="-15072267"/>
            <a:satOff val="-422"/>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Helps the protégé identify specific goals</a:t>
          </a:r>
        </a:p>
      </dsp:txBody>
      <dsp:txXfrm>
        <a:off x="3329231" y="1970207"/>
        <a:ext cx="2015460" cy="1209276"/>
      </dsp:txXfrm>
    </dsp:sp>
    <dsp:sp modelId="{71FEBC90-3D6D-4D62-A7D7-542FDA5499D5}">
      <dsp:nvSpPr>
        <dsp:cNvPr id="0" name=""/>
        <dsp:cNvSpPr/>
      </dsp:nvSpPr>
      <dsp:spPr>
        <a:xfrm>
          <a:off x="5546237" y="1970207"/>
          <a:ext cx="2015460" cy="1209276"/>
        </a:xfrm>
        <a:prstGeom prst="rect">
          <a:avLst/>
        </a:prstGeom>
        <a:solidFill>
          <a:schemeClr val="accent2">
            <a:hueOff val="-17584312"/>
            <a:satOff val="-492"/>
            <a:lumOff val="6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Provides vision and insight</a:t>
          </a:r>
        </a:p>
      </dsp:txBody>
      <dsp:txXfrm>
        <a:off x="5546237" y="1970207"/>
        <a:ext cx="2015460" cy="1209276"/>
      </dsp:txXfrm>
    </dsp:sp>
    <dsp:sp modelId="{81A89829-DC8E-4F95-AB9E-B54D0B548715}">
      <dsp:nvSpPr>
        <dsp:cNvPr id="0" name=""/>
        <dsp:cNvSpPr/>
      </dsp:nvSpPr>
      <dsp:spPr>
        <a:xfrm>
          <a:off x="7763243" y="1970207"/>
          <a:ext cx="2015460" cy="1209276"/>
        </a:xfrm>
        <a:prstGeom prst="rect">
          <a:avLst/>
        </a:prstGeom>
        <a:solidFill>
          <a:schemeClr val="accent2">
            <a:hueOff val="-20096356"/>
            <a:satOff val="-562"/>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Offers constructive and meaningful feedback</a:t>
          </a:r>
        </a:p>
      </dsp:txBody>
      <dsp:txXfrm>
        <a:off x="7763243" y="1970207"/>
        <a:ext cx="2015460" cy="1209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B8BC9-C839-42B5-8A1B-77C8C1F83FB6}">
      <dsp:nvSpPr>
        <dsp:cNvPr id="0" name=""/>
        <dsp:cNvSpPr/>
      </dsp:nvSpPr>
      <dsp:spPr>
        <a:xfrm>
          <a:off x="0" y="623"/>
          <a:ext cx="7216416" cy="14600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7A6813-5CEF-4C96-8C98-E14CCCC9E899}">
      <dsp:nvSpPr>
        <dsp:cNvPr id="0" name=""/>
        <dsp:cNvSpPr/>
      </dsp:nvSpPr>
      <dsp:spPr>
        <a:xfrm>
          <a:off x="441651" y="329124"/>
          <a:ext cx="803001" cy="803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77FC08-505F-4313-98E7-A237DE3A6CDD}">
      <dsp:nvSpPr>
        <dsp:cNvPr id="0" name=""/>
        <dsp:cNvSpPr/>
      </dsp:nvSpPr>
      <dsp:spPr>
        <a:xfrm>
          <a:off x="1686304" y="623"/>
          <a:ext cx="5530111" cy="14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17" tIns="154517" rIns="154517" bIns="154517" numCol="1" spcCol="1270" anchor="ctr" anchorCtr="0">
          <a:noAutofit/>
        </a:bodyPr>
        <a:lstStyle/>
        <a:p>
          <a:pPr marL="0" lvl="0" indent="0" algn="l" defTabSz="755650">
            <a:lnSpc>
              <a:spcPct val="100000"/>
            </a:lnSpc>
            <a:spcBef>
              <a:spcPct val="0"/>
            </a:spcBef>
            <a:spcAft>
              <a:spcPct val="35000"/>
            </a:spcAft>
            <a:buNone/>
          </a:pPr>
          <a:r>
            <a:rPr lang="en-US" sz="1700" kern="1200" dirty="0"/>
            <a:t>Office of Equal Opportunity reviews applications received from mentors and protégés and pair teams based on the mentor’s field of training offered as well as protégé’s areas of interest for mentorship.</a:t>
          </a:r>
        </a:p>
      </dsp:txBody>
      <dsp:txXfrm>
        <a:off x="1686304" y="623"/>
        <a:ext cx="5530111" cy="1460003"/>
      </dsp:txXfrm>
    </dsp:sp>
    <dsp:sp modelId="{75EB041F-A861-49CE-B8F4-B5A7D500484F}">
      <dsp:nvSpPr>
        <dsp:cNvPr id="0" name=""/>
        <dsp:cNvSpPr/>
      </dsp:nvSpPr>
      <dsp:spPr>
        <a:xfrm>
          <a:off x="0" y="1825628"/>
          <a:ext cx="7216416" cy="14600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3CD114-63A1-4A40-AD50-40DB9EA63429}">
      <dsp:nvSpPr>
        <dsp:cNvPr id="0" name=""/>
        <dsp:cNvSpPr/>
      </dsp:nvSpPr>
      <dsp:spPr>
        <a:xfrm>
          <a:off x="441651" y="2154129"/>
          <a:ext cx="803001" cy="803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B2B5DC-667D-4C0B-B1A7-DAEE4950C5F5}">
      <dsp:nvSpPr>
        <dsp:cNvPr id="0" name=""/>
        <dsp:cNvSpPr/>
      </dsp:nvSpPr>
      <dsp:spPr>
        <a:xfrm>
          <a:off x="1686304" y="1825628"/>
          <a:ext cx="5530111" cy="14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17" tIns="154517" rIns="154517" bIns="154517" numCol="1" spcCol="1270" anchor="ctr" anchorCtr="0">
          <a:noAutofit/>
        </a:bodyPr>
        <a:lstStyle/>
        <a:p>
          <a:pPr marL="0" lvl="0" indent="0" algn="l" defTabSz="755650">
            <a:lnSpc>
              <a:spcPct val="100000"/>
            </a:lnSpc>
            <a:spcBef>
              <a:spcPct val="0"/>
            </a:spcBef>
            <a:spcAft>
              <a:spcPct val="35000"/>
            </a:spcAft>
            <a:buNone/>
          </a:pPr>
          <a:r>
            <a:rPr lang="en-US" sz="1700" kern="1200" dirty="0"/>
            <a:t>We will make the best-suited  partnerships based on information received from each applicant (mentors/protégés).</a:t>
          </a:r>
        </a:p>
      </dsp:txBody>
      <dsp:txXfrm>
        <a:off x="1686304" y="1825628"/>
        <a:ext cx="5530111" cy="1460003"/>
      </dsp:txXfrm>
    </dsp:sp>
    <dsp:sp modelId="{238DC0C5-844D-4679-AFCE-FFD44FA43A14}">
      <dsp:nvSpPr>
        <dsp:cNvPr id="0" name=""/>
        <dsp:cNvSpPr/>
      </dsp:nvSpPr>
      <dsp:spPr>
        <a:xfrm>
          <a:off x="0" y="3650632"/>
          <a:ext cx="7216416" cy="14600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C9A9BC-1B61-48F4-99A1-131940FB9B36}">
      <dsp:nvSpPr>
        <dsp:cNvPr id="0" name=""/>
        <dsp:cNvSpPr/>
      </dsp:nvSpPr>
      <dsp:spPr>
        <a:xfrm>
          <a:off x="441651" y="3979133"/>
          <a:ext cx="803001" cy="8030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50AA6D-1A35-4893-8D24-FE380251CCA4}">
      <dsp:nvSpPr>
        <dsp:cNvPr id="0" name=""/>
        <dsp:cNvSpPr/>
      </dsp:nvSpPr>
      <dsp:spPr>
        <a:xfrm>
          <a:off x="1686304" y="3650632"/>
          <a:ext cx="5530111" cy="1460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517" tIns="154517" rIns="154517" bIns="154517" numCol="1" spcCol="1270" anchor="ctr" anchorCtr="0">
          <a:noAutofit/>
        </a:bodyPr>
        <a:lstStyle/>
        <a:p>
          <a:pPr marL="0" lvl="0" indent="0" algn="l" defTabSz="755650">
            <a:lnSpc>
              <a:spcPct val="100000"/>
            </a:lnSpc>
            <a:spcBef>
              <a:spcPct val="0"/>
            </a:spcBef>
            <a:spcAft>
              <a:spcPct val="35000"/>
            </a:spcAft>
            <a:buNone/>
          </a:pPr>
          <a:r>
            <a:rPr lang="en-US" sz="1700" kern="1200" dirty="0"/>
            <a:t>Mentors may train more than one protégé based on the mentor’s availability.</a:t>
          </a:r>
        </a:p>
      </dsp:txBody>
      <dsp:txXfrm>
        <a:off x="1686304" y="3650632"/>
        <a:ext cx="5530111" cy="1460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71E377-A4C0-439B-AE4D-1513D5D363E6}">
      <dsp:nvSpPr>
        <dsp:cNvPr id="0" name=""/>
        <dsp:cNvSpPr/>
      </dsp:nvSpPr>
      <dsp:spPr>
        <a:xfrm>
          <a:off x="0" y="35836"/>
          <a:ext cx="6479357" cy="93176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To prepare for your first meeting, you might want to:</a:t>
          </a:r>
        </a:p>
      </dsp:txBody>
      <dsp:txXfrm>
        <a:off x="45485" y="81321"/>
        <a:ext cx="6388387" cy="840791"/>
      </dsp:txXfrm>
    </dsp:sp>
    <dsp:sp modelId="{CA4A018A-B222-4CC3-9549-7C7D158DF962}">
      <dsp:nvSpPr>
        <dsp:cNvPr id="0" name=""/>
        <dsp:cNvSpPr/>
      </dsp:nvSpPr>
      <dsp:spPr>
        <a:xfrm>
          <a:off x="0" y="1016557"/>
          <a:ext cx="6479357" cy="931761"/>
        </a:xfrm>
        <a:prstGeom prst="roundRect">
          <a:avLst/>
        </a:prstGeom>
        <a:solidFill>
          <a:schemeClr val="accent2">
            <a:hueOff val="-5024089"/>
            <a:satOff val="-141"/>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Prepare your business profile or an updated résumé and or a detailed summary of your work experience.</a:t>
          </a:r>
        </a:p>
      </dsp:txBody>
      <dsp:txXfrm>
        <a:off x="45485" y="1062042"/>
        <a:ext cx="6388387" cy="840791"/>
      </dsp:txXfrm>
    </dsp:sp>
    <dsp:sp modelId="{C1E62A88-868D-4F31-A97A-D6130FC0F3C2}">
      <dsp:nvSpPr>
        <dsp:cNvPr id="0" name=""/>
        <dsp:cNvSpPr/>
      </dsp:nvSpPr>
      <dsp:spPr>
        <a:xfrm>
          <a:off x="0" y="1997278"/>
          <a:ext cx="6479357" cy="931761"/>
        </a:xfrm>
        <a:prstGeom prst="roundRect">
          <a:avLst/>
        </a:prstGeom>
        <a:solidFill>
          <a:schemeClr val="accent2">
            <a:hueOff val="-10048178"/>
            <a:satOff val="-281"/>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Summarize your professional goals.</a:t>
          </a:r>
        </a:p>
      </dsp:txBody>
      <dsp:txXfrm>
        <a:off x="45485" y="2042763"/>
        <a:ext cx="6388387" cy="840791"/>
      </dsp:txXfrm>
    </dsp:sp>
    <dsp:sp modelId="{9C14F211-FDC6-488F-938E-1A202F0201C4}">
      <dsp:nvSpPr>
        <dsp:cNvPr id="0" name=""/>
        <dsp:cNvSpPr/>
      </dsp:nvSpPr>
      <dsp:spPr>
        <a:xfrm>
          <a:off x="0" y="2977999"/>
          <a:ext cx="6479357" cy="931761"/>
        </a:xfrm>
        <a:prstGeom prst="roundRect">
          <a:avLst/>
        </a:prstGeom>
        <a:solidFill>
          <a:schemeClr val="accent2">
            <a:hueOff val="-15072267"/>
            <a:satOff val="-422"/>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Identify your goals and expectations of the mentoring relationship.</a:t>
          </a:r>
        </a:p>
      </dsp:txBody>
      <dsp:txXfrm>
        <a:off x="45485" y="3023484"/>
        <a:ext cx="6388387" cy="840791"/>
      </dsp:txXfrm>
    </dsp:sp>
    <dsp:sp modelId="{94216D04-CE8B-45DD-AB12-6874719221F7}">
      <dsp:nvSpPr>
        <dsp:cNvPr id="0" name=""/>
        <dsp:cNvSpPr/>
      </dsp:nvSpPr>
      <dsp:spPr>
        <a:xfrm>
          <a:off x="0" y="3958720"/>
          <a:ext cx="6479357" cy="931761"/>
        </a:xfrm>
        <a:prstGeom prst="roundRect">
          <a:avLst/>
        </a:prstGeom>
        <a:solidFill>
          <a:schemeClr val="accent2">
            <a:hueOff val="-20096356"/>
            <a:satOff val="-562"/>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Prepare a personal SWOT (Strengths, Weaknesses, Opportunities and Threats) analysis to help you and the mentor determine on which areas to focus.</a:t>
          </a:r>
        </a:p>
      </dsp:txBody>
      <dsp:txXfrm>
        <a:off x="45485" y="4004205"/>
        <a:ext cx="6388387" cy="8407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9/25/2026</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338748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9/25/2026</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4145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9/25/2026</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558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9/25/2026</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776753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9/25/2026</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40037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9/25/2026</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544103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9/25/2026</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6637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9/25/2026</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705817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9/25/2026</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927380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9/25/2026</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461234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9/25/2026</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039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9/25/2026</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dirty="0"/>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62306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02_CEE3753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11C_1B26BB9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randview Display"/>
              <a:ea typeface="+mn-ea"/>
              <a:cs typeface="+mn-cs"/>
            </a:endParaRPr>
          </a:p>
        </p:txBody>
      </p:sp>
      <p:pic>
        <p:nvPicPr>
          <p:cNvPr id="4" name="Picture 3" descr="A colorful light bulb with business icons">
            <a:extLst>
              <a:ext uri="{FF2B5EF4-FFF2-40B4-BE49-F238E27FC236}">
                <a16:creationId xmlns:a16="http://schemas.microsoft.com/office/drawing/2014/main" id="{17DB00E3-69DB-006F-D8D1-5CABF08F51FB}"/>
              </a:ext>
            </a:extLst>
          </p:cNvPr>
          <p:cNvPicPr>
            <a:picLocks noChangeAspect="1"/>
          </p:cNvPicPr>
          <p:nvPr/>
        </p:nvPicPr>
        <p:blipFill>
          <a:blip r:embed="rId2"/>
          <a:srcRect t="11465" b="8178"/>
          <a:stretch/>
        </p:blipFill>
        <p:spPr>
          <a:xfrm>
            <a:off x="20" y="1"/>
            <a:ext cx="12191979" cy="6858000"/>
          </a:xfrm>
          <a:prstGeom prst="rect">
            <a:avLst/>
          </a:prstGeom>
        </p:spPr>
      </p:pic>
      <p:sp>
        <p:nvSpPr>
          <p:cNvPr id="11" name="Rectangle 10">
            <a:extLst>
              <a:ext uri="{FF2B5EF4-FFF2-40B4-BE49-F238E27FC236}">
                <a16:creationId xmlns:a16="http://schemas.microsoft.com/office/drawing/2014/main" id="{05DEC45B-BA77-21C0-3869-05DE7C923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705856"/>
            <a:ext cx="12192001" cy="1152144"/>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A3AF0840-60B9-2EA1-A9F4-1D3ABCCDE670}"/>
              </a:ext>
            </a:extLst>
          </p:cNvPr>
          <p:cNvSpPr>
            <a:spLocks noGrp="1"/>
          </p:cNvSpPr>
          <p:nvPr>
            <p:ph type="ctrTitle"/>
          </p:nvPr>
        </p:nvSpPr>
        <p:spPr>
          <a:xfrm>
            <a:off x="356614" y="5863030"/>
            <a:ext cx="11200793" cy="870008"/>
          </a:xfrm>
        </p:spPr>
        <p:txBody>
          <a:bodyPr anchor="ctr">
            <a:normAutofit/>
          </a:bodyPr>
          <a:lstStyle/>
          <a:p>
            <a:r>
              <a:rPr lang="en-US" sz="4800" dirty="0"/>
              <a:t>2027 Business Mentoring Program</a:t>
            </a:r>
          </a:p>
        </p:txBody>
      </p:sp>
      <p:cxnSp>
        <p:nvCxnSpPr>
          <p:cNvPr id="13" name="Straight Connector 12">
            <a:extLst>
              <a:ext uri="{FF2B5EF4-FFF2-40B4-BE49-F238E27FC236}">
                <a16:creationId xmlns:a16="http://schemas.microsoft.com/office/drawing/2014/main" id="{7A0A4642-D29D-0121-4C05-5A5559BC5F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568323" y="6281928"/>
            <a:ext cx="115214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92339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DB2D0C-8DF7-C260-6199-DA0639331659}"/>
              </a:ext>
            </a:extLst>
          </p:cNvPr>
          <p:cNvSpPr>
            <a:spLocks noGrp="1"/>
          </p:cNvSpPr>
          <p:nvPr>
            <p:ph type="title"/>
          </p:nvPr>
        </p:nvSpPr>
        <p:spPr>
          <a:xfrm>
            <a:off x="640080" y="1371600"/>
            <a:ext cx="5737859" cy="1097280"/>
          </a:xfrm>
        </p:spPr>
        <p:txBody>
          <a:bodyPr>
            <a:normAutofit/>
          </a:bodyPr>
          <a:lstStyle/>
          <a:p>
            <a:r>
              <a:rPr lang="en-US" dirty="0"/>
              <a:t>Our Purpose</a:t>
            </a:r>
          </a:p>
        </p:txBody>
      </p:sp>
      <p:sp>
        <p:nvSpPr>
          <p:cNvPr id="3" name="Content Placeholder 2">
            <a:extLst>
              <a:ext uri="{FF2B5EF4-FFF2-40B4-BE49-F238E27FC236}">
                <a16:creationId xmlns:a16="http://schemas.microsoft.com/office/drawing/2014/main" id="{34261A21-FEDC-47DB-3370-2A6EBB889F4E}"/>
              </a:ext>
            </a:extLst>
          </p:cNvPr>
          <p:cNvSpPr>
            <a:spLocks noGrp="1"/>
          </p:cNvSpPr>
          <p:nvPr>
            <p:ph idx="1"/>
          </p:nvPr>
        </p:nvSpPr>
        <p:spPr>
          <a:xfrm>
            <a:off x="640080" y="2633236"/>
            <a:ext cx="5737860" cy="3666980"/>
          </a:xfrm>
        </p:spPr>
        <p:txBody>
          <a:bodyPr>
            <a:normAutofit/>
          </a:bodyPr>
          <a:lstStyle/>
          <a:p>
            <a:pPr marL="347472" lvl="1" indent="-173736">
              <a:buFont typeface="Arial"/>
              <a:buChar char="•"/>
            </a:pPr>
            <a:r>
              <a:rPr lang="en-US" dirty="0">
                <a:latin typeface="Sorts Mill Goudy"/>
                <a:ea typeface="Sorts Mill Goudy"/>
                <a:cs typeface="Sorts Mill Goudy"/>
                <a:sym typeface="Sorts Mill Goudy"/>
              </a:rPr>
              <a:t>Recruit established business owners to mentor small business owners who desire to grow and develop their businesses</a:t>
            </a:r>
          </a:p>
          <a:p>
            <a:pPr marL="347472" lvl="1" indent="-173736"/>
            <a:endParaRPr lang="en-US" dirty="0">
              <a:latin typeface="Sorts Mill Goudy"/>
              <a:ea typeface="Sorts Mill Goudy"/>
              <a:cs typeface="Sorts Mill Goudy"/>
              <a:sym typeface="Sorts Mill Goudy"/>
            </a:endParaRPr>
          </a:p>
          <a:p>
            <a:pPr marL="347472" lvl="1" indent="-173736">
              <a:buFont typeface="Arial"/>
              <a:buChar char="•"/>
            </a:pPr>
            <a:r>
              <a:rPr lang="en-US" dirty="0">
                <a:latin typeface="Sorts Mill Goudy"/>
                <a:ea typeface="Sorts Mill Goudy"/>
                <a:cs typeface="Sorts Mill Goudy"/>
                <a:sym typeface="Sorts Mill Goudy"/>
              </a:rPr>
              <a:t>Pair small businesses with larger more mature businesses for training  in order to enhance all aspects of their business operations.  (i.e. accounting, management, bonding, insurance)</a:t>
            </a:r>
          </a:p>
          <a:p>
            <a:endParaRPr lang="en-US" dirty="0"/>
          </a:p>
        </p:txBody>
      </p:sp>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Graphic 6" descr="Business Growth">
            <a:extLst>
              <a:ext uri="{FF2B5EF4-FFF2-40B4-BE49-F238E27FC236}">
                <a16:creationId xmlns:a16="http://schemas.microsoft.com/office/drawing/2014/main" id="{35405E24-3EA8-F72F-6A0D-AC8E1A9C75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55179" y="1924386"/>
            <a:ext cx="4375829" cy="4375829"/>
          </a:xfrm>
          <a:prstGeom prst="rect">
            <a:avLst/>
          </a:prstGeom>
        </p:spPr>
      </p:pic>
      <p:pic>
        <p:nvPicPr>
          <p:cNvPr id="9" name="Picture 8">
            <a:extLst>
              <a:ext uri="{FF2B5EF4-FFF2-40B4-BE49-F238E27FC236}">
                <a16:creationId xmlns:a16="http://schemas.microsoft.com/office/drawing/2014/main" id="{5B74BD59-AC34-34EE-A0C6-8E5C8DCF4582}"/>
              </a:ext>
            </a:extLst>
          </p:cNvPr>
          <p:cNvPicPr>
            <a:picLocks noChangeAspect="1"/>
          </p:cNvPicPr>
          <p:nvPr/>
        </p:nvPicPr>
        <p:blipFill>
          <a:blip r:embed="rId3"/>
          <a:stretch>
            <a:fillRect/>
          </a:stretch>
        </p:blipFill>
        <p:spPr>
          <a:xfrm>
            <a:off x="9865394" y="146132"/>
            <a:ext cx="1966161" cy="519866"/>
          </a:xfrm>
          <a:prstGeom prst="rect">
            <a:avLst/>
          </a:prstGeom>
        </p:spPr>
      </p:pic>
    </p:spTree>
    <p:extLst>
      <p:ext uri="{BB962C8B-B14F-4D97-AF65-F5344CB8AC3E}">
        <p14:creationId xmlns:p14="http://schemas.microsoft.com/office/powerpoint/2010/main" val="2159111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Calendar on table">
            <a:extLst>
              <a:ext uri="{FF2B5EF4-FFF2-40B4-BE49-F238E27FC236}">
                <a16:creationId xmlns:a16="http://schemas.microsoft.com/office/drawing/2014/main" id="{228FD680-6E03-A6F9-6066-6E6DB9B8D11C}"/>
              </a:ext>
            </a:extLst>
          </p:cNvPr>
          <p:cNvPicPr>
            <a:picLocks noChangeAspect="1"/>
          </p:cNvPicPr>
          <p:nvPr/>
        </p:nvPicPr>
        <p:blipFill>
          <a:blip r:embed="rId3"/>
          <a:srcRect l="9275" r="43442" b="-1"/>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079BEF5-0F4F-7E5C-92B6-3680D8DEDECD}"/>
              </a:ext>
            </a:extLst>
          </p:cNvPr>
          <p:cNvSpPr>
            <a:spLocks noGrp="1"/>
          </p:cNvSpPr>
          <p:nvPr>
            <p:ph type="title"/>
          </p:nvPr>
        </p:nvSpPr>
        <p:spPr>
          <a:xfrm>
            <a:off x="5114913" y="86711"/>
            <a:ext cx="6817257" cy="1097280"/>
          </a:xfrm>
        </p:spPr>
        <p:txBody>
          <a:bodyPr>
            <a:normAutofit/>
          </a:bodyPr>
          <a:lstStyle/>
          <a:p>
            <a:pPr>
              <a:lnSpc>
                <a:spcPct val="90000"/>
              </a:lnSpc>
            </a:pPr>
            <a:r>
              <a:rPr lang="en-US" sz="3400" dirty="0"/>
              <a:t>Proposed Business Mentoring Calendar</a:t>
            </a:r>
          </a:p>
        </p:txBody>
      </p:sp>
      <p:sp>
        <p:nvSpPr>
          <p:cNvPr id="3" name="Content Placeholder 2">
            <a:extLst>
              <a:ext uri="{FF2B5EF4-FFF2-40B4-BE49-F238E27FC236}">
                <a16:creationId xmlns:a16="http://schemas.microsoft.com/office/drawing/2014/main" id="{451632F1-685F-6A89-8093-8B95A3C31DD2}"/>
              </a:ext>
            </a:extLst>
          </p:cNvPr>
          <p:cNvSpPr>
            <a:spLocks noGrp="1"/>
          </p:cNvSpPr>
          <p:nvPr>
            <p:ph idx="1"/>
          </p:nvPr>
        </p:nvSpPr>
        <p:spPr>
          <a:xfrm>
            <a:off x="5260075" y="1370344"/>
            <a:ext cx="6859736" cy="5046785"/>
          </a:xfrm>
        </p:spPr>
        <p:txBody>
          <a:bodyPr vert="horz" lIns="91440" tIns="45720" rIns="91440" bIns="45720" rtlCol="0" anchor="t">
            <a:normAutofit fontScale="85000" lnSpcReduction="10000"/>
          </a:bodyPr>
          <a:lstStyle/>
          <a:p>
            <a:pPr marL="276860" lvl="1" indent="-138430">
              <a:lnSpc>
                <a:spcPct val="110000"/>
              </a:lnSpc>
              <a:buFont typeface="Arial"/>
              <a:buChar char="•"/>
            </a:pPr>
            <a:r>
              <a:rPr lang="en-US" sz="1600" dirty="0">
                <a:latin typeface="Sorts Mill Goudy"/>
                <a:ea typeface="Sorts Mill Goudy"/>
                <a:cs typeface="Sorts Mill Goudy"/>
                <a:sym typeface="Sorts Mill Goudy"/>
              </a:rPr>
              <a:t>October, 2025		Save-the-Date Flyer - Announcing 2026 City’s 				Business Mentoring Program</a:t>
            </a:r>
            <a:endParaRPr lang="en-US" dirty="0"/>
          </a:p>
          <a:p>
            <a:pPr marL="276860" lvl="1" indent="-138430">
              <a:lnSpc>
                <a:spcPct val="110000"/>
              </a:lnSpc>
              <a:buFont typeface="Arial"/>
              <a:buChar char="•"/>
            </a:pPr>
            <a:r>
              <a:rPr lang="en-US" sz="1600" dirty="0">
                <a:latin typeface="Sorts Mill Goudy"/>
                <a:ea typeface="Sorts Mill Goudy"/>
                <a:cs typeface="Sorts Mill Goudy"/>
                <a:sym typeface="Sorts Mill Goudy"/>
              </a:rPr>
              <a:t>October 29, 2025        	Kickoff for 2026 Mentoring Program </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November 15, 2025     	Applications Due</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December 15, 2025         	Selections made – Mentors and Protégés –                    			Team Matchups (Notifications of Selections)</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January 1, 2026           	Program Begins</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January 12-16, 2026  	Hosting of Individual Sessions with Teams 					(Virtual or In-Person)</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January 28, 2026        	Meeting with All Teams</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January – December, 2026 	Monthly  Meeting(s) between Mentor/Protégé 				Teams</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February – November, 2026	Workshops </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May 18-22, 2026		Mid Year Check-In Sessions</a:t>
            </a:r>
            <a:endParaRPr lang="en-US" sz="1600" dirty="0">
              <a:latin typeface="Sorts Mill Goudy"/>
              <a:ea typeface="Sorts Mill Goudy"/>
              <a:cs typeface="Sorts Mill Goudy"/>
            </a:endParaRPr>
          </a:p>
          <a:p>
            <a:pPr marL="276860" lvl="1" indent="-138430">
              <a:lnSpc>
                <a:spcPct val="110000"/>
              </a:lnSpc>
              <a:buFont typeface="Arial"/>
              <a:buChar char="•"/>
            </a:pPr>
            <a:r>
              <a:rPr lang="en-US" sz="1600" dirty="0">
                <a:latin typeface="Sorts Mill Goudy"/>
                <a:ea typeface="Sorts Mill Goudy"/>
                <a:cs typeface="Sorts Mill Goudy"/>
                <a:sym typeface="Sorts Mill Goudy"/>
              </a:rPr>
              <a:t>December, 2026		Commission Recognition &amp; Graduation 				Celebration*</a:t>
            </a:r>
            <a:endParaRPr lang="en-US" sz="1600" dirty="0">
              <a:latin typeface="Sorts Mill Goudy"/>
              <a:ea typeface="Sorts Mill Goudy"/>
              <a:cs typeface="Sorts Mill Goudy"/>
            </a:endParaRPr>
          </a:p>
          <a:p>
            <a:pPr marL="138430" lvl="1" indent="0">
              <a:lnSpc>
                <a:spcPct val="110000"/>
              </a:lnSpc>
              <a:buNone/>
            </a:pPr>
            <a:r>
              <a:rPr lang="en-US" sz="1600" dirty="0">
                <a:latin typeface="Sorts Mill Goudy"/>
                <a:ea typeface="Sorts Mill Goudy"/>
                <a:cs typeface="Sorts Mill Goudy"/>
                <a:sym typeface="Sorts Mill Goudy"/>
              </a:rPr>
              <a:t>  15</a:t>
            </a:r>
            <a:r>
              <a:rPr lang="en-US" sz="1600" baseline="30000" dirty="0">
                <a:latin typeface="Sorts Mill Goudy"/>
                <a:ea typeface="Sorts Mill Goudy"/>
                <a:cs typeface="Sorts Mill Goudy"/>
                <a:sym typeface="Sorts Mill Goudy"/>
              </a:rPr>
              <a:t>th</a:t>
            </a:r>
            <a:r>
              <a:rPr lang="en-US" sz="1600" dirty="0">
                <a:latin typeface="Sorts Mill Goudy"/>
                <a:ea typeface="Sorts Mill Goudy"/>
                <a:cs typeface="Sorts Mill Goudy"/>
                <a:sym typeface="Sorts Mill Goudy"/>
              </a:rPr>
              <a:t> of April, July, October &amp; December, 2026 Quarterly Report Submissions Due</a:t>
            </a:r>
            <a:endParaRPr lang="en-US" sz="1600" dirty="0">
              <a:latin typeface="Sorts Mill Goudy"/>
              <a:ea typeface="Sorts Mill Goudy"/>
              <a:cs typeface="Sorts Mill Goudy"/>
            </a:endParaRPr>
          </a:p>
          <a:p>
            <a:pPr marL="138430" lvl="1" indent="0">
              <a:lnSpc>
                <a:spcPct val="110000"/>
              </a:lnSpc>
              <a:buNone/>
            </a:pPr>
            <a:endParaRPr lang="en-US" sz="1200" dirty="0">
              <a:latin typeface="Sorts Mill Goudy"/>
              <a:ea typeface="Sorts Mill Goudy"/>
              <a:cs typeface="Sorts Mill Goudy"/>
            </a:endParaRPr>
          </a:p>
          <a:p>
            <a:pPr marL="138430" lvl="1" indent="0">
              <a:lnSpc>
                <a:spcPct val="110000"/>
              </a:lnSpc>
              <a:buNone/>
            </a:pPr>
            <a:r>
              <a:rPr lang="en-US" sz="1200" dirty="0">
                <a:latin typeface="Sorts Mill Goudy"/>
                <a:ea typeface="Sorts Mill Goudy"/>
                <a:cs typeface="Sorts Mill Goudy"/>
                <a:sym typeface="Sorts Mill Goudy"/>
              </a:rPr>
              <a:t>(*Commission Meeting Dates for December of 2026 are to be announced (TBA), so listed is anticipated date to consider, however the Commission Recognition/Reception date and other dates, herein, may be subject to change).</a:t>
            </a:r>
            <a:endParaRPr lang="en-US" sz="1200" dirty="0">
              <a:latin typeface="Sorts Mill Goudy"/>
              <a:ea typeface="Sorts Mill Goudy"/>
              <a:cs typeface="Sorts Mill Goudy"/>
            </a:endParaRPr>
          </a:p>
          <a:p>
            <a:pPr marL="0" indent="0">
              <a:lnSpc>
                <a:spcPct val="110000"/>
              </a:lnSpc>
              <a:buNone/>
            </a:pPr>
            <a:endParaRPr lang="en-US" sz="1000" dirty="0"/>
          </a:p>
        </p:txBody>
      </p:sp>
    </p:spTree>
    <p:extLst>
      <p:ext uri="{BB962C8B-B14F-4D97-AF65-F5344CB8AC3E}">
        <p14:creationId xmlns:p14="http://schemas.microsoft.com/office/powerpoint/2010/main" val="3471013172"/>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Red toy person in front of two lines of white figures">
            <a:extLst>
              <a:ext uri="{FF2B5EF4-FFF2-40B4-BE49-F238E27FC236}">
                <a16:creationId xmlns:a16="http://schemas.microsoft.com/office/drawing/2014/main" id="{01A3B532-1C76-3328-41CD-C8779AF466C6}"/>
              </a:ext>
            </a:extLst>
          </p:cNvPr>
          <p:cNvPicPr>
            <a:picLocks noChangeAspect="1"/>
          </p:cNvPicPr>
          <p:nvPr/>
        </p:nvPicPr>
        <p:blipFill>
          <a:blip r:embed="rId2"/>
          <a:srcRect t="14449"/>
          <a:stretch/>
        </p:blipFill>
        <p:spPr>
          <a:xfrm>
            <a:off x="20" y="10"/>
            <a:ext cx="12191979" cy="6857989"/>
          </a:xfrm>
          <a:prstGeom prst="rect">
            <a:avLst/>
          </a:prstGeom>
        </p:spPr>
      </p:pic>
      <p:sp>
        <p:nvSpPr>
          <p:cNvPr id="14" name="Rectangle 13">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7F533E-6832-C888-C40E-3E7E8BC22F5B}"/>
              </a:ext>
            </a:extLst>
          </p:cNvPr>
          <p:cNvSpPr>
            <a:spLocks noGrp="1"/>
          </p:cNvSpPr>
          <p:nvPr>
            <p:ph type="title"/>
          </p:nvPr>
        </p:nvSpPr>
        <p:spPr>
          <a:xfrm>
            <a:off x="640080" y="914400"/>
            <a:ext cx="4892948" cy="3427867"/>
          </a:xfrm>
        </p:spPr>
        <p:txBody>
          <a:bodyPr vert="horz" lIns="91440" tIns="45720" rIns="91440" bIns="45720" rtlCol="0" anchor="t">
            <a:normAutofit/>
          </a:bodyPr>
          <a:lstStyle/>
          <a:p>
            <a:pPr>
              <a:lnSpc>
                <a:spcPct val="90000"/>
              </a:lnSpc>
            </a:pPr>
            <a:r>
              <a:rPr lang="en-US" sz="4600" b="1" kern="1200" dirty="0">
                <a:solidFill>
                  <a:srgbClr val="FFFFFF"/>
                </a:solidFill>
                <a:latin typeface="+mj-lt"/>
                <a:ea typeface="+mj-ea"/>
                <a:cs typeface="+mj-cs"/>
              </a:rPr>
              <a:t>Qualifications, Responsibilities, &amp; Benefits for Mentors and </a:t>
            </a:r>
            <a:r>
              <a:rPr lang="en-US" sz="4600" dirty="0">
                <a:solidFill>
                  <a:srgbClr val="FFFFFF"/>
                </a:solidFill>
                <a:sym typeface="RoxboroughCF"/>
              </a:rPr>
              <a:t>Protégés</a:t>
            </a:r>
            <a:endParaRPr lang="en-US" sz="4600" dirty="0">
              <a:solidFill>
                <a:srgbClr val="FFFFFF"/>
              </a:solidFill>
            </a:endParaRPr>
          </a:p>
        </p:txBody>
      </p:sp>
      <p:cxnSp>
        <p:nvCxnSpPr>
          <p:cNvPr id="16" name="Straight Connector 15">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063313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8C81-23B9-FC5B-96A6-2EC523BC6762}"/>
              </a:ext>
            </a:extLst>
          </p:cNvPr>
          <p:cNvSpPr>
            <a:spLocks noGrp="1"/>
          </p:cNvSpPr>
          <p:nvPr>
            <p:ph type="title"/>
          </p:nvPr>
        </p:nvSpPr>
        <p:spPr>
          <a:xfrm>
            <a:off x="355266" y="109728"/>
            <a:ext cx="10890929" cy="1097280"/>
          </a:xfrm>
        </p:spPr>
        <p:txBody>
          <a:bodyPr>
            <a:normAutofit fontScale="90000"/>
          </a:bodyPr>
          <a:lstStyle/>
          <a:p>
            <a:r>
              <a:rPr lang="en-US" dirty="0"/>
              <a:t>Mentors should have the following qualifications</a:t>
            </a:r>
          </a:p>
        </p:txBody>
      </p:sp>
      <p:sp>
        <p:nvSpPr>
          <p:cNvPr id="3" name="Content Placeholder 2">
            <a:extLst>
              <a:ext uri="{FF2B5EF4-FFF2-40B4-BE49-F238E27FC236}">
                <a16:creationId xmlns:a16="http://schemas.microsoft.com/office/drawing/2014/main" id="{A84A1D67-2937-3021-4304-3FB60419503E}"/>
              </a:ext>
            </a:extLst>
          </p:cNvPr>
          <p:cNvSpPr>
            <a:spLocks noGrp="1"/>
          </p:cNvSpPr>
          <p:nvPr>
            <p:ph idx="1"/>
          </p:nvPr>
        </p:nvSpPr>
        <p:spPr>
          <a:xfrm>
            <a:off x="355266" y="1353503"/>
            <a:ext cx="10890928" cy="3566160"/>
          </a:xfrm>
        </p:spPr>
        <p:txBody>
          <a:bodyPr>
            <a:normAutofit fontScale="92500" lnSpcReduction="20000"/>
          </a:bodyPr>
          <a:lstStyle/>
          <a:p>
            <a:pPr marL="228600" lvl="1">
              <a:spcBef>
                <a:spcPts val="1000"/>
              </a:spcBef>
            </a:pPr>
            <a:r>
              <a:rPr lang="en-US" sz="2300" dirty="0">
                <a:latin typeface="Sorts Mill Goudy"/>
                <a:ea typeface="Sorts Mill Goudy"/>
                <a:cs typeface="Sorts Mill Goudy"/>
                <a:sym typeface="Sorts Mill Goudy"/>
              </a:rPr>
              <a:t>Business established -  preferably a minimum of 3 years (previous experience in the industry may substitute for the 3-year minimum)</a:t>
            </a:r>
          </a:p>
          <a:p>
            <a:pPr marL="228600" lvl="1">
              <a:spcBef>
                <a:spcPts val="1000"/>
              </a:spcBef>
            </a:pPr>
            <a:r>
              <a:rPr lang="en-US" sz="2300" dirty="0">
                <a:latin typeface="Sorts Mill Goudy"/>
                <a:ea typeface="Sorts Mill Goudy"/>
                <a:cs typeface="Sorts Mill Goudy"/>
                <a:sym typeface="Sorts Mill Goudy"/>
              </a:rPr>
              <a:t>Credibility with colleagues and peers</a:t>
            </a:r>
          </a:p>
          <a:p>
            <a:pPr marL="228600" lvl="1">
              <a:spcBef>
                <a:spcPts val="1000"/>
              </a:spcBef>
            </a:pPr>
            <a:r>
              <a:rPr lang="en-US" sz="2300" dirty="0">
                <a:latin typeface="Sorts Mill Goudy"/>
                <a:ea typeface="Sorts Mill Goudy"/>
                <a:cs typeface="Sorts Mill Goudy"/>
                <a:sym typeface="Sorts Mill Goudy"/>
              </a:rPr>
              <a:t>The respect of peers and other professionals</a:t>
            </a:r>
          </a:p>
          <a:p>
            <a:pPr marL="228600" lvl="1">
              <a:spcBef>
                <a:spcPts val="1000"/>
              </a:spcBef>
            </a:pPr>
            <a:r>
              <a:rPr lang="en-US" sz="2300" dirty="0">
                <a:latin typeface="Sorts Mill Goudy"/>
                <a:ea typeface="Sorts Mill Goudy"/>
                <a:cs typeface="Sorts Mill Goudy"/>
                <a:sym typeface="Sorts Mill Goudy"/>
              </a:rPr>
              <a:t>Expertise in his or her field of knowledge</a:t>
            </a:r>
          </a:p>
          <a:p>
            <a:pPr marL="228600" lvl="1">
              <a:spcBef>
                <a:spcPts val="1000"/>
              </a:spcBef>
            </a:pPr>
            <a:r>
              <a:rPr lang="en-US" sz="2300" dirty="0">
                <a:latin typeface="Sorts Mill Goudy"/>
                <a:ea typeface="Sorts Mill Goudy"/>
                <a:cs typeface="Sorts Mill Goudy"/>
                <a:sym typeface="Sorts Mill Goudy"/>
              </a:rPr>
              <a:t>A willingness to commit time and energy to the relationship</a:t>
            </a:r>
          </a:p>
          <a:p>
            <a:r>
              <a:rPr lang="en-US" sz="2300" dirty="0">
                <a:latin typeface="Sorts Mill Goudy"/>
                <a:ea typeface="Sorts Mill Goudy"/>
                <a:cs typeface="Sorts Mill Goudy"/>
                <a:sym typeface="Sorts Mill Goudy"/>
              </a:rPr>
              <a:t>Ability to help the protégés  establish and attain goals</a:t>
            </a:r>
          </a:p>
          <a:p>
            <a:r>
              <a:rPr lang="en-US" sz="2300" dirty="0">
                <a:latin typeface="Sorts Mill Goudy"/>
                <a:ea typeface="Sorts Mill Goudy"/>
                <a:cs typeface="Sorts Mill Goudy"/>
                <a:sym typeface="Sorts Mill Goudy"/>
              </a:rPr>
              <a:t>Willingness to assist with training protégés (i.e. virtual, in-person, etc.)</a:t>
            </a:r>
          </a:p>
          <a:p>
            <a:pPr marL="231660" lvl="1" indent="-115830">
              <a:lnSpc>
                <a:spcPts val="2160"/>
              </a:lnSpc>
            </a:pPr>
            <a:endParaRPr lang="en-US" dirty="0">
              <a:solidFill>
                <a:srgbClr val="EFE7DD"/>
              </a:solidFill>
              <a:latin typeface="Sorts Mill Goudy"/>
              <a:ea typeface="Sorts Mill Goudy"/>
              <a:cs typeface="Sorts Mill Goudy"/>
              <a:sym typeface="Sorts Mill Goudy"/>
            </a:endParaRPr>
          </a:p>
        </p:txBody>
      </p:sp>
      <p:sp>
        <p:nvSpPr>
          <p:cNvPr id="4" name="Freeform 9">
            <a:extLst>
              <a:ext uri="{FF2B5EF4-FFF2-40B4-BE49-F238E27FC236}">
                <a16:creationId xmlns:a16="http://schemas.microsoft.com/office/drawing/2014/main" id="{A1958D4A-5BA9-25F6-2E51-46C94BAEAB3C}"/>
              </a:ext>
            </a:extLst>
          </p:cNvPr>
          <p:cNvSpPr/>
          <p:nvPr/>
        </p:nvSpPr>
        <p:spPr>
          <a:xfrm>
            <a:off x="0" y="4919663"/>
            <a:ext cx="12192000" cy="1883669"/>
          </a:xfrm>
          <a:custGeom>
            <a:avLst/>
            <a:gdLst/>
            <a:ahLst/>
            <a:cxnLst/>
            <a:rect l="l" t="t" r="r" b="b"/>
            <a:pathLst>
              <a:path w="18288000" h="2825503">
                <a:moveTo>
                  <a:pt x="0" y="0"/>
                </a:moveTo>
                <a:lnTo>
                  <a:pt x="18288000" y="0"/>
                </a:lnTo>
                <a:lnTo>
                  <a:pt x="18288000" y="2825503"/>
                </a:lnTo>
                <a:lnTo>
                  <a:pt x="0" y="2825503"/>
                </a:lnTo>
                <a:lnTo>
                  <a:pt x="0" y="0"/>
                </a:lnTo>
                <a:close/>
              </a:path>
            </a:pathLst>
          </a:custGeom>
          <a:blipFill>
            <a:blip r:embed="rId2"/>
            <a:stretch>
              <a:fillRect t="-152264" b="-152264"/>
            </a:stretch>
          </a:blipFill>
        </p:spPr>
        <p:txBody>
          <a:bodyPr/>
          <a:lstStyle/>
          <a:p>
            <a:endParaRPr lang="en-US" sz="1200" dirty="0"/>
          </a:p>
        </p:txBody>
      </p:sp>
    </p:spTree>
    <p:extLst>
      <p:ext uri="{BB962C8B-B14F-4D97-AF65-F5344CB8AC3E}">
        <p14:creationId xmlns:p14="http://schemas.microsoft.com/office/powerpoint/2010/main" val="1707713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C69525-1BE4-4BA0-A23C-3BB6C162E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091768-B34F-235F-ADBA-8F6B6D1B58F1}"/>
              </a:ext>
            </a:extLst>
          </p:cNvPr>
          <p:cNvSpPr>
            <a:spLocks noGrp="1"/>
          </p:cNvSpPr>
          <p:nvPr>
            <p:ph type="title"/>
          </p:nvPr>
        </p:nvSpPr>
        <p:spPr>
          <a:xfrm>
            <a:off x="640079" y="1381627"/>
            <a:ext cx="10890929" cy="1097280"/>
          </a:xfrm>
        </p:spPr>
        <p:txBody>
          <a:bodyPr>
            <a:normAutofit/>
          </a:bodyPr>
          <a:lstStyle/>
          <a:p>
            <a:pPr>
              <a:lnSpc>
                <a:spcPct val="90000"/>
              </a:lnSpc>
            </a:pPr>
            <a:r>
              <a:rPr lang="en-US" sz="3400" spc="-66" dirty="0">
                <a:latin typeface="RoxboroughCF"/>
                <a:ea typeface="RoxboroughCF"/>
                <a:cs typeface="RoxboroughCF"/>
                <a:sym typeface="RoxboroughCF"/>
              </a:rPr>
              <a:t>Mentor Responsibilities</a:t>
            </a:r>
            <a:br>
              <a:rPr lang="en-US" sz="3400" spc="-66" dirty="0">
                <a:latin typeface="RoxboroughCF"/>
                <a:ea typeface="RoxboroughCF"/>
                <a:cs typeface="RoxboroughCF"/>
                <a:sym typeface="RoxboroughCF"/>
              </a:rPr>
            </a:br>
            <a:endParaRPr lang="en-US" sz="3400" dirty="0"/>
          </a:p>
        </p:txBody>
      </p:sp>
      <p:cxnSp>
        <p:nvCxnSpPr>
          <p:cNvPr id="11" name="Straight Connector 10">
            <a:extLst>
              <a:ext uri="{FF2B5EF4-FFF2-40B4-BE49-F238E27FC236}">
                <a16:creationId xmlns:a16="http://schemas.microsoft.com/office/drawing/2014/main" id="{B68AF875-C18B-4B48-AE4C-A63FD3CEFB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5F27B29-006E-A16E-58BA-4DFA5A8814C4}"/>
              </a:ext>
            </a:extLst>
          </p:cNvPr>
          <p:cNvGraphicFramePr>
            <a:graphicFrameLocks noGrp="1"/>
          </p:cNvGraphicFramePr>
          <p:nvPr>
            <p:ph idx="1"/>
            <p:extLst>
              <p:ext uri="{D42A27DB-BD31-4B8C-83A1-F6EECF244321}">
                <p14:modId xmlns:p14="http://schemas.microsoft.com/office/powerpoint/2010/main" val="1115965654"/>
              </p:ext>
            </p:extLst>
          </p:nvPr>
        </p:nvGraphicFramePr>
        <p:xfrm>
          <a:off x="640079" y="2559050"/>
          <a:ext cx="10890929" cy="3738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4" name="Picture 33">
            <a:extLst>
              <a:ext uri="{FF2B5EF4-FFF2-40B4-BE49-F238E27FC236}">
                <a16:creationId xmlns:a16="http://schemas.microsoft.com/office/drawing/2014/main" id="{DECF4741-3C9F-A0AA-3ADA-7FDDCA84FB41}"/>
              </a:ext>
            </a:extLst>
          </p:cNvPr>
          <p:cNvPicPr>
            <a:picLocks noChangeAspect="1"/>
          </p:cNvPicPr>
          <p:nvPr/>
        </p:nvPicPr>
        <p:blipFill>
          <a:blip r:embed="rId7"/>
          <a:stretch>
            <a:fillRect/>
          </a:stretch>
        </p:blipFill>
        <p:spPr>
          <a:xfrm>
            <a:off x="9865394" y="146132"/>
            <a:ext cx="1966161" cy="519866"/>
          </a:xfrm>
          <a:prstGeom prst="rect">
            <a:avLst/>
          </a:prstGeom>
        </p:spPr>
      </p:pic>
    </p:spTree>
    <p:extLst>
      <p:ext uri="{BB962C8B-B14F-4D97-AF65-F5344CB8AC3E}">
        <p14:creationId xmlns:p14="http://schemas.microsoft.com/office/powerpoint/2010/main" val="2379370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One in a crowd">
            <a:extLst>
              <a:ext uri="{FF2B5EF4-FFF2-40B4-BE49-F238E27FC236}">
                <a16:creationId xmlns:a16="http://schemas.microsoft.com/office/drawing/2014/main" id="{5D5F54C3-C1A6-7FBB-88D4-286EC5129E96}"/>
              </a:ext>
            </a:extLst>
          </p:cNvPr>
          <p:cNvPicPr>
            <a:picLocks noChangeAspect="1"/>
          </p:cNvPicPr>
          <p:nvPr/>
        </p:nvPicPr>
        <p:blipFill>
          <a:blip r:embed="rId2"/>
          <a:srcRect l="27532" r="19342"/>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FFD23F8-B631-6C0E-6FA6-50190457F0F6}"/>
              </a:ext>
            </a:extLst>
          </p:cNvPr>
          <p:cNvSpPr>
            <a:spLocks noGrp="1"/>
          </p:cNvSpPr>
          <p:nvPr>
            <p:ph type="title"/>
          </p:nvPr>
        </p:nvSpPr>
        <p:spPr>
          <a:xfrm>
            <a:off x="5496821" y="1371600"/>
            <a:ext cx="6034187" cy="1097280"/>
          </a:xfrm>
        </p:spPr>
        <p:txBody>
          <a:bodyPr>
            <a:normAutofit/>
          </a:bodyPr>
          <a:lstStyle/>
          <a:p>
            <a:r>
              <a:rPr lang="en-US" dirty="0"/>
              <a:t>Mentor Benefits</a:t>
            </a:r>
          </a:p>
        </p:txBody>
      </p:sp>
      <p:sp>
        <p:nvSpPr>
          <p:cNvPr id="3" name="Content Placeholder 2">
            <a:extLst>
              <a:ext uri="{FF2B5EF4-FFF2-40B4-BE49-F238E27FC236}">
                <a16:creationId xmlns:a16="http://schemas.microsoft.com/office/drawing/2014/main" id="{73B87318-BDA0-FBAC-5194-31152867EC1C}"/>
              </a:ext>
            </a:extLst>
          </p:cNvPr>
          <p:cNvSpPr>
            <a:spLocks noGrp="1"/>
          </p:cNvSpPr>
          <p:nvPr>
            <p:ph idx="1"/>
          </p:nvPr>
        </p:nvSpPr>
        <p:spPr>
          <a:xfrm>
            <a:off x="5496821" y="2633236"/>
            <a:ext cx="6034187" cy="3664687"/>
          </a:xfrm>
        </p:spPr>
        <p:txBody>
          <a:bodyPr>
            <a:normAutofit/>
          </a:bodyPr>
          <a:lstStyle/>
          <a:p>
            <a:pPr>
              <a:lnSpc>
                <a:spcPct val="110000"/>
              </a:lnSpc>
            </a:pPr>
            <a:r>
              <a:rPr lang="en-US" dirty="0">
                <a:latin typeface="Sorts Mill Goudy"/>
                <a:ea typeface="Sorts Mill Goudy"/>
                <a:cs typeface="Sorts Mill Goudy"/>
                <a:sym typeface="Sorts Mill Goudy"/>
              </a:rPr>
              <a:t>The personal satisfaction of giving back to Gainesville and  surrounding communities</a:t>
            </a:r>
          </a:p>
          <a:p>
            <a:pPr>
              <a:lnSpc>
                <a:spcPct val="110000"/>
              </a:lnSpc>
            </a:pPr>
            <a:r>
              <a:rPr lang="en-US" dirty="0">
                <a:latin typeface="Sorts Mill Goudy"/>
                <a:ea typeface="Sorts Mill Goudy"/>
                <a:cs typeface="Sorts Mill Goudy"/>
                <a:sym typeface="Sorts Mill Goudy"/>
              </a:rPr>
              <a:t>A legacy of personal knowledge, insight and experience</a:t>
            </a:r>
          </a:p>
          <a:p>
            <a:pPr>
              <a:lnSpc>
                <a:spcPct val="110000"/>
              </a:lnSpc>
            </a:pPr>
            <a:r>
              <a:rPr lang="en-US" dirty="0">
                <a:latin typeface="Sorts Mill Goudy"/>
                <a:ea typeface="Sorts Mill Goudy"/>
                <a:cs typeface="Sorts Mill Goudy"/>
                <a:sym typeface="Sorts Mill Goudy"/>
              </a:rPr>
              <a:t>Professional enhancement, higher visibility and prestige</a:t>
            </a:r>
          </a:p>
          <a:p>
            <a:pPr>
              <a:lnSpc>
                <a:spcPct val="110000"/>
              </a:lnSpc>
            </a:pPr>
            <a:r>
              <a:rPr lang="en-US" dirty="0">
                <a:latin typeface="Sorts Mill Goudy"/>
                <a:ea typeface="Sorts Mill Goudy"/>
                <a:cs typeface="Sorts Mill Goudy"/>
                <a:sym typeface="Sorts Mill Goudy"/>
              </a:rPr>
              <a:t>Expansion of professional network</a:t>
            </a:r>
          </a:p>
          <a:p>
            <a:pPr>
              <a:lnSpc>
                <a:spcPct val="110000"/>
              </a:lnSpc>
            </a:pPr>
            <a:endParaRPr lang="en-US" sz="1400" dirty="0"/>
          </a:p>
        </p:txBody>
      </p:sp>
      <p:pic>
        <p:nvPicPr>
          <p:cNvPr id="10" name="Picture 9">
            <a:extLst>
              <a:ext uri="{FF2B5EF4-FFF2-40B4-BE49-F238E27FC236}">
                <a16:creationId xmlns:a16="http://schemas.microsoft.com/office/drawing/2014/main" id="{E67E008D-9AFA-E040-F6ED-5B5AB8170404}"/>
              </a:ext>
            </a:extLst>
          </p:cNvPr>
          <p:cNvPicPr>
            <a:picLocks noChangeAspect="1"/>
          </p:cNvPicPr>
          <p:nvPr/>
        </p:nvPicPr>
        <p:blipFill>
          <a:blip r:embed="rId3"/>
          <a:stretch>
            <a:fillRect/>
          </a:stretch>
        </p:blipFill>
        <p:spPr>
          <a:xfrm>
            <a:off x="9865394" y="146132"/>
            <a:ext cx="1966161" cy="519866"/>
          </a:xfrm>
          <a:prstGeom prst="rect">
            <a:avLst/>
          </a:prstGeom>
        </p:spPr>
      </p:pic>
    </p:spTree>
    <p:extLst>
      <p:ext uri="{BB962C8B-B14F-4D97-AF65-F5344CB8AC3E}">
        <p14:creationId xmlns:p14="http://schemas.microsoft.com/office/powerpoint/2010/main" val="2374402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Hands-on top of each other">
            <a:extLst>
              <a:ext uri="{FF2B5EF4-FFF2-40B4-BE49-F238E27FC236}">
                <a16:creationId xmlns:a16="http://schemas.microsoft.com/office/drawing/2014/main" id="{5467D310-74AA-106C-78B3-AF301227489E}"/>
              </a:ext>
            </a:extLst>
          </p:cNvPr>
          <p:cNvPicPr>
            <a:picLocks noChangeAspect="1"/>
          </p:cNvPicPr>
          <p:nvPr/>
        </p:nvPicPr>
        <p:blipFill>
          <a:blip r:embed="rId2"/>
          <a:srcRect l="55854" r="13156" b="1"/>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265A35-86EC-2623-F5AC-0FA39F983613}"/>
              </a:ext>
            </a:extLst>
          </p:cNvPr>
          <p:cNvSpPr>
            <a:spLocks noGrp="1"/>
          </p:cNvSpPr>
          <p:nvPr>
            <p:ph type="title"/>
          </p:nvPr>
        </p:nvSpPr>
        <p:spPr>
          <a:xfrm>
            <a:off x="5496821" y="1371600"/>
            <a:ext cx="6034187" cy="1097280"/>
          </a:xfrm>
        </p:spPr>
        <p:txBody>
          <a:bodyPr>
            <a:normAutofit/>
          </a:bodyPr>
          <a:lstStyle/>
          <a:p>
            <a:pPr>
              <a:lnSpc>
                <a:spcPct val="90000"/>
              </a:lnSpc>
            </a:pPr>
            <a:r>
              <a:rPr lang="en-US" sz="2200" spc="366" dirty="0">
                <a:latin typeface="Montserrat"/>
                <a:ea typeface="Montserrat"/>
                <a:cs typeface="Montserrat"/>
                <a:sym typeface="Montserrat"/>
              </a:rPr>
              <a:t>PROTÉGÉS SHOULD HAVE THE FOLLOWING QUALIFICATIONS</a:t>
            </a:r>
            <a:br>
              <a:rPr lang="en-US" sz="2200" spc="366" dirty="0">
                <a:latin typeface="Montserrat"/>
                <a:ea typeface="Montserrat"/>
                <a:cs typeface="Montserrat"/>
                <a:sym typeface="Montserrat"/>
              </a:rPr>
            </a:br>
            <a:endParaRPr lang="en-US" sz="2200" dirty="0"/>
          </a:p>
        </p:txBody>
      </p:sp>
      <p:sp>
        <p:nvSpPr>
          <p:cNvPr id="3" name="Content Placeholder 2">
            <a:extLst>
              <a:ext uri="{FF2B5EF4-FFF2-40B4-BE49-F238E27FC236}">
                <a16:creationId xmlns:a16="http://schemas.microsoft.com/office/drawing/2014/main" id="{41796276-8F10-E21A-2293-ABC6F43D5110}"/>
              </a:ext>
            </a:extLst>
          </p:cNvPr>
          <p:cNvSpPr>
            <a:spLocks noGrp="1"/>
          </p:cNvSpPr>
          <p:nvPr>
            <p:ph idx="1"/>
          </p:nvPr>
        </p:nvSpPr>
        <p:spPr>
          <a:xfrm>
            <a:off x="5496821" y="2633236"/>
            <a:ext cx="6034187" cy="3664687"/>
          </a:xfrm>
        </p:spPr>
        <p:txBody>
          <a:bodyPr>
            <a:normAutofit fontScale="70000" lnSpcReduction="20000"/>
          </a:bodyPr>
          <a:lstStyle/>
          <a:p>
            <a:pPr marL="222972" lvl="1" indent="-111486">
              <a:buFont typeface="Arial"/>
              <a:buChar char="•"/>
            </a:pPr>
            <a:r>
              <a:rPr lang="en-US" sz="2800" dirty="0">
                <a:latin typeface="Sorts Mill Goudy"/>
                <a:ea typeface="Sorts Mill Goudy"/>
                <a:cs typeface="Sorts Mill Goudy"/>
                <a:sym typeface="Sorts Mill Goudy"/>
              </a:rPr>
              <a:t>Desire to learn business essentials of owning &amp; operating a business</a:t>
            </a:r>
          </a:p>
          <a:p>
            <a:pPr marL="222972" lvl="1" indent="-111486"/>
            <a:endParaRPr lang="en-US" sz="2800" dirty="0">
              <a:latin typeface="Sorts Mill Goudy"/>
              <a:ea typeface="Sorts Mill Goudy"/>
              <a:cs typeface="Sorts Mill Goudy"/>
              <a:sym typeface="Sorts Mill Goudy"/>
            </a:endParaRPr>
          </a:p>
          <a:p>
            <a:pPr marL="222972" lvl="1" indent="-111486"/>
            <a:r>
              <a:rPr lang="en-US" sz="2800" dirty="0">
                <a:latin typeface="Sorts Mill Goudy"/>
                <a:ea typeface="Sorts Mill Goudy"/>
                <a:cs typeface="Sorts Mill Goudy"/>
                <a:sym typeface="Sorts Mill Goudy"/>
              </a:rPr>
              <a:t>Ambition to succeed</a:t>
            </a:r>
          </a:p>
          <a:p>
            <a:pPr marL="222972" lvl="1" indent="-111486"/>
            <a:endParaRPr lang="en-US" sz="2800" dirty="0">
              <a:latin typeface="Sorts Mill Goudy"/>
              <a:ea typeface="Sorts Mill Goudy"/>
              <a:cs typeface="Sorts Mill Goudy"/>
              <a:sym typeface="Sorts Mill Goudy"/>
            </a:endParaRPr>
          </a:p>
          <a:p>
            <a:pPr marL="222972" lvl="1" indent="-111486"/>
            <a:r>
              <a:rPr lang="en-US" sz="2800" dirty="0">
                <a:latin typeface="Sorts Mill Goudy"/>
                <a:ea typeface="Sorts Mill Goudy"/>
                <a:cs typeface="Sorts Mill Goudy"/>
                <a:sym typeface="Sorts Mill Goudy"/>
              </a:rPr>
              <a:t>Strong commitment to goals and personal responsibility</a:t>
            </a:r>
          </a:p>
          <a:p>
            <a:pPr marL="222972" lvl="1" indent="-111486"/>
            <a:endParaRPr lang="en-US" sz="2800" dirty="0">
              <a:latin typeface="Sorts Mill Goudy"/>
              <a:ea typeface="Sorts Mill Goudy"/>
              <a:cs typeface="Sorts Mill Goudy"/>
              <a:sym typeface="Sorts Mill Goudy"/>
            </a:endParaRPr>
          </a:p>
          <a:p>
            <a:pPr marL="222972" lvl="1" indent="-111486"/>
            <a:r>
              <a:rPr lang="en-US" sz="2800" dirty="0">
                <a:latin typeface="Sorts Mill Goudy"/>
                <a:ea typeface="Sorts Mill Goudy"/>
                <a:cs typeface="Sorts Mill Goudy"/>
                <a:sym typeface="Sorts Mill Goudy"/>
              </a:rPr>
              <a:t>Ability to listen and follow through with directions</a:t>
            </a:r>
          </a:p>
          <a:p>
            <a:endParaRPr lang="en-US" dirty="0"/>
          </a:p>
        </p:txBody>
      </p:sp>
    </p:spTree>
    <p:extLst>
      <p:ext uri="{BB962C8B-B14F-4D97-AF65-F5344CB8AC3E}">
        <p14:creationId xmlns:p14="http://schemas.microsoft.com/office/powerpoint/2010/main" val="1123379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88" y="-71974"/>
            <a:ext cx="2132013" cy="6858001"/>
          </a:xfrm>
          <a:custGeom>
            <a:avLst/>
            <a:gdLst/>
            <a:ahLst/>
            <a:cxnLst/>
            <a:rect l="l" t="t" r="r" b="b"/>
            <a:pathLst>
              <a:path w="3198020" h="10287001">
                <a:moveTo>
                  <a:pt x="0" y="0"/>
                </a:moveTo>
                <a:lnTo>
                  <a:pt x="3198019" y="0"/>
                </a:lnTo>
                <a:lnTo>
                  <a:pt x="3198019" y="10287002"/>
                </a:lnTo>
                <a:lnTo>
                  <a:pt x="0" y="1028700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dirty="0"/>
          </a:p>
        </p:txBody>
      </p:sp>
      <p:sp>
        <p:nvSpPr>
          <p:cNvPr id="3" name="Freeform 3"/>
          <p:cNvSpPr/>
          <p:nvPr/>
        </p:nvSpPr>
        <p:spPr>
          <a:xfrm>
            <a:off x="462519" y="0"/>
            <a:ext cx="3778250" cy="6858001"/>
          </a:xfrm>
          <a:custGeom>
            <a:avLst/>
            <a:gdLst/>
            <a:ahLst/>
            <a:cxnLst/>
            <a:rect l="l" t="t" r="r" b="b"/>
            <a:pathLst>
              <a:path w="5667375" h="10287001">
                <a:moveTo>
                  <a:pt x="0" y="0"/>
                </a:moveTo>
                <a:lnTo>
                  <a:pt x="5667375" y="0"/>
                </a:lnTo>
                <a:lnTo>
                  <a:pt x="5667375" y="10287001"/>
                </a:lnTo>
                <a:lnTo>
                  <a:pt x="0" y="102870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dirty="0"/>
          </a:p>
        </p:txBody>
      </p:sp>
      <p:grpSp>
        <p:nvGrpSpPr>
          <p:cNvPr id="4" name="Group 4"/>
          <p:cNvGrpSpPr/>
          <p:nvPr/>
        </p:nvGrpSpPr>
        <p:grpSpPr>
          <a:xfrm>
            <a:off x="1727200" y="3771900"/>
            <a:ext cx="361950" cy="90488"/>
            <a:chOff x="0" y="0"/>
            <a:chExt cx="514773" cy="128694"/>
          </a:xfrm>
        </p:grpSpPr>
        <p:sp>
          <p:nvSpPr>
            <p:cNvPr id="5" name="Freeform 5"/>
            <p:cNvSpPr/>
            <p:nvPr/>
          </p:nvSpPr>
          <p:spPr>
            <a:xfrm>
              <a:off x="0" y="0"/>
              <a:ext cx="514858" cy="128651"/>
            </a:xfrm>
            <a:custGeom>
              <a:avLst/>
              <a:gdLst/>
              <a:ahLst/>
              <a:cxnLst/>
              <a:rect l="l" t="t" r="r" b="b"/>
              <a:pathLst>
                <a:path w="514858" h="128651">
                  <a:moveTo>
                    <a:pt x="514731" y="128651"/>
                  </a:moveTo>
                  <a:lnTo>
                    <a:pt x="0" y="0"/>
                  </a:lnTo>
                  <a:lnTo>
                    <a:pt x="501269" y="121920"/>
                  </a:lnTo>
                  <a:lnTo>
                    <a:pt x="514858" y="128651"/>
                  </a:lnTo>
                  <a:close/>
                </a:path>
              </a:pathLst>
            </a:custGeom>
            <a:solidFill>
              <a:srgbClr val="C88A36"/>
            </a:solidFill>
          </p:spPr>
          <p:txBody>
            <a:bodyPr/>
            <a:lstStyle/>
            <a:p>
              <a:endParaRPr lang="en-US" sz="1200" dirty="0"/>
            </a:p>
          </p:txBody>
        </p:sp>
      </p:grpSp>
      <p:grpSp>
        <p:nvGrpSpPr>
          <p:cNvPr id="6" name="Group 6"/>
          <p:cNvGrpSpPr/>
          <p:nvPr/>
        </p:nvGrpSpPr>
        <p:grpSpPr>
          <a:xfrm>
            <a:off x="2084388" y="3867151"/>
            <a:ext cx="61913" cy="80963"/>
            <a:chOff x="0" y="0"/>
            <a:chExt cx="88054" cy="115147"/>
          </a:xfrm>
        </p:grpSpPr>
        <p:sp>
          <p:nvSpPr>
            <p:cNvPr id="7" name="Freeform 7"/>
            <p:cNvSpPr/>
            <p:nvPr/>
          </p:nvSpPr>
          <p:spPr>
            <a:xfrm>
              <a:off x="0" y="0"/>
              <a:ext cx="88011" cy="115189"/>
            </a:xfrm>
            <a:custGeom>
              <a:avLst/>
              <a:gdLst/>
              <a:ahLst/>
              <a:cxnLst/>
              <a:rect l="l" t="t" r="r" b="b"/>
              <a:pathLst>
                <a:path w="88011" h="115189">
                  <a:moveTo>
                    <a:pt x="0" y="0"/>
                  </a:moveTo>
                  <a:lnTo>
                    <a:pt x="88011" y="115189"/>
                  </a:lnTo>
                  <a:lnTo>
                    <a:pt x="6731" y="0"/>
                  </a:lnTo>
                  <a:lnTo>
                    <a:pt x="0" y="0"/>
                  </a:lnTo>
                  <a:close/>
                </a:path>
              </a:pathLst>
            </a:custGeom>
            <a:solidFill>
              <a:srgbClr val="C88A36"/>
            </a:solidFill>
          </p:spPr>
          <p:txBody>
            <a:bodyPr/>
            <a:lstStyle/>
            <a:p>
              <a:endParaRPr lang="en-US" sz="1200" dirty="0"/>
            </a:p>
          </p:txBody>
        </p:sp>
      </p:grpSp>
      <p:sp>
        <p:nvSpPr>
          <p:cNvPr id="9" name="Freeform 9"/>
          <p:cNvSpPr/>
          <p:nvPr/>
        </p:nvSpPr>
        <p:spPr>
          <a:xfrm>
            <a:off x="0" y="0"/>
            <a:ext cx="6691149" cy="6810367"/>
          </a:xfrm>
          <a:custGeom>
            <a:avLst/>
            <a:gdLst/>
            <a:ahLst/>
            <a:cxnLst/>
            <a:rect l="l" t="t" r="r" b="b"/>
            <a:pathLst>
              <a:path w="10036724" h="10215550">
                <a:moveTo>
                  <a:pt x="0" y="0"/>
                </a:moveTo>
                <a:lnTo>
                  <a:pt x="10036724" y="0"/>
                </a:lnTo>
                <a:lnTo>
                  <a:pt x="10036724" y="10215550"/>
                </a:lnTo>
                <a:lnTo>
                  <a:pt x="0" y="10215550"/>
                </a:lnTo>
                <a:lnTo>
                  <a:pt x="0" y="0"/>
                </a:lnTo>
                <a:close/>
              </a:path>
            </a:pathLst>
          </a:custGeom>
          <a:blipFill>
            <a:blip r:embed="rId4"/>
            <a:stretch>
              <a:fillRect l="-94073" t="-1352" r="-6146" b="-29708"/>
            </a:stretch>
          </a:blipFill>
        </p:spPr>
        <p:txBody>
          <a:bodyPr/>
          <a:lstStyle/>
          <a:p>
            <a:endParaRPr lang="en-US" sz="1200" dirty="0"/>
          </a:p>
        </p:txBody>
      </p:sp>
      <p:sp>
        <p:nvSpPr>
          <p:cNvPr id="10" name="TextBox 10"/>
          <p:cNvSpPr txBox="1"/>
          <p:nvPr/>
        </p:nvSpPr>
        <p:spPr>
          <a:xfrm>
            <a:off x="6802038" y="229198"/>
            <a:ext cx="4927443" cy="371897"/>
          </a:xfrm>
          <a:prstGeom prst="rect">
            <a:avLst/>
          </a:prstGeom>
        </p:spPr>
        <p:txBody>
          <a:bodyPr wrap="square" lIns="0" tIns="0" rIns="0" bIns="0" rtlCol="0" anchor="t">
            <a:spAutoFit/>
          </a:bodyPr>
          <a:lstStyle/>
          <a:p>
            <a:pPr algn="ctr">
              <a:lnSpc>
                <a:spcPts val="2880"/>
              </a:lnSpc>
            </a:pPr>
            <a:r>
              <a:rPr lang="en-US" sz="2800" b="1" spc="-48" dirty="0">
                <a:latin typeface="Montserrat Bold" panose="00000800000000000000" charset="0"/>
                <a:ea typeface="RoxboroughCF"/>
                <a:cs typeface="RoxboroughCF"/>
                <a:sym typeface="RoxboroughCF"/>
              </a:rPr>
              <a:t>Protégé Responsibilities</a:t>
            </a:r>
          </a:p>
        </p:txBody>
      </p:sp>
      <p:sp>
        <p:nvSpPr>
          <p:cNvPr id="11" name="TextBox 11"/>
          <p:cNvSpPr txBox="1"/>
          <p:nvPr/>
        </p:nvSpPr>
        <p:spPr>
          <a:xfrm>
            <a:off x="6802038" y="1185843"/>
            <a:ext cx="5302042" cy="5001369"/>
          </a:xfrm>
          <a:prstGeom prst="rect">
            <a:avLst/>
          </a:prstGeom>
        </p:spPr>
        <p:txBody>
          <a:bodyPr lIns="0" tIns="0" rIns="0" bIns="0" rtlCol="0" anchor="t">
            <a:spAutoFit/>
          </a:bodyPr>
          <a:lstStyle/>
          <a:p>
            <a:pPr>
              <a:lnSpc>
                <a:spcPts val="1840"/>
              </a:lnSpc>
            </a:pPr>
            <a:endParaRPr lang="en-US" sz="1745" dirty="0">
              <a:latin typeface="Sorts Mill Goudy" panose="020B0604020202020204" charset="0"/>
              <a:ea typeface="Sorts Mill Goudy"/>
              <a:cs typeface="Sorts Mill Goudy"/>
              <a:sym typeface="Sorts Mill Goudy"/>
            </a:endParaRPr>
          </a:p>
          <a:p>
            <a:pPr marL="231660" lvl="1" indent="-115830">
              <a:lnSpc>
                <a:spcPts val="2160"/>
              </a:lnSpc>
              <a:buFont typeface="Arial"/>
              <a:buChar char="•"/>
            </a:pPr>
            <a:r>
              <a:rPr lang="en-US" dirty="0">
                <a:latin typeface="Sorts Mill Goudy" panose="020B0604020202020204" charset="0"/>
                <a:ea typeface="Sorts Mill Goudy"/>
                <a:cs typeface="Sorts Mill Goudy"/>
                <a:sym typeface="Sorts Mill Goudy"/>
              </a:rPr>
              <a:t>Make the initial contact with the mentor.</a:t>
            </a:r>
          </a:p>
          <a:p>
            <a:pPr marL="197341" lvl="1" indent="-98670">
              <a:lnSpc>
                <a:spcPts val="184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 Maintain confidentiality at all times.</a:t>
            </a:r>
          </a:p>
          <a:p>
            <a:pPr>
              <a:lnSpc>
                <a:spcPts val="184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 Respect the mentor’s time</a:t>
            </a:r>
          </a:p>
          <a:p>
            <a:pPr>
              <a:lnSpc>
                <a:spcPts val="216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Take advantage of opportunities presented by</a:t>
            </a:r>
          </a:p>
          <a:p>
            <a:pPr>
              <a:lnSpc>
                <a:spcPts val="2160"/>
              </a:lnSpc>
            </a:pPr>
            <a:r>
              <a:rPr lang="en-US" dirty="0">
                <a:latin typeface="Sorts Mill Goudy" panose="020B0604020202020204" charset="0"/>
                <a:ea typeface="Sorts Mill Goudy"/>
                <a:cs typeface="Sorts Mill Goudy"/>
                <a:sym typeface="Sorts Mill Goudy"/>
              </a:rPr>
              <a:t>      by the Mentor</a:t>
            </a:r>
          </a:p>
          <a:p>
            <a:pPr>
              <a:lnSpc>
                <a:spcPts val="184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Follow through on communications and goals set during the mentoring sessions.</a:t>
            </a:r>
          </a:p>
          <a:p>
            <a:pPr>
              <a:lnSpc>
                <a:spcPts val="184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Be receptive to feedback and coaching.</a:t>
            </a:r>
          </a:p>
          <a:p>
            <a:pPr>
              <a:lnSpc>
                <a:spcPts val="184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Assess his or her individual needs.</a:t>
            </a:r>
          </a:p>
          <a:p>
            <a:pPr>
              <a:lnSpc>
                <a:spcPts val="2160"/>
              </a:lnSpc>
            </a:pPr>
            <a:endParaRPr lang="en-US" dirty="0">
              <a:latin typeface="Sorts Mill Goudy" panose="020B0604020202020204" charset="0"/>
              <a:ea typeface="Sorts Mill Goudy"/>
              <a:cs typeface="Sorts Mill Goudy"/>
              <a:sym typeface="Sorts Mill Goudy"/>
            </a:endParaRPr>
          </a:p>
          <a:p>
            <a:pPr marL="231584" lvl="1" indent="-115792">
              <a:lnSpc>
                <a:spcPts val="2160"/>
              </a:lnSpc>
              <a:buFont typeface="Arial"/>
              <a:buChar char="•"/>
            </a:pPr>
            <a:r>
              <a:rPr lang="en-US" dirty="0">
                <a:latin typeface="Sorts Mill Goudy" panose="020B0604020202020204" charset="0"/>
                <a:ea typeface="Sorts Mill Goudy"/>
                <a:cs typeface="Sorts Mill Goudy"/>
                <a:sym typeface="Sorts Mill Goudy"/>
              </a:rPr>
              <a:t>Actively participants in the mentoring relationship</a:t>
            </a:r>
            <a:r>
              <a:rPr lang="en-US" dirty="0">
                <a:latin typeface="+mj-lt"/>
                <a:ea typeface="Sorts Mill Goudy"/>
                <a:cs typeface="Sorts Mill Goudy"/>
                <a:sym typeface="Sorts Mill Goudy"/>
              </a:rPr>
              <a:t>.</a:t>
            </a:r>
          </a:p>
          <a:p>
            <a:pPr>
              <a:lnSpc>
                <a:spcPts val="1840"/>
              </a:lnSpc>
            </a:pPr>
            <a:endParaRPr lang="en-US" dirty="0">
              <a:solidFill>
                <a:srgbClr val="EFE7DD"/>
              </a:solidFill>
              <a:latin typeface="Sorts Mill Goudy"/>
              <a:ea typeface="Sorts Mill Goudy"/>
              <a:cs typeface="Sorts Mill Goudy"/>
              <a:sym typeface="Sorts Mill Goud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69" y="-1"/>
            <a:ext cx="2132013" cy="6858001"/>
          </a:xfrm>
          <a:custGeom>
            <a:avLst/>
            <a:gdLst/>
            <a:ahLst/>
            <a:cxnLst/>
            <a:rect l="l" t="t" r="r" b="b"/>
            <a:pathLst>
              <a:path w="3198020" h="10287001">
                <a:moveTo>
                  <a:pt x="0" y="0"/>
                </a:moveTo>
                <a:lnTo>
                  <a:pt x="3198020" y="0"/>
                </a:lnTo>
                <a:lnTo>
                  <a:pt x="3198020" y="10287001"/>
                </a:lnTo>
                <a:lnTo>
                  <a:pt x="0" y="102870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dirty="0"/>
          </a:p>
        </p:txBody>
      </p:sp>
      <p:sp>
        <p:nvSpPr>
          <p:cNvPr id="3" name="Freeform 3"/>
          <p:cNvSpPr/>
          <p:nvPr/>
        </p:nvSpPr>
        <p:spPr>
          <a:xfrm>
            <a:off x="586220" y="-82257"/>
            <a:ext cx="3778250" cy="6858001"/>
          </a:xfrm>
          <a:custGeom>
            <a:avLst/>
            <a:gdLst/>
            <a:ahLst/>
            <a:cxnLst/>
            <a:rect l="l" t="t" r="r" b="b"/>
            <a:pathLst>
              <a:path w="5667375" h="10287001">
                <a:moveTo>
                  <a:pt x="0" y="0"/>
                </a:moveTo>
                <a:lnTo>
                  <a:pt x="5667375" y="0"/>
                </a:lnTo>
                <a:lnTo>
                  <a:pt x="5667375" y="10287001"/>
                </a:lnTo>
                <a:lnTo>
                  <a:pt x="0" y="102870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dirty="0"/>
          </a:p>
        </p:txBody>
      </p:sp>
      <p:grpSp>
        <p:nvGrpSpPr>
          <p:cNvPr id="4" name="Group 4"/>
          <p:cNvGrpSpPr/>
          <p:nvPr/>
        </p:nvGrpSpPr>
        <p:grpSpPr>
          <a:xfrm>
            <a:off x="1727200" y="3771900"/>
            <a:ext cx="361950" cy="90488"/>
            <a:chOff x="0" y="0"/>
            <a:chExt cx="514773" cy="128694"/>
          </a:xfrm>
        </p:grpSpPr>
        <p:sp>
          <p:nvSpPr>
            <p:cNvPr id="5" name="Freeform 5"/>
            <p:cNvSpPr/>
            <p:nvPr/>
          </p:nvSpPr>
          <p:spPr>
            <a:xfrm>
              <a:off x="0" y="0"/>
              <a:ext cx="514858" cy="128651"/>
            </a:xfrm>
            <a:custGeom>
              <a:avLst/>
              <a:gdLst/>
              <a:ahLst/>
              <a:cxnLst/>
              <a:rect l="l" t="t" r="r" b="b"/>
              <a:pathLst>
                <a:path w="514858" h="128651">
                  <a:moveTo>
                    <a:pt x="514731" y="128651"/>
                  </a:moveTo>
                  <a:lnTo>
                    <a:pt x="0" y="0"/>
                  </a:lnTo>
                  <a:lnTo>
                    <a:pt x="501269" y="121920"/>
                  </a:lnTo>
                  <a:lnTo>
                    <a:pt x="514858" y="128651"/>
                  </a:lnTo>
                  <a:close/>
                </a:path>
              </a:pathLst>
            </a:custGeom>
            <a:solidFill>
              <a:srgbClr val="D8A790"/>
            </a:solidFill>
          </p:spPr>
          <p:txBody>
            <a:bodyPr/>
            <a:lstStyle/>
            <a:p>
              <a:endParaRPr lang="en-US" sz="1200" dirty="0"/>
            </a:p>
          </p:txBody>
        </p:sp>
      </p:grpSp>
      <p:grpSp>
        <p:nvGrpSpPr>
          <p:cNvPr id="6" name="Group 6"/>
          <p:cNvGrpSpPr/>
          <p:nvPr/>
        </p:nvGrpSpPr>
        <p:grpSpPr>
          <a:xfrm>
            <a:off x="2084388" y="3867151"/>
            <a:ext cx="61913" cy="80963"/>
            <a:chOff x="0" y="0"/>
            <a:chExt cx="88054" cy="115147"/>
          </a:xfrm>
        </p:grpSpPr>
        <p:sp>
          <p:nvSpPr>
            <p:cNvPr id="7" name="Freeform 7"/>
            <p:cNvSpPr/>
            <p:nvPr/>
          </p:nvSpPr>
          <p:spPr>
            <a:xfrm>
              <a:off x="0" y="0"/>
              <a:ext cx="88011" cy="115189"/>
            </a:xfrm>
            <a:custGeom>
              <a:avLst/>
              <a:gdLst/>
              <a:ahLst/>
              <a:cxnLst/>
              <a:rect l="l" t="t" r="r" b="b"/>
              <a:pathLst>
                <a:path w="88011" h="115189">
                  <a:moveTo>
                    <a:pt x="0" y="0"/>
                  </a:moveTo>
                  <a:lnTo>
                    <a:pt x="88011" y="115189"/>
                  </a:lnTo>
                  <a:lnTo>
                    <a:pt x="6731" y="0"/>
                  </a:lnTo>
                  <a:lnTo>
                    <a:pt x="0" y="0"/>
                  </a:lnTo>
                  <a:close/>
                </a:path>
              </a:pathLst>
            </a:custGeom>
            <a:solidFill>
              <a:srgbClr val="D8A790"/>
            </a:solidFill>
          </p:spPr>
          <p:txBody>
            <a:bodyPr/>
            <a:lstStyle/>
            <a:p>
              <a:endParaRPr lang="en-US" sz="1200" dirty="0"/>
            </a:p>
          </p:txBody>
        </p:sp>
      </p:grpSp>
      <p:sp>
        <p:nvSpPr>
          <p:cNvPr id="8" name="TextBox 8"/>
          <p:cNvSpPr txBox="1"/>
          <p:nvPr/>
        </p:nvSpPr>
        <p:spPr>
          <a:xfrm>
            <a:off x="4631800" y="1716854"/>
            <a:ext cx="7373783" cy="4905382"/>
          </a:xfrm>
          <a:prstGeom prst="rect">
            <a:avLst/>
          </a:prstGeom>
        </p:spPr>
        <p:txBody>
          <a:bodyPr lIns="0" tIns="0" rIns="0" bIns="0" rtlCol="0" anchor="t">
            <a:spAutoFit/>
          </a:bodyPr>
          <a:lstStyle/>
          <a:p>
            <a:pPr>
              <a:lnSpc>
                <a:spcPts val="2379"/>
              </a:lnSpc>
            </a:pPr>
            <a:r>
              <a:rPr lang="en-US" sz="1983" dirty="0">
                <a:latin typeface="Sorts Mill Goudy"/>
                <a:ea typeface="Sorts Mill Goudy"/>
                <a:cs typeface="Sorts Mill Goudy"/>
                <a:sym typeface="Sorts Mill Goudy"/>
              </a:rPr>
              <a:t>• Assistance in defining business goals, strategies and options</a:t>
            </a:r>
          </a:p>
          <a:p>
            <a:pPr>
              <a:lnSpc>
                <a:spcPts val="2379"/>
              </a:lnSpc>
            </a:pPr>
            <a:endParaRPr lang="en-US" sz="1983" dirty="0">
              <a:latin typeface="Sorts Mill Goudy"/>
              <a:ea typeface="Sorts Mill Goudy"/>
              <a:cs typeface="Sorts Mill Goudy"/>
              <a:sym typeface="Sorts Mill Goudy"/>
            </a:endParaRPr>
          </a:p>
          <a:p>
            <a:pPr>
              <a:lnSpc>
                <a:spcPts val="2379"/>
              </a:lnSpc>
            </a:pPr>
            <a:r>
              <a:rPr lang="en-US" sz="1983" dirty="0">
                <a:latin typeface="Sorts Mill Goudy"/>
                <a:ea typeface="Sorts Mill Goudy"/>
                <a:cs typeface="Sorts Mill Goudy"/>
                <a:sym typeface="Sorts Mill Goudy"/>
              </a:rPr>
              <a:t>• Help in building confidence to grow beyond the usual expectations</a:t>
            </a:r>
          </a:p>
          <a:p>
            <a:pPr>
              <a:lnSpc>
                <a:spcPts val="2379"/>
              </a:lnSpc>
            </a:pPr>
            <a:endParaRPr lang="en-US" sz="1983" dirty="0">
              <a:latin typeface="Sorts Mill Goudy"/>
              <a:ea typeface="Sorts Mill Goudy"/>
              <a:cs typeface="Sorts Mill Goudy"/>
              <a:sym typeface="Sorts Mill Goudy"/>
            </a:endParaRPr>
          </a:p>
          <a:p>
            <a:pPr>
              <a:lnSpc>
                <a:spcPts val="2379"/>
              </a:lnSpc>
            </a:pPr>
            <a:r>
              <a:rPr lang="en-US" sz="1983" dirty="0">
                <a:latin typeface="Sorts Mill Goudy"/>
                <a:ea typeface="Sorts Mill Goudy"/>
                <a:cs typeface="Sorts Mill Goudy"/>
                <a:sym typeface="Sorts Mill Goudy"/>
              </a:rPr>
              <a:t>• Personalized training geared toward specific needs</a:t>
            </a:r>
          </a:p>
          <a:p>
            <a:pPr>
              <a:lnSpc>
                <a:spcPts val="2379"/>
              </a:lnSpc>
            </a:pPr>
            <a:endParaRPr lang="en-US" sz="1983" dirty="0">
              <a:latin typeface="Sorts Mill Goudy"/>
              <a:ea typeface="Sorts Mill Goudy"/>
              <a:cs typeface="Sorts Mill Goudy"/>
              <a:sym typeface="Sorts Mill Goudy"/>
            </a:endParaRPr>
          </a:p>
          <a:p>
            <a:pPr>
              <a:lnSpc>
                <a:spcPts val="2379"/>
              </a:lnSpc>
            </a:pPr>
            <a:r>
              <a:rPr lang="en-US" sz="1983" dirty="0">
                <a:latin typeface="Sorts Mill Goudy"/>
                <a:ea typeface="Sorts Mill Goudy"/>
                <a:cs typeface="Sorts Mill Goudy"/>
                <a:sym typeface="Sorts Mill Goudy"/>
              </a:rPr>
              <a:t>• A sounding board for ideas and approaches</a:t>
            </a:r>
          </a:p>
          <a:p>
            <a:pPr>
              <a:lnSpc>
                <a:spcPts val="2379"/>
              </a:lnSpc>
            </a:pPr>
            <a:endParaRPr lang="en-US" sz="1983" dirty="0">
              <a:latin typeface="Sorts Mill Goudy"/>
              <a:ea typeface="Sorts Mill Goudy"/>
              <a:cs typeface="Sorts Mill Goudy"/>
              <a:sym typeface="Sorts Mill Goudy"/>
            </a:endParaRPr>
          </a:p>
          <a:p>
            <a:pPr>
              <a:lnSpc>
                <a:spcPts val="2379"/>
              </a:lnSpc>
            </a:pPr>
            <a:r>
              <a:rPr lang="en-US" sz="1983" dirty="0">
                <a:latin typeface="Sorts Mill Goudy"/>
                <a:ea typeface="Sorts Mill Goudy"/>
                <a:cs typeface="Sorts Mill Goudy"/>
                <a:sym typeface="Sorts Mill Goudy"/>
              </a:rPr>
              <a:t>• Referrals to experts with specialized industry knowledge</a:t>
            </a:r>
          </a:p>
          <a:p>
            <a:pPr>
              <a:lnSpc>
                <a:spcPts val="2379"/>
              </a:lnSpc>
            </a:pPr>
            <a:endParaRPr lang="en-US" sz="1983" dirty="0">
              <a:latin typeface="Sorts Mill Goudy"/>
              <a:ea typeface="Sorts Mill Goudy"/>
              <a:cs typeface="Sorts Mill Goudy"/>
              <a:sym typeface="Sorts Mill Goudy"/>
            </a:endParaRPr>
          </a:p>
          <a:p>
            <a:pPr indent="-177223">
              <a:lnSpc>
                <a:spcPts val="2379"/>
              </a:lnSpc>
              <a:buFont typeface="Arial"/>
              <a:buChar char="•"/>
            </a:pPr>
            <a:r>
              <a:rPr lang="en-US" sz="1983" dirty="0">
                <a:latin typeface="Sorts Mill Goudy"/>
                <a:ea typeface="Sorts Mill Goudy"/>
                <a:cs typeface="Sorts Mill Goudy"/>
                <a:sym typeface="Sorts Mill Goudy"/>
              </a:rPr>
              <a:t>Mentors may potentially enter into joint-venture  or teaming arrangements with protégés to compete for and perform on contracts.</a:t>
            </a:r>
          </a:p>
          <a:p>
            <a:pPr marL="255184" lvl="1" indent="-127592">
              <a:lnSpc>
                <a:spcPts val="2379"/>
              </a:lnSpc>
            </a:pPr>
            <a:endParaRPr lang="en-US" sz="1983" dirty="0">
              <a:latin typeface="Sorts Mill Goudy"/>
              <a:ea typeface="Sorts Mill Goudy"/>
              <a:cs typeface="Sorts Mill Goudy"/>
              <a:sym typeface="Sorts Mill Goudy"/>
            </a:endParaRPr>
          </a:p>
          <a:p>
            <a:pPr marL="255184" lvl="1" indent="-127592">
              <a:lnSpc>
                <a:spcPts val="2379"/>
              </a:lnSpc>
            </a:pPr>
            <a:endParaRPr lang="en-US" sz="1983" dirty="0">
              <a:latin typeface="Sorts Mill Goudy"/>
              <a:ea typeface="Sorts Mill Goudy"/>
              <a:cs typeface="Sorts Mill Goudy"/>
              <a:sym typeface="Sorts Mill Goudy"/>
            </a:endParaRPr>
          </a:p>
        </p:txBody>
      </p:sp>
      <p:sp>
        <p:nvSpPr>
          <p:cNvPr id="10" name="Freeform 10"/>
          <p:cNvSpPr/>
          <p:nvPr/>
        </p:nvSpPr>
        <p:spPr>
          <a:xfrm>
            <a:off x="-3019002" y="-92469"/>
            <a:ext cx="7490186" cy="6950469"/>
          </a:xfrm>
          <a:custGeom>
            <a:avLst/>
            <a:gdLst/>
            <a:ahLst/>
            <a:cxnLst/>
            <a:rect l="l" t="t" r="r" b="b"/>
            <a:pathLst>
              <a:path w="11235279" h="10425703">
                <a:moveTo>
                  <a:pt x="0" y="0"/>
                </a:moveTo>
                <a:lnTo>
                  <a:pt x="11235279" y="0"/>
                </a:lnTo>
                <a:lnTo>
                  <a:pt x="11235279" y="10425703"/>
                </a:lnTo>
                <a:lnTo>
                  <a:pt x="0" y="10425703"/>
                </a:lnTo>
                <a:lnTo>
                  <a:pt x="0" y="0"/>
                </a:lnTo>
                <a:close/>
              </a:path>
            </a:pathLst>
          </a:custGeom>
          <a:blipFill>
            <a:blip r:embed="rId4"/>
            <a:stretch>
              <a:fillRect l="-46292" r="-11843" b="-22486"/>
            </a:stretch>
          </a:blipFill>
        </p:spPr>
        <p:txBody>
          <a:bodyPr/>
          <a:lstStyle/>
          <a:p>
            <a:endParaRPr lang="en-US" sz="1200" dirty="0"/>
          </a:p>
        </p:txBody>
      </p:sp>
      <p:sp>
        <p:nvSpPr>
          <p:cNvPr id="13" name="TextBox 12">
            <a:extLst>
              <a:ext uri="{FF2B5EF4-FFF2-40B4-BE49-F238E27FC236}">
                <a16:creationId xmlns:a16="http://schemas.microsoft.com/office/drawing/2014/main" id="{CBCFCAA0-4110-F2B9-12C1-C8C503C055FE}"/>
              </a:ext>
            </a:extLst>
          </p:cNvPr>
          <p:cNvSpPr txBox="1"/>
          <p:nvPr/>
        </p:nvSpPr>
        <p:spPr>
          <a:xfrm>
            <a:off x="5074072" y="399155"/>
            <a:ext cx="4639553" cy="447302"/>
          </a:xfrm>
          <a:prstGeom prst="rect">
            <a:avLst/>
          </a:prstGeom>
          <a:noFill/>
        </p:spPr>
        <p:txBody>
          <a:bodyPr wrap="square">
            <a:spAutoFit/>
          </a:bodyPr>
          <a:lstStyle/>
          <a:p>
            <a:pPr algn="ctr">
              <a:lnSpc>
                <a:spcPts val="2880"/>
              </a:lnSpc>
            </a:pPr>
            <a:r>
              <a:rPr lang="en-US" sz="2400" b="1" spc="384" dirty="0">
                <a:latin typeface="Montserrat"/>
                <a:ea typeface="Montserrat"/>
                <a:cs typeface="Montserrat"/>
                <a:sym typeface="Montserrat"/>
              </a:rPr>
              <a:t>PROTÉGÉ BENEFITS</a:t>
            </a:r>
          </a:p>
        </p:txBody>
      </p:sp>
      <p:pic>
        <p:nvPicPr>
          <p:cNvPr id="15" name="Picture 14">
            <a:extLst>
              <a:ext uri="{FF2B5EF4-FFF2-40B4-BE49-F238E27FC236}">
                <a16:creationId xmlns:a16="http://schemas.microsoft.com/office/drawing/2014/main" id="{EBCB2101-D239-36A9-601E-3E6004FE4C9A}"/>
              </a:ext>
            </a:extLst>
          </p:cNvPr>
          <p:cNvPicPr>
            <a:picLocks noChangeAspect="1"/>
          </p:cNvPicPr>
          <p:nvPr/>
        </p:nvPicPr>
        <p:blipFill>
          <a:blip r:embed="rId5"/>
          <a:stretch>
            <a:fillRect/>
          </a:stretch>
        </p:blipFill>
        <p:spPr>
          <a:xfrm>
            <a:off x="9865394" y="146132"/>
            <a:ext cx="1966161" cy="51986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7FAF2-0BF1-070A-A7B3-DED02D0C561A}"/>
              </a:ext>
            </a:extLst>
          </p:cNvPr>
          <p:cNvSpPr>
            <a:spLocks noGrp="1"/>
          </p:cNvSpPr>
          <p:nvPr>
            <p:ph type="title"/>
          </p:nvPr>
        </p:nvSpPr>
        <p:spPr>
          <a:xfrm>
            <a:off x="640080" y="914399"/>
            <a:ext cx="3000587" cy="4160520"/>
          </a:xfrm>
        </p:spPr>
        <p:txBody>
          <a:bodyPr anchor="t">
            <a:normAutofit/>
          </a:bodyPr>
          <a:lstStyle/>
          <a:p>
            <a:r>
              <a:rPr lang="en-US" sz="3300" spc="384" dirty="0">
                <a:latin typeface="Montserrat"/>
                <a:ea typeface="Montserrat"/>
                <a:cs typeface="Montserrat"/>
                <a:sym typeface="Montserrat"/>
              </a:rPr>
              <a:t>THE MATCHING PROCESS</a:t>
            </a:r>
            <a:endParaRPr lang="en-US" sz="3300" b="0" dirty="0"/>
          </a:p>
        </p:txBody>
      </p:sp>
      <p:cxnSp>
        <p:nvCxnSpPr>
          <p:cNvPr id="21" name="Straight Connector 20">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35518AE-E999-7711-1478-3A1BBD4C86C4}"/>
              </a:ext>
            </a:extLst>
          </p:cNvPr>
          <p:cNvGraphicFramePr>
            <a:graphicFrameLocks noGrp="1"/>
          </p:cNvGraphicFramePr>
          <p:nvPr>
            <p:ph idx="1"/>
            <p:extLst>
              <p:ext uri="{D42A27DB-BD31-4B8C-83A1-F6EECF244321}">
                <p14:modId xmlns:p14="http://schemas.microsoft.com/office/powerpoint/2010/main" val="1887841907"/>
              </p:ext>
            </p:extLst>
          </p:nvPr>
        </p:nvGraphicFramePr>
        <p:xfrm>
          <a:off x="4303332" y="891606"/>
          <a:ext cx="7216416" cy="511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924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6CDD5D-E13C-069B-E8C6-8873906C2C4B}"/>
              </a:ext>
            </a:extLst>
          </p:cNvPr>
          <p:cNvSpPr>
            <a:spLocks noGrp="1"/>
          </p:cNvSpPr>
          <p:nvPr>
            <p:ph type="title"/>
          </p:nvPr>
        </p:nvSpPr>
        <p:spPr>
          <a:xfrm>
            <a:off x="1813809" y="269321"/>
            <a:ext cx="9938479" cy="1097280"/>
          </a:xfrm>
        </p:spPr>
        <p:txBody>
          <a:bodyPr>
            <a:normAutofit/>
          </a:bodyPr>
          <a:lstStyle/>
          <a:p>
            <a:pPr>
              <a:lnSpc>
                <a:spcPct val="90000"/>
              </a:lnSpc>
            </a:pPr>
            <a:r>
              <a:rPr lang="en-US" sz="2400" spc="384" dirty="0">
                <a:latin typeface="Montserrat"/>
                <a:ea typeface="Montserrat"/>
                <a:cs typeface="Montserrat"/>
                <a:sym typeface="Montserrat"/>
              </a:rPr>
              <a:t>ESTABLISHING A RELATIONSHIP:  MENTOR</a:t>
            </a:r>
            <a:br>
              <a:rPr lang="en-US" sz="2200" spc="384" dirty="0">
                <a:latin typeface="Montserrat"/>
                <a:ea typeface="Montserrat"/>
                <a:cs typeface="Montserrat"/>
                <a:sym typeface="Montserrat"/>
              </a:rPr>
            </a:br>
            <a:endParaRPr lang="en-US" sz="2200" dirty="0"/>
          </a:p>
        </p:txBody>
      </p:sp>
      <p:sp>
        <p:nvSpPr>
          <p:cNvPr id="3" name="Content Placeholder 2">
            <a:extLst>
              <a:ext uri="{FF2B5EF4-FFF2-40B4-BE49-F238E27FC236}">
                <a16:creationId xmlns:a16="http://schemas.microsoft.com/office/drawing/2014/main" id="{9C8ECF3D-7293-3612-A268-16D37F03AEA5}"/>
              </a:ext>
            </a:extLst>
          </p:cNvPr>
          <p:cNvSpPr>
            <a:spLocks noGrp="1"/>
          </p:cNvSpPr>
          <p:nvPr>
            <p:ph idx="1"/>
          </p:nvPr>
        </p:nvSpPr>
        <p:spPr>
          <a:xfrm>
            <a:off x="640080" y="1635922"/>
            <a:ext cx="6300366" cy="4664294"/>
          </a:xfrm>
        </p:spPr>
        <p:txBody>
          <a:bodyPr>
            <a:noAutofit/>
          </a:bodyPr>
          <a:lstStyle/>
          <a:p>
            <a:pPr marL="0" indent="0">
              <a:lnSpc>
                <a:spcPct val="110000"/>
              </a:lnSpc>
              <a:buNone/>
            </a:pPr>
            <a:r>
              <a:rPr lang="en-US" sz="1800" dirty="0">
                <a:latin typeface="Sorts Mill Goudy" panose="020B0604020202020204" charset="0"/>
                <a:ea typeface="Sorts Mill Goudy"/>
                <a:cs typeface="Sorts Mill Goudy"/>
                <a:sym typeface="Sorts Mill Goudy"/>
              </a:rPr>
              <a:t>To prepare for your first meeting, you might want to:</a:t>
            </a:r>
          </a:p>
          <a:p>
            <a:pPr lvl="1">
              <a:lnSpc>
                <a:spcPct val="110000"/>
              </a:lnSpc>
            </a:pPr>
            <a:r>
              <a:rPr lang="en-US" sz="1600" dirty="0">
                <a:latin typeface="Sorts Mill Goudy" panose="020B0604020202020204" charset="0"/>
                <a:ea typeface="Sorts Mill Goudy"/>
                <a:cs typeface="Sorts Mill Goudy"/>
                <a:sym typeface="Sorts Mill Goudy"/>
              </a:rPr>
              <a:t>Summarize your goals and expectations for the mentoring partnership</a:t>
            </a:r>
          </a:p>
          <a:p>
            <a:pPr lvl="1">
              <a:lnSpc>
                <a:spcPct val="110000"/>
              </a:lnSpc>
            </a:pPr>
            <a:r>
              <a:rPr lang="en-US" sz="1600" dirty="0">
                <a:latin typeface="Sorts Mill Goudy" panose="020B0604020202020204" charset="0"/>
                <a:ea typeface="Sorts Mill Goudy"/>
                <a:cs typeface="Sorts Mill Goudy"/>
                <a:sym typeface="Sorts Mill Goudy"/>
              </a:rPr>
              <a:t>Review your protégés  profile and work experience.</a:t>
            </a:r>
          </a:p>
          <a:p>
            <a:pPr lvl="1">
              <a:lnSpc>
                <a:spcPct val="110000"/>
              </a:lnSpc>
            </a:pPr>
            <a:r>
              <a:rPr lang="en-US" sz="1600" dirty="0">
                <a:latin typeface="Sorts Mill Goudy" panose="020B0604020202020204" charset="0"/>
                <a:ea typeface="Sorts Mill Goudy"/>
                <a:cs typeface="Sorts Mill Goudy"/>
                <a:sym typeface="Sorts Mill Goudy"/>
              </a:rPr>
              <a:t>Address logistics of monthly/quarterly meetings, i.e., “How should we work together? Will we stay in touch between meetings, and how?”</a:t>
            </a:r>
          </a:p>
          <a:p>
            <a:pPr marL="265176" lvl="1" indent="0">
              <a:lnSpc>
                <a:spcPct val="110000"/>
              </a:lnSpc>
              <a:buNone/>
            </a:pPr>
            <a:endParaRPr lang="en-US" sz="1600" dirty="0">
              <a:latin typeface="Sorts Mill Goudy" panose="020B0604020202020204" charset="0"/>
              <a:ea typeface="Sorts Mill Goudy"/>
              <a:cs typeface="Sorts Mill Goudy"/>
              <a:sym typeface="Sorts Mill Goudy"/>
            </a:endParaRPr>
          </a:p>
          <a:p>
            <a:pPr marL="443664" lvl="2" indent="-102960">
              <a:lnSpc>
                <a:spcPct val="110000"/>
              </a:lnSpc>
              <a:buFont typeface="Arial"/>
              <a:buChar char="•"/>
            </a:pPr>
            <a:r>
              <a:rPr lang="en-US" dirty="0">
                <a:latin typeface="Sorts Mill Goudy" panose="020B0604020202020204" charset="0"/>
                <a:ea typeface="Sorts Mill Goudy"/>
                <a:cs typeface="Sorts Mill Goudy"/>
                <a:sym typeface="Sorts Mill Goudy"/>
              </a:rPr>
              <a:t>Which skills do you desire to develop?</a:t>
            </a:r>
          </a:p>
          <a:p>
            <a:pPr marL="340704" lvl="2" indent="0">
              <a:lnSpc>
                <a:spcPct val="110000"/>
              </a:lnSpc>
              <a:buNone/>
            </a:pPr>
            <a:endParaRPr lang="en-US" dirty="0">
              <a:latin typeface="Sorts Mill Goudy" panose="020B0604020202020204" charset="0"/>
              <a:ea typeface="Sorts Mill Goudy"/>
              <a:cs typeface="Sorts Mill Goudy"/>
              <a:sym typeface="Sorts Mill Goudy"/>
            </a:endParaRPr>
          </a:p>
          <a:p>
            <a:pPr marL="443664" lvl="2" indent="-102960">
              <a:lnSpc>
                <a:spcPct val="110000"/>
              </a:lnSpc>
            </a:pPr>
            <a:r>
              <a:rPr lang="en-US" dirty="0">
                <a:latin typeface="Sorts Mill Goudy" panose="020B0604020202020204" charset="0"/>
                <a:ea typeface="Sorts Mill Goudy"/>
                <a:cs typeface="Sorts Mill Goudy"/>
                <a:sym typeface="Sorts Mill Goudy"/>
              </a:rPr>
              <a:t>How can I help you develop these skills?</a:t>
            </a:r>
          </a:p>
          <a:p>
            <a:pPr marL="443664" lvl="2" indent="-102960">
              <a:lnSpc>
                <a:spcPct val="110000"/>
              </a:lnSpc>
            </a:pPr>
            <a:endParaRPr lang="en-US" dirty="0">
              <a:latin typeface="Sorts Mill Goudy" panose="020B0604020202020204" charset="0"/>
              <a:ea typeface="Sorts Mill Goudy"/>
              <a:cs typeface="Sorts Mill Goudy"/>
              <a:sym typeface="Sorts Mill Goudy"/>
            </a:endParaRPr>
          </a:p>
          <a:p>
            <a:pPr marL="443664" lvl="2" indent="-102960">
              <a:lnSpc>
                <a:spcPct val="110000"/>
              </a:lnSpc>
            </a:pPr>
            <a:r>
              <a:rPr lang="en-US" dirty="0">
                <a:latin typeface="Sorts Mill Goudy" panose="020B0604020202020204" charset="0"/>
                <a:ea typeface="Sorts Mill Goudy"/>
                <a:cs typeface="Sorts Mill Goudy"/>
                <a:sym typeface="Sorts Mill Goudy"/>
              </a:rPr>
              <a:t>What attracted you to this program?</a:t>
            </a:r>
          </a:p>
        </p:txBody>
      </p:sp>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Graphic 6" descr="Board Room">
            <a:extLst>
              <a:ext uri="{FF2B5EF4-FFF2-40B4-BE49-F238E27FC236}">
                <a16:creationId xmlns:a16="http://schemas.microsoft.com/office/drawing/2014/main" id="{1A634932-E518-9C0C-36A6-2125762C40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55179" y="1924386"/>
            <a:ext cx="4375829" cy="4375829"/>
          </a:xfrm>
          <a:prstGeom prst="rect">
            <a:avLst/>
          </a:prstGeom>
        </p:spPr>
      </p:pic>
    </p:spTree>
    <p:extLst>
      <p:ext uri="{BB962C8B-B14F-4D97-AF65-F5344CB8AC3E}">
        <p14:creationId xmlns:p14="http://schemas.microsoft.com/office/powerpoint/2010/main" val="4180823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75B509-4AE6-3F00-16AE-BEB95DC97B7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4CE20D-5878-4B16-A105-977447AABD5E}"/>
              </a:ext>
            </a:extLst>
          </p:cNvPr>
          <p:cNvSpPr>
            <a:spLocks noGrp="1"/>
          </p:cNvSpPr>
          <p:nvPr>
            <p:ph type="title"/>
          </p:nvPr>
        </p:nvSpPr>
        <p:spPr>
          <a:xfrm>
            <a:off x="539647" y="219338"/>
            <a:ext cx="11167672" cy="650070"/>
          </a:xfrm>
        </p:spPr>
        <p:txBody>
          <a:bodyPr>
            <a:noAutofit/>
          </a:bodyPr>
          <a:lstStyle/>
          <a:p>
            <a:pPr>
              <a:lnSpc>
                <a:spcPct val="90000"/>
              </a:lnSpc>
            </a:pPr>
            <a:r>
              <a:rPr lang="en-US" sz="2400" spc="384" dirty="0">
                <a:latin typeface="Montserrat"/>
                <a:ea typeface="Montserrat"/>
                <a:cs typeface="Montserrat"/>
                <a:sym typeface="Montserrat"/>
              </a:rPr>
              <a:t>ESTABLISHING A RELATIONSHIP:  MENTOR  CONTINUED</a:t>
            </a:r>
            <a:br>
              <a:rPr lang="en-US" sz="2400" spc="384" dirty="0">
                <a:latin typeface="Montserrat"/>
                <a:ea typeface="Montserrat"/>
                <a:cs typeface="Montserrat"/>
                <a:sym typeface="Montserrat"/>
              </a:rPr>
            </a:br>
            <a:endParaRPr lang="en-US" sz="2400" dirty="0"/>
          </a:p>
        </p:txBody>
      </p:sp>
      <p:sp>
        <p:nvSpPr>
          <p:cNvPr id="3" name="Content Placeholder 2">
            <a:extLst>
              <a:ext uri="{FF2B5EF4-FFF2-40B4-BE49-F238E27FC236}">
                <a16:creationId xmlns:a16="http://schemas.microsoft.com/office/drawing/2014/main" id="{49B257D7-9246-D155-434E-4E3985ACC205}"/>
              </a:ext>
            </a:extLst>
          </p:cNvPr>
          <p:cNvSpPr>
            <a:spLocks noGrp="1"/>
          </p:cNvSpPr>
          <p:nvPr>
            <p:ph idx="1"/>
          </p:nvPr>
        </p:nvSpPr>
        <p:spPr>
          <a:xfrm>
            <a:off x="5793149" y="1723870"/>
            <a:ext cx="5737860" cy="4576346"/>
          </a:xfrm>
        </p:spPr>
        <p:txBody>
          <a:bodyPr>
            <a:normAutofit fontScale="62500" lnSpcReduction="20000"/>
          </a:bodyPr>
          <a:lstStyle/>
          <a:p>
            <a:pPr marL="0" indent="0">
              <a:lnSpc>
                <a:spcPct val="110000"/>
              </a:lnSpc>
              <a:buNone/>
            </a:pPr>
            <a:r>
              <a:rPr lang="en-US" dirty="0">
                <a:latin typeface="Sorts Mill Goudy"/>
                <a:ea typeface="Sorts Mill Goudy"/>
                <a:cs typeface="Sorts Mill Goudy"/>
                <a:sym typeface="Sorts Mill Goudy"/>
              </a:rPr>
              <a:t>Next, interview your protégés.</a:t>
            </a:r>
          </a:p>
          <a:p>
            <a:pPr>
              <a:lnSpc>
                <a:spcPct val="110000"/>
              </a:lnSpc>
            </a:pPr>
            <a:endParaRPr lang="en-US" dirty="0">
              <a:latin typeface="Sorts Mill Goudy"/>
              <a:ea typeface="Sorts Mill Goudy"/>
              <a:cs typeface="Sorts Mill Goudy"/>
              <a:sym typeface="Sorts Mill Goudy"/>
            </a:endParaRPr>
          </a:p>
          <a:p>
            <a:pPr>
              <a:lnSpc>
                <a:spcPct val="110000"/>
              </a:lnSpc>
            </a:pPr>
            <a:r>
              <a:rPr lang="en-US" dirty="0">
                <a:latin typeface="Sorts Mill Goudy"/>
                <a:ea typeface="Sorts Mill Goudy"/>
                <a:cs typeface="Sorts Mill Goudy"/>
                <a:sym typeface="Sorts Mill Goudy"/>
              </a:rPr>
              <a:t>In preparation for that first one-on-one meeting, review the interview questions below. Use these questions as a guideline to help you begin to get to know your protégé personally and professionally:</a:t>
            </a:r>
          </a:p>
          <a:p>
            <a:pPr>
              <a:lnSpc>
                <a:spcPct val="110000"/>
              </a:lnSpc>
            </a:pPr>
            <a:endParaRPr lang="en-US" dirty="0">
              <a:latin typeface="Sorts Mill Goudy"/>
              <a:ea typeface="Sorts Mill Goudy"/>
              <a:cs typeface="Sorts Mill Goudy"/>
              <a:sym typeface="Sorts Mill Goudy"/>
            </a:endParaRPr>
          </a:p>
          <a:p>
            <a:pPr marL="345457" lvl="1" indent="-172729">
              <a:lnSpc>
                <a:spcPct val="110000"/>
              </a:lnSpc>
              <a:buFont typeface="Arial"/>
              <a:buChar char="•"/>
            </a:pPr>
            <a:r>
              <a:rPr lang="en-US" sz="2000" dirty="0">
                <a:latin typeface="Sorts Mill Goudy"/>
                <a:ea typeface="Sorts Mill Goudy"/>
                <a:cs typeface="Sorts Mill Goudy"/>
                <a:sym typeface="Sorts Mill Goudy"/>
              </a:rPr>
              <a:t>What is important to you</a:t>
            </a:r>
          </a:p>
          <a:p>
            <a:pPr marL="690915" lvl="2" indent="-230305">
              <a:lnSpc>
                <a:spcPct val="110000"/>
              </a:lnSpc>
              <a:buFont typeface="Arial"/>
              <a:buChar char="⚬"/>
            </a:pPr>
            <a:r>
              <a:rPr lang="en-US" sz="2000" dirty="0">
                <a:latin typeface="Sorts Mill Goudy"/>
                <a:ea typeface="Sorts Mill Goudy"/>
                <a:cs typeface="Sorts Mill Goudy"/>
                <a:sym typeface="Sorts Mill Goudy"/>
              </a:rPr>
              <a:t>Which area have you practiced the most?</a:t>
            </a:r>
          </a:p>
          <a:p>
            <a:pPr marL="690915" lvl="2" indent="-230305">
              <a:lnSpc>
                <a:spcPct val="110000"/>
              </a:lnSpc>
              <a:buFont typeface="Arial"/>
              <a:buChar char="⚬"/>
            </a:pPr>
            <a:r>
              <a:rPr lang="en-US" sz="2000" dirty="0">
                <a:latin typeface="Sorts Mill Goudy"/>
                <a:ea typeface="Sorts Mill Goudy"/>
                <a:cs typeface="Sorts Mill Goudy"/>
                <a:sym typeface="Sorts Mill Goudy"/>
              </a:rPr>
              <a:t>What areas of business would you like to develop?</a:t>
            </a:r>
          </a:p>
          <a:p>
            <a:pPr marL="690915" lvl="2" indent="-230305">
              <a:lnSpc>
                <a:spcPct val="110000"/>
              </a:lnSpc>
              <a:buFont typeface="Arial"/>
              <a:buChar char="⚬"/>
            </a:pPr>
            <a:r>
              <a:rPr lang="en-US" sz="2000" dirty="0">
                <a:latin typeface="Sorts Mill Goudy"/>
                <a:ea typeface="Sorts Mill Goudy"/>
                <a:cs typeface="Sorts Mill Goudy"/>
                <a:sym typeface="Sorts Mill Goudy"/>
              </a:rPr>
              <a:t>What skills do you have with which you are confident?</a:t>
            </a:r>
          </a:p>
          <a:p>
            <a:pPr>
              <a:lnSpc>
                <a:spcPct val="110000"/>
              </a:lnSpc>
            </a:pPr>
            <a:endParaRPr lang="en-US" dirty="0">
              <a:latin typeface="Sorts Mill Goudy"/>
              <a:ea typeface="Sorts Mill Goudy"/>
              <a:cs typeface="Sorts Mill Goudy"/>
              <a:sym typeface="Sorts Mill Goudy"/>
            </a:endParaRPr>
          </a:p>
          <a:p>
            <a:pPr marL="345457" lvl="1" indent="-172729">
              <a:lnSpc>
                <a:spcPct val="110000"/>
              </a:lnSpc>
              <a:buFont typeface="Arial"/>
              <a:buChar char="•"/>
            </a:pPr>
            <a:r>
              <a:rPr lang="en-US" sz="2000" dirty="0">
                <a:latin typeface="Sorts Mill Goudy"/>
                <a:ea typeface="Sorts Mill Goudy"/>
                <a:cs typeface="Sorts Mill Goudy"/>
                <a:sym typeface="Sorts Mill Goudy"/>
              </a:rPr>
              <a:t>Six months from now, how would you like to have grown, as a result of this mentoring relationship.</a:t>
            </a:r>
          </a:p>
          <a:p>
            <a:pPr>
              <a:lnSpc>
                <a:spcPct val="110000"/>
              </a:lnSpc>
            </a:pPr>
            <a:endParaRPr lang="en-US" dirty="0">
              <a:latin typeface="Sorts Mill Goudy"/>
              <a:ea typeface="Sorts Mill Goudy"/>
              <a:cs typeface="Sorts Mill Goudy"/>
              <a:sym typeface="Sorts Mill Goudy"/>
            </a:endParaRPr>
          </a:p>
          <a:p>
            <a:pPr marL="345457" lvl="1" indent="-172729">
              <a:lnSpc>
                <a:spcPct val="110000"/>
              </a:lnSpc>
              <a:buFont typeface="Arial"/>
              <a:buChar char="•"/>
            </a:pPr>
            <a:r>
              <a:rPr lang="en-US" sz="2000" dirty="0">
                <a:latin typeface="Sorts Mill Goudy"/>
                <a:ea typeface="Sorts Mill Goudy"/>
                <a:cs typeface="Sorts Mill Goudy"/>
                <a:sym typeface="Sorts Mill Goudy"/>
              </a:rPr>
              <a:t>What can I do to ensure a positive experience for you in this relationship?</a:t>
            </a:r>
          </a:p>
          <a:p>
            <a:pPr>
              <a:lnSpc>
                <a:spcPct val="110000"/>
              </a:lnSpc>
            </a:pPr>
            <a:endParaRPr lang="en-US" dirty="0">
              <a:latin typeface="Sorts Mill Goudy"/>
              <a:ea typeface="Sorts Mill Goudy"/>
              <a:cs typeface="Sorts Mill Goudy"/>
              <a:sym typeface="Sorts Mill Goudy"/>
            </a:endParaRPr>
          </a:p>
          <a:p>
            <a:pPr marL="345457" lvl="1" indent="-172729">
              <a:lnSpc>
                <a:spcPct val="110000"/>
              </a:lnSpc>
              <a:buFont typeface="Arial"/>
              <a:buChar char="•"/>
            </a:pPr>
            <a:r>
              <a:rPr lang="en-US" sz="2000" dirty="0">
                <a:latin typeface="Sorts Mill Goudy"/>
                <a:ea typeface="Sorts Mill Goudy"/>
                <a:cs typeface="Sorts Mill Goudy"/>
                <a:sym typeface="Sorts Mill Goudy"/>
              </a:rPr>
              <a:t>What should I expect from you in this mentoring partnership.</a:t>
            </a:r>
          </a:p>
          <a:p>
            <a:pPr>
              <a:lnSpc>
                <a:spcPct val="110000"/>
              </a:lnSpc>
            </a:pPr>
            <a:endParaRPr lang="en-US" sz="900" dirty="0">
              <a:latin typeface="Sorts Mill Goudy"/>
              <a:ea typeface="Sorts Mill Goudy"/>
              <a:cs typeface="Sorts Mill Goudy"/>
              <a:sym typeface="Sorts Mill Goudy"/>
            </a:endParaRPr>
          </a:p>
          <a:p>
            <a:pPr marL="470819" lvl="1" indent="-235409">
              <a:lnSpc>
                <a:spcPct val="110000"/>
              </a:lnSpc>
            </a:pPr>
            <a:endParaRPr lang="en-US" sz="900" dirty="0">
              <a:latin typeface="Sorts Mill Goudy"/>
              <a:ea typeface="Sorts Mill Goudy"/>
              <a:cs typeface="Sorts Mill Goudy"/>
              <a:sym typeface="Sorts Mill Goudy"/>
            </a:endParaRPr>
          </a:p>
          <a:p>
            <a:pPr>
              <a:lnSpc>
                <a:spcPct val="110000"/>
              </a:lnSpc>
            </a:pPr>
            <a:endParaRPr lang="en-US" sz="900" dirty="0">
              <a:latin typeface="Sorts Mill Goudy"/>
              <a:ea typeface="Sorts Mill Goudy"/>
              <a:cs typeface="Sorts Mill Goudy"/>
              <a:sym typeface="Sorts Mill Goudy"/>
            </a:endParaRPr>
          </a:p>
          <a:p>
            <a:pPr marL="205920" lvl="1" indent="-102960">
              <a:lnSpc>
                <a:spcPct val="110000"/>
              </a:lnSpc>
            </a:pPr>
            <a:endParaRPr lang="en-US" sz="900" dirty="0">
              <a:latin typeface="Sorts Mill Goudy"/>
              <a:ea typeface="Sorts Mill Goudy"/>
              <a:cs typeface="Sorts Mill Goudy"/>
              <a:sym typeface="Sorts Mill Goudy"/>
            </a:endParaRPr>
          </a:p>
          <a:p>
            <a:pPr marL="205920" lvl="1" indent="-102960">
              <a:lnSpc>
                <a:spcPct val="110000"/>
              </a:lnSpc>
            </a:pPr>
            <a:endParaRPr lang="en-US" sz="900" dirty="0">
              <a:latin typeface="Sorts Mill Goudy"/>
              <a:ea typeface="Sorts Mill Goudy"/>
              <a:cs typeface="Sorts Mill Goudy"/>
              <a:sym typeface="Sorts Mill Goudy"/>
            </a:endParaRPr>
          </a:p>
        </p:txBody>
      </p:sp>
      <p:pic>
        <p:nvPicPr>
          <p:cNvPr id="7" name="Graphic 6" descr="Board Room">
            <a:extLst>
              <a:ext uri="{FF2B5EF4-FFF2-40B4-BE49-F238E27FC236}">
                <a16:creationId xmlns:a16="http://schemas.microsoft.com/office/drawing/2014/main" id="{DAC0AE60-F385-7A7F-CC18-DF9026FB115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3232" y="1956816"/>
            <a:ext cx="4343400" cy="4343400"/>
          </a:xfrm>
          <a:prstGeom prst="rect">
            <a:avLst/>
          </a:prstGeom>
        </p:spPr>
      </p:pic>
      <p:cxnSp>
        <p:nvCxnSpPr>
          <p:cNvPr id="19" name="Straight Connector 1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6630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04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14EF00-72EA-55B9-6DAA-323B9FA9D58C}"/>
              </a:ext>
            </a:extLst>
          </p:cNvPr>
          <p:cNvSpPr>
            <a:spLocks noGrp="1"/>
          </p:cNvSpPr>
          <p:nvPr>
            <p:ph type="title"/>
          </p:nvPr>
        </p:nvSpPr>
        <p:spPr>
          <a:xfrm>
            <a:off x="640080" y="1371600"/>
            <a:ext cx="3677920" cy="3919267"/>
          </a:xfrm>
        </p:spPr>
        <p:txBody>
          <a:bodyPr anchor="t">
            <a:normAutofit/>
          </a:bodyPr>
          <a:lstStyle/>
          <a:p>
            <a:r>
              <a:rPr lang="en-US" sz="2500" b="1" spc="384" dirty="0">
                <a:latin typeface="Montserrat Bold"/>
                <a:ea typeface="Montserrat Bold"/>
                <a:cs typeface="Montserrat Bold"/>
                <a:sym typeface="Montserrat Bold"/>
              </a:rPr>
              <a:t>ESTABLISHING A RELATIONSHIP: PROTÉGÉS</a:t>
            </a:r>
            <a:br>
              <a:rPr lang="en-US" sz="2500" b="1" spc="384" dirty="0">
                <a:latin typeface="Montserrat Bold"/>
                <a:ea typeface="Montserrat Bold"/>
                <a:cs typeface="Montserrat Bold"/>
                <a:sym typeface="Montserrat Bold"/>
              </a:rPr>
            </a:br>
            <a:endParaRPr lang="en-US" sz="2500" dirty="0"/>
          </a:p>
        </p:txBody>
      </p:sp>
      <p:cxnSp>
        <p:nvCxnSpPr>
          <p:cNvPr id="13" name="Straight Connector 12">
            <a:extLst>
              <a:ext uri="{FF2B5EF4-FFF2-40B4-BE49-F238E27FC236}">
                <a16:creationId xmlns:a16="http://schemas.microsoft.com/office/drawing/2014/main" id="{40BBF191-9CC8-4313-B1CA-8DF1A53AE4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7" name="Content Placeholder 2">
            <a:extLst>
              <a:ext uri="{FF2B5EF4-FFF2-40B4-BE49-F238E27FC236}">
                <a16:creationId xmlns:a16="http://schemas.microsoft.com/office/drawing/2014/main" id="{5C975FFB-72BF-54C5-D46C-860F957E2892}"/>
              </a:ext>
            </a:extLst>
          </p:cNvPr>
          <p:cNvGraphicFramePr>
            <a:graphicFrameLocks noGrp="1"/>
          </p:cNvGraphicFramePr>
          <p:nvPr>
            <p:ph idx="1"/>
            <p:extLst>
              <p:ext uri="{D42A27DB-BD31-4B8C-83A1-F6EECF244321}">
                <p14:modId xmlns:p14="http://schemas.microsoft.com/office/powerpoint/2010/main" val="218722646"/>
              </p:ext>
            </p:extLst>
          </p:nvPr>
        </p:nvGraphicFramePr>
        <p:xfrm>
          <a:off x="5015321" y="1623035"/>
          <a:ext cx="6479357" cy="492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14">
            <a:extLst>
              <a:ext uri="{FF2B5EF4-FFF2-40B4-BE49-F238E27FC236}">
                <a16:creationId xmlns:a16="http://schemas.microsoft.com/office/drawing/2014/main" id="{772E5DD0-4CB3-E518-D39D-D4EC75E1FF53}"/>
              </a:ext>
            </a:extLst>
          </p:cNvPr>
          <p:cNvPicPr>
            <a:picLocks noChangeAspect="1"/>
          </p:cNvPicPr>
          <p:nvPr/>
        </p:nvPicPr>
        <p:blipFill>
          <a:blip r:embed="rId7"/>
          <a:stretch>
            <a:fillRect/>
          </a:stretch>
        </p:blipFill>
        <p:spPr>
          <a:xfrm>
            <a:off x="9865394" y="146132"/>
            <a:ext cx="1966161" cy="519866"/>
          </a:xfrm>
          <a:prstGeom prst="rect">
            <a:avLst/>
          </a:prstGeom>
        </p:spPr>
      </p:pic>
    </p:spTree>
    <p:extLst>
      <p:ext uri="{BB962C8B-B14F-4D97-AF65-F5344CB8AC3E}">
        <p14:creationId xmlns:p14="http://schemas.microsoft.com/office/powerpoint/2010/main" val="2139526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erson watching empty phone">
            <a:extLst>
              <a:ext uri="{FF2B5EF4-FFF2-40B4-BE49-F238E27FC236}">
                <a16:creationId xmlns:a16="http://schemas.microsoft.com/office/drawing/2014/main" id="{15DB9830-6B30-5E4A-E93E-07F02CDE67FB}"/>
              </a:ext>
            </a:extLst>
          </p:cNvPr>
          <p:cNvPicPr>
            <a:picLocks noChangeAspect="1"/>
          </p:cNvPicPr>
          <p:nvPr/>
        </p:nvPicPr>
        <p:blipFill>
          <a:blip r:embed="rId2"/>
          <a:srcRect l="41938" r="10779" b="-1"/>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8AD19E7-843C-1C63-A8A9-EA7A6EB96C55}"/>
              </a:ext>
            </a:extLst>
          </p:cNvPr>
          <p:cNvSpPr>
            <a:spLocks noGrp="1"/>
          </p:cNvSpPr>
          <p:nvPr>
            <p:ph type="title"/>
          </p:nvPr>
        </p:nvSpPr>
        <p:spPr>
          <a:xfrm>
            <a:off x="5496821" y="1371600"/>
            <a:ext cx="6034187" cy="1097280"/>
          </a:xfrm>
        </p:spPr>
        <p:txBody>
          <a:bodyPr>
            <a:normAutofit/>
          </a:bodyPr>
          <a:lstStyle/>
          <a:p>
            <a:r>
              <a:rPr lang="en-US" dirty="0"/>
              <a:t>TRAINING SCHEDULES</a:t>
            </a:r>
          </a:p>
        </p:txBody>
      </p:sp>
      <p:sp>
        <p:nvSpPr>
          <p:cNvPr id="3" name="Content Placeholder 2">
            <a:extLst>
              <a:ext uri="{FF2B5EF4-FFF2-40B4-BE49-F238E27FC236}">
                <a16:creationId xmlns:a16="http://schemas.microsoft.com/office/drawing/2014/main" id="{8DB662E4-3C66-F462-8BD5-EF01EB6266EA}"/>
              </a:ext>
            </a:extLst>
          </p:cNvPr>
          <p:cNvSpPr>
            <a:spLocks noGrp="1"/>
          </p:cNvSpPr>
          <p:nvPr>
            <p:ph idx="1"/>
          </p:nvPr>
        </p:nvSpPr>
        <p:spPr>
          <a:xfrm>
            <a:off x="5496821" y="2633236"/>
            <a:ext cx="6034187" cy="3664687"/>
          </a:xfrm>
        </p:spPr>
        <p:txBody>
          <a:bodyPr>
            <a:normAutofit/>
          </a:bodyPr>
          <a:lstStyle/>
          <a:p>
            <a:pPr marL="231660" lvl="1" indent="-115830">
              <a:buFont typeface="Arial"/>
              <a:buChar char="•"/>
            </a:pPr>
            <a:r>
              <a:rPr lang="en-US" dirty="0">
                <a:latin typeface="Sorts Mill Goudy"/>
                <a:ea typeface="Sorts Mill Goudy"/>
                <a:cs typeface="Sorts Mill Goudy"/>
                <a:sym typeface="Sorts Mill Goudy"/>
              </a:rPr>
              <a:t>Each team will meet and set up their own schedules based on each team member’s availability. Face-to-face training as well as virtual or phone conferences are acceptable.</a:t>
            </a:r>
          </a:p>
          <a:p>
            <a:pPr marL="231660" lvl="1" indent="-115830"/>
            <a:endParaRPr lang="en-US" dirty="0">
              <a:latin typeface="Sorts Mill Goudy"/>
              <a:ea typeface="Sorts Mill Goudy"/>
              <a:cs typeface="Sorts Mill Goudy"/>
              <a:sym typeface="Sorts Mill Goudy"/>
            </a:endParaRPr>
          </a:p>
          <a:p>
            <a:pPr marL="231660" lvl="1" indent="-115830">
              <a:buFont typeface="Arial"/>
              <a:buChar char="•"/>
            </a:pPr>
            <a:r>
              <a:rPr lang="en-US" dirty="0">
                <a:latin typeface="Sorts Mill Goudy"/>
                <a:ea typeface="Sorts Mill Goudy"/>
                <a:cs typeface="Sorts Mill Goudy"/>
                <a:sym typeface="Sorts Mill Goudy"/>
              </a:rPr>
              <a:t>Each team is expected to meet at least monthly, but teams are encouraged to meet more often should schedules permit.</a:t>
            </a:r>
          </a:p>
          <a:p>
            <a:endParaRPr lang="en-US" dirty="0"/>
          </a:p>
        </p:txBody>
      </p:sp>
    </p:spTree>
    <p:extLst>
      <p:ext uri="{BB962C8B-B14F-4D97-AF65-F5344CB8AC3E}">
        <p14:creationId xmlns:p14="http://schemas.microsoft.com/office/powerpoint/2010/main" val="3778965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0CCF-AAB9-391C-B02F-AB541868E233}"/>
              </a:ext>
            </a:extLst>
          </p:cNvPr>
          <p:cNvSpPr>
            <a:spLocks noGrp="1"/>
          </p:cNvSpPr>
          <p:nvPr>
            <p:ph type="title"/>
          </p:nvPr>
        </p:nvSpPr>
        <p:spPr>
          <a:xfrm>
            <a:off x="2094125" y="264876"/>
            <a:ext cx="6884983" cy="786983"/>
          </a:xfrm>
        </p:spPr>
        <p:txBody>
          <a:bodyPr>
            <a:normAutofit fontScale="90000"/>
          </a:bodyPr>
          <a:lstStyle/>
          <a:p>
            <a:r>
              <a:rPr lang="en-US" sz="4000" spc="-48" dirty="0">
                <a:latin typeface="RoxboroughCF"/>
                <a:ea typeface="RoxboroughCF"/>
                <a:cs typeface="RoxboroughCF"/>
                <a:sym typeface="RoxboroughCF"/>
              </a:rPr>
              <a:t>Program Quality Assurance</a:t>
            </a:r>
            <a:br>
              <a:rPr lang="en-US" sz="4000" spc="-48" dirty="0">
                <a:solidFill>
                  <a:srgbClr val="EFE7DD"/>
                </a:solidFill>
                <a:latin typeface="RoxboroughCF"/>
                <a:ea typeface="RoxboroughCF"/>
                <a:cs typeface="RoxboroughCF"/>
                <a:sym typeface="RoxboroughCF"/>
              </a:rPr>
            </a:br>
            <a:endParaRPr lang="en-US" dirty="0"/>
          </a:p>
        </p:txBody>
      </p:sp>
      <p:sp>
        <p:nvSpPr>
          <p:cNvPr id="3" name="Content Placeholder 2">
            <a:extLst>
              <a:ext uri="{FF2B5EF4-FFF2-40B4-BE49-F238E27FC236}">
                <a16:creationId xmlns:a16="http://schemas.microsoft.com/office/drawing/2014/main" id="{32CC133B-44ED-7849-8153-C30C70281ADE}"/>
              </a:ext>
            </a:extLst>
          </p:cNvPr>
          <p:cNvSpPr>
            <a:spLocks noGrp="1"/>
          </p:cNvSpPr>
          <p:nvPr>
            <p:ph idx="1"/>
          </p:nvPr>
        </p:nvSpPr>
        <p:spPr>
          <a:xfrm>
            <a:off x="411890" y="1196214"/>
            <a:ext cx="7862680" cy="5396910"/>
          </a:xfrm>
        </p:spPr>
        <p:txBody>
          <a:bodyPr>
            <a:normAutofit fontScale="32500" lnSpcReduction="20000"/>
          </a:bodyPr>
          <a:lstStyle/>
          <a:p>
            <a:pPr marL="212355" lvl="1" indent="-106177">
              <a:lnSpc>
                <a:spcPts val="1980"/>
              </a:lnSpc>
              <a:buFont typeface="Arial"/>
              <a:buChar char="•"/>
            </a:pPr>
            <a:r>
              <a:rPr lang="en-US" sz="7200" dirty="0">
                <a:latin typeface="Sorts Mill Goudy"/>
                <a:ea typeface="Sorts Mill Goudy"/>
                <a:cs typeface="Sorts Mill Goudy"/>
                <a:sym typeface="Sorts Mill Goudy"/>
              </a:rPr>
              <a:t>Office of Equal Opportunity (OEO) will require a quarterly report as well as a final year-end report from each team member regarding the progress of their partnership</a:t>
            </a:r>
          </a:p>
          <a:p>
            <a:pPr marL="212355" lvl="1" indent="-106177">
              <a:lnSpc>
                <a:spcPts val="1980"/>
              </a:lnSpc>
            </a:pPr>
            <a:endParaRPr lang="en-US" sz="7200" dirty="0">
              <a:latin typeface="Sorts Mill Goudy"/>
              <a:ea typeface="Sorts Mill Goudy"/>
              <a:cs typeface="Sorts Mill Goudy"/>
              <a:sym typeface="Sorts Mill Goudy"/>
            </a:endParaRPr>
          </a:p>
          <a:p>
            <a:pPr marL="212355" lvl="1" indent="-106177">
              <a:lnSpc>
                <a:spcPts val="1980"/>
              </a:lnSpc>
              <a:buFont typeface="Arial"/>
              <a:buChar char="•"/>
            </a:pPr>
            <a:r>
              <a:rPr lang="en-US" sz="7200" dirty="0">
                <a:latin typeface="Sorts Mill Goudy"/>
                <a:ea typeface="Sorts Mill Goudy"/>
                <a:cs typeface="Sorts Mill Goudy"/>
                <a:sym typeface="Sorts Mill Goudy"/>
              </a:rPr>
              <a:t>Information will be gathered such as: (not limited to these items)</a:t>
            </a:r>
          </a:p>
          <a:p>
            <a:pPr marL="180180" lvl="1" indent="-90090">
              <a:lnSpc>
                <a:spcPts val="1680"/>
              </a:lnSpc>
            </a:pPr>
            <a:endParaRPr lang="en-US" sz="7200" dirty="0">
              <a:latin typeface="Sorts Mill Goudy"/>
              <a:ea typeface="Sorts Mill Goudy"/>
              <a:cs typeface="Sorts Mill Goudy"/>
              <a:sym typeface="Sorts Mill Goudy"/>
            </a:endParaRPr>
          </a:p>
          <a:p>
            <a:pPr marL="642165" lvl="1" indent="-321083">
              <a:lnSpc>
                <a:spcPts val="1680"/>
              </a:lnSpc>
              <a:buAutoNum type="arabicPeriod"/>
            </a:pPr>
            <a:r>
              <a:rPr lang="en-US" sz="7200" dirty="0">
                <a:latin typeface="Sorts Mill Goudy"/>
                <a:ea typeface="Sorts Mill Goudy"/>
                <a:cs typeface="Sorts Mill Goudy"/>
                <a:sym typeface="Sorts Mill Goudy"/>
              </a:rPr>
              <a:t>Meeting dates, times, and locations</a:t>
            </a:r>
          </a:p>
          <a:p>
            <a:pPr marL="642165" lvl="1" indent="-321083">
              <a:lnSpc>
                <a:spcPts val="1680"/>
              </a:lnSpc>
              <a:buAutoNum type="arabicPeriod"/>
            </a:pPr>
            <a:r>
              <a:rPr lang="en-US" sz="7200" dirty="0">
                <a:latin typeface="Sorts Mill Goudy"/>
                <a:ea typeface="Sorts Mill Goudy"/>
                <a:cs typeface="Sorts Mill Goudy"/>
                <a:sym typeface="Sorts Mill Goudy"/>
              </a:rPr>
              <a:t>Goals vs. Progress</a:t>
            </a:r>
          </a:p>
          <a:p>
            <a:pPr marL="642165" lvl="1" indent="-321083">
              <a:lnSpc>
                <a:spcPts val="1680"/>
              </a:lnSpc>
              <a:buAutoNum type="arabicPeriod"/>
            </a:pPr>
            <a:r>
              <a:rPr lang="en-US" sz="7200" dirty="0">
                <a:latin typeface="Sorts Mill Goudy"/>
                <a:ea typeface="Sorts Mill Goudy"/>
                <a:cs typeface="Sorts Mill Goudy"/>
                <a:sym typeface="Sorts Mill Goudy"/>
              </a:rPr>
              <a:t>Areas of concern and etc.</a:t>
            </a:r>
          </a:p>
          <a:p>
            <a:pPr marL="756837" lvl="1" indent="-378418">
              <a:lnSpc>
                <a:spcPts val="1980"/>
              </a:lnSpc>
            </a:pPr>
            <a:endParaRPr lang="en-US" sz="7200" dirty="0">
              <a:latin typeface="Sorts Mill Goudy"/>
              <a:ea typeface="Sorts Mill Goudy"/>
              <a:cs typeface="Sorts Mill Goudy"/>
              <a:sym typeface="Sorts Mill Goudy"/>
            </a:endParaRPr>
          </a:p>
          <a:p>
            <a:pPr marL="212355" lvl="1" indent="-106177">
              <a:lnSpc>
                <a:spcPts val="1980"/>
              </a:lnSpc>
              <a:buFont typeface="Arial"/>
              <a:buChar char="•"/>
            </a:pPr>
            <a:r>
              <a:rPr lang="en-US" sz="7200" dirty="0">
                <a:latin typeface="Sorts Mill Goudy"/>
                <a:ea typeface="Sorts Mill Goudy"/>
                <a:cs typeface="Sorts Mill Goudy"/>
                <a:sym typeface="Sorts Mill Goudy"/>
              </a:rPr>
              <a:t>Quarterly meeting with all teams to review progress and discuss feedback from quarterly surveys. </a:t>
            </a:r>
          </a:p>
          <a:p>
            <a:pPr marL="212355" lvl="1" indent="-106177">
              <a:lnSpc>
                <a:spcPts val="1980"/>
              </a:lnSpc>
            </a:pPr>
            <a:endParaRPr lang="en-US" sz="7200" dirty="0">
              <a:latin typeface="Sorts Mill Goudy"/>
              <a:ea typeface="Sorts Mill Goudy"/>
              <a:cs typeface="Sorts Mill Goudy"/>
              <a:sym typeface="Sorts Mill Goudy"/>
            </a:endParaRPr>
          </a:p>
          <a:p>
            <a:pPr marL="212355" lvl="1" indent="-106177">
              <a:lnSpc>
                <a:spcPts val="1980"/>
              </a:lnSpc>
              <a:buFont typeface="Arial"/>
              <a:buChar char="•"/>
            </a:pPr>
            <a:r>
              <a:rPr lang="en-US" sz="7200" dirty="0">
                <a:latin typeface="Sorts Mill Goudy"/>
                <a:ea typeface="Sorts Mill Goudy"/>
                <a:cs typeface="Sorts Mill Goudy"/>
                <a:sym typeface="Sorts Mill Goudy"/>
              </a:rPr>
              <a:t>Opportunity for mentors/Protégés to discuss what does/doesn’t work and how we can improve program in the future.</a:t>
            </a:r>
          </a:p>
          <a:p>
            <a:endParaRPr lang="en-US" dirty="0"/>
          </a:p>
        </p:txBody>
      </p:sp>
    </p:spTree>
    <p:extLst>
      <p:ext uri="{BB962C8B-B14F-4D97-AF65-F5344CB8AC3E}">
        <p14:creationId xmlns:p14="http://schemas.microsoft.com/office/powerpoint/2010/main" val="45552322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2E0FB22-9B99-B1CC-9BBF-8F6B11174B50}"/>
              </a:ext>
            </a:extLst>
          </p:cNvPr>
          <p:cNvSpPr>
            <a:spLocks noGrp="1"/>
          </p:cNvSpPr>
          <p:nvPr>
            <p:ph type="title"/>
          </p:nvPr>
        </p:nvSpPr>
        <p:spPr>
          <a:xfrm>
            <a:off x="5793149" y="1371600"/>
            <a:ext cx="5737859" cy="1097280"/>
          </a:xfrm>
        </p:spPr>
        <p:txBody>
          <a:bodyPr>
            <a:normAutofit fontScale="90000"/>
          </a:bodyPr>
          <a:lstStyle/>
          <a:p>
            <a:pPr>
              <a:lnSpc>
                <a:spcPct val="90000"/>
              </a:lnSpc>
            </a:pPr>
            <a:r>
              <a:rPr lang="en-US" sz="3400" dirty="0"/>
              <a:t>WHAT IF THE PARTNERSHIP DOESN’T WORK OUT?</a:t>
            </a:r>
          </a:p>
        </p:txBody>
      </p:sp>
      <p:sp>
        <p:nvSpPr>
          <p:cNvPr id="3" name="Content Placeholder 2">
            <a:extLst>
              <a:ext uri="{FF2B5EF4-FFF2-40B4-BE49-F238E27FC236}">
                <a16:creationId xmlns:a16="http://schemas.microsoft.com/office/drawing/2014/main" id="{5CA72A98-4BB8-BD34-26C7-198127FFF168}"/>
              </a:ext>
            </a:extLst>
          </p:cNvPr>
          <p:cNvSpPr>
            <a:spLocks noGrp="1"/>
          </p:cNvSpPr>
          <p:nvPr>
            <p:ph idx="1"/>
          </p:nvPr>
        </p:nvSpPr>
        <p:spPr>
          <a:xfrm>
            <a:off x="5793149" y="2633236"/>
            <a:ext cx="5737860" cy="3666980"/>
          </a:xfrm>
        </p:spPr>
        <p:txBody>
          <a:bodyPr vert="horz" lIns="91440" tIns="45720" rIns="91440" bIns="45720" rtlCol="0" anchor="t">
            <a:normAutofit/>
          </a:bodyPr>
          <a:lstStyle/>
          <a:p>
            <a:pPr marL="0" indent="0">
              <a:lnSpc>
                <a:spcPct val="110000"/>
              </a:lnSpc>
              <a:buNone/>
            </a:pPr>
            <a:r>
              <a:rPr lang="en-US" sz="1900" dirty="0">
                <a:latin typeface="Sorts Mill Goudy"/>
                <a:ea typeface="Sorts Mill Goudy"/>
                <a:cs typeface="Sorts Mill Goudy"/>
                <a:sym typeface="Sorts Mill Goudy"/>
              </a:rPr>
              <a:t>Compatibility - If it doesn’t fit…don’t force it!</a:t>
            </a:r>
          </a:p>
          <a:p>
            <a:pPr>
              <a:lnSpc>
                <a:spcPct val="110000"/>
              </a:lnSpc>
            </a:pPr>
            <a:endParaRPr lang="en-US" sz="1900" dirty="0">
              <a:latin typeface="Sorts Mill Goudy"/>
              <a:ea typeface="Sorts Mill Goudy"/>
              <a:cs typeface="Sorts Mill Goudy"/>
              <a:sym typeface="Sorts Mill Goudy"/>
            </a:endParaRPr>
          </a:p>
          <a:p>
            <a:pPr>
              <a:lnSpc>
                <a:spcPct val="110000"/>
              </a:lnSpc>
            </a:pPr>
            <a:r>
              <a:rPr lang="en-US" sz="1900" dirty="0">
                <a:latin typeface="Sorts Mill Goudy"/>
                <a:ea typeface="Sorts Mill Goudy"/>
                <a:cs typeface="Sorts Mill Goudy"/>
                <a:sym typeface="Sorts Mill Goudy"/>
              </a:rPr>
              <a:t>If there is a desire for either mentor/protégé to dissolve the partnership, please submit a letter to our office with specific details as to why you feel the partnership is not working.  There is no guarantee, however, that there will be an opportunity for pairing during the course of the 1-year cycle allotted to each team to work together.</a:t>
            </a:r>
          </a:p>
          <a:p>
            <a:pPr marL="0" indent="0">
              <a:lnSpc>
                <a:spcPct val="110000"/>
              </a:lnSpc>
              <a:buNone/>
            </a:pPr>
            <a:endParaRPr lang="en-US" sz="1900" dirty="0"/>
          </a:p>
        </p:txBody>
      </p:sp>
      <p:pic>
        <p:nvPicPr>
          <p:cNvPr id="7" name="Graphic 6" descr="User Network">
            <a:extLst>
              <a:ext uri="{FF2B5EF4-FFF2-40B4-BE49-F238E27FC236}">
                <a16:creationId xmlns:a16="http://schemas.microsoft.com/office/drawing/2014/main" id="{9566A85A-E505-5130-6CB9-21E1E6F9FE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3232" y="1956816"/>
            <a:ext cx="4343400" cy="4343400"/>
          </a:xfrm>
          <a:prstGeom prst="rect">
            <a:avLst/>
          </a:prstGeom>
        </p:spPr>
      </p:pic>
      <p:cxnSp>
        <p:nvCxnSpPr>
          <p:cNvPr id="12" name="Straight Connector 1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6630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52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7DCDE-300D-ACE7-C432-C12159D846AB}"/>
              </a:ext>
            </a:extLst>
          </p:cNvPr>
          <p:cNvSpPr>
            <a:spLocks noGrp="1"/>
          </p:cNvSpPr>
          <p:nvPr>
            <p:ph type="title"/>
          </p:nvPr>
        </p:nvSpPr>
        <p:spPr>
          <a:xfrm>
            <a:off x="5798568" y="1371600"/>
            <a:ext cx="5732441" cy="1097280"/>
          </a:xfrm>
        </p:spPr>
        <p:txBody>
          <a:bodyPr>
            <a:normAutofit/>
          </a:bodyPr>
          <a:lstStyle/>
          <a:p>
            <a:pPr>
              <a:lnSpc>
                <a:spcPct val="90000"/>
              </a:lnSpc>
            </a:pPr>
            <a:r>
              <a:rPr lang="en-US" sz="2200" b="1" spc="384" dirty="0">
                <a:latin typeface="Montserrat Bold"/>
                <a:ea typeface="Montserrat Bold"/>
                <a:cs typeface="Montserrat Bold"/>
                <a:sym typeface="Montserrat Bold"/>
              </a:rPr>
              <a:t>MENTORING PROGRAM</a:t>
            </a:r>
            <a:br>
              <a:rPr lang="en-US" sz="2200" b="1" spc="384" dirty="0">
                <a:latin typeface="Montserrat Bold"/>
                <a:ea typeface="Montserrat Bold"/>
                <a:cs typeface="Montserrat Bold"/>
                <a:sym typeface="Montserrat Bold"/>
              </a:rPr>
            </a:br>
            <a:r>
              <a:rPr lang="en-US" sz="2200" b="1" spc="384" dirty="0">
                <a:latin typeface="Montserrat Bold"/>
                <a:ea typeface="Montserrat Bold"/>
                <a:cs typeface="Montserrat Bold"/>
                <a:sym typeface="Montserrat Bold"/>
              </a:rPr>
              <a:t>RECOGNITION &amp; RECEPTION</a:t>
            </a:r>
            <a:br>
              <a:rPr lang="en-US" sz="2200" b="1" spc="384" dirty="0">
                <a:latin typeface="Montserrat Bold"/>
                <a:ea typeface="Montserrat Bold"/>
                <a:cs typeface="Montserrat Bold"/>
                <a:sym typeface="Montserrat Bold"/>
              </a:rPr>
            </a:br>
            <a:endParaRPr lang="en-US" sz="2200" dirty="0"/>
          </a:p>
        </p:txBody>
      </p:sp>
      <p:sp>
        <p:nvSpPr>
          <p:cNvPr id="3" name="Content Placeholder 2">
            <a:extLst>
              <a:ext uri="{FF2B5EF4-FFF2-40B4-BE49-F238E27FC236}">
                <a16:creationId xmlns:a16="http://schemas.microsoft.com/office/drawing/2014/main" id="{C4F12C94-0B96-A1EF-D581-A84B4F3C9E09}"/>
              </a:ext>
            </a:extLst>
          </p:cNvPr>
          <p:cNvSpPr>
            <a:spLocks noGrp="1"/>
          </p:cNvSpPr>
          <p:nvPr>
            <p:ph idx="1"/>
          </p:nvPr>
        </p:nvSpPr>
        <p:spPr>
          <a:xfrm>
            <a:off x="5798568" y="2636205"/>
            <a:ext cx="5732441" cy="3661713"/>
          </a:xfrm>
        </p:spPr>
        <p:txBody>
          <a:bodyPr>
            <a:normAutofit/>
          </a:bodyPr>
          <a:lstStyle/>
          <a:p>
            <a:pPr marL="0" indent="0">
              <a:buNone/>
            </a:pPr>
            <a:r>
              <a:rPr lang="en-US" b="1" i="1" dirty="0">
                <a:latin typeface="Sorts Mill Goudy Italics"/>
                <a:ea typeface="Sorts Mill Goudy Italics"/>
                <a:cs typeface="Sorts Mill Goudy Italics"/>
                <a:sym typeface="Sorts Mill Goudy Italics"/>
              </a:rPr>
              <a:t>Upon successful completion of the City of Gainesville’s Small Business Mentoring </a:t>
            </a:r>
          </a:p>
          <a:p>
            <a:pPr marL="0" indent="0">
              <a:buNone/>
            </a:pPr>
            <a:r>
              <a:rPr lang="en-US" b="1" i="1" dirty="0">
                <a:latin typeface="Sorts Mill Goudy Italics"/>
                <a:ea typeface="Sorts Mill Goudy Italics"/>
                <a:cs typeface="Sorts Mill Goudy Italics"/>
                <a:sym typeface="Sorts Mill Goudy Italics"/>
              </a:rPr>
              <a:t>Program, each company is eligible to graduate and receive a plaque as well as be recognized publicly at one of our televised City Commission meetings.</a:t>
            </a:r>
          </a:p>
          <a:p>
            <a:endParaRPr lang="en-US" dirty="0"/>
          </a:p>
        </p:txBody>
      </p:sp>
      <p:pic>
        <p:nvPicPr>
          <p:cNvPr id="4" name="Picture 3">
            <a:extLst>
              <a:ext uri="{FF2B5EF4-FFF2-40B4-BE49-F238E27FC236}">
                <a16:creationId xmlns:a16="http://schemas.microsoft.com/office/drawing/2014/main" id="{EB897E08-1C91-398D-9881-88DA866816F0}"/>
              </a:ext>
            </a:extLst>
          </p:cNvPr>
          <p:cNvPicPr>
            <a:picLocks noChangeAspect="1"/>
          </p:cNvPicPr>
          <p:nvPr/>
        </p:nvPicPr>
        <p:blipFill>
          <a:blip r:embed="rId2"/>
          <a:stretch>
            <a:fillRect/>
          </a:stretch>
        </p:blipFill>
        <p:spPr>
          <a:xfrm>
            <a:off x="713232" y="3633965"/>
            <a:ext cx="4235624" cy="2382539"/>
          </a:xfrm>
          <a:prstGeom prst="rect">
            <a:avLst/>
          </a:prstGeom>
        </p:spPr>
      </p:pic>
      <p:pic>
        <p:nvPicPr>
          <p:cNvPr id="7" name="Graphic 6" descr="Fabric Report Library">
            <a:extLst>
              <a:ext uri="{FF2B5EF4-FFF2-40B4-BE49-F238E27FC236}">
                <a16:creationId xmlns:a16="http://schemas.microsoft.com/office/drawing/2014/main" id="{5D16C88C-EB4C-B990-4DDF-6ADE6AD33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99070" y="643465"/>
            <a:ext cx="2663948" cy="2663948"/>
          </a:xfrm>
          <a:prstGeom prst="rect">
            <a:avLst/>
          </a:prstGeom>
        </p:spPr>
      </p:pic>
      <p:cxnSp>
        <p:nvCxnSpPr>
          <p:cNvPr id="26" name="Straight Connector 25">
            <a:extLst>
              <a:ext uri="{FF2B5EF4-FFF2-40B4-BE49-F238E27FC236}">
                <a16:creationId xmlns:a16="http://schemas.microsoft.com/office/drawing/2014/main" id="{88D00D77-D299-4699-8F8E-BD436FF715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86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797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6256" y="963413"/>
            <a:ext cx="8229600" cy="5486400"/>
          </a:xfrm>
          <a:custGeom>
            <a:avLst/>
            <a:gdLst/>
            <a:ahLst/>
            <a:cxnLst/>
            <a:rect l="l" t="t" r="r" b="b"/>
            <a:pathLst>
              <a:path w="12344400" h="8229600">
                <a:moveTo>
                  <a:pt x="0" y="0"/>
                </a:moveTo>
                <a:lnTo>
                  <a:pt x="12344400" y="0"/>
                </a:lnTo>
                <a:lnTo>
                  <a:pt x="12344400" y="8229600"/>
                </a:lnTo>
                <a:lnTo>
                  <a:pt x="0" y="8229600"/>
                </a:lnTo>
                <a:lnTo>
                  <a:pt x="0" y="0"/>
                </a:lnTo>
                <a:close/>
              </a:path>
            </a:pathLst>
          </a:custGeom>
          <a:blipFill>
            <a:blip r:embed="rId2"/>
            <a:stretch>
              <a:fillRect/>
            </a:stretch>
          </a:blipFill>
        </p:spPr>
        <p:txBody>
          <a:bodyPr/>
          <a:lstStyle/>
          <a:p>
            <a:endParaRPr lang="en-US" sz="1200" dirty="0"/>
          </a:p>
        </p:txBody>
      </p:sp>
      <p:pic>
        <p:nvPicPr>
          <p:cNvPr id="7" name="Picture 6">
            <a:extLst>
              <a:ext uri="{FF2B5EF4-FFF2-40B4-BE49-F238E27FC236}">
                <a16:creationId xmlns:a16="http://schemas.microsoft.com/office/drawing/2014/main" id="{33532075-E88D-C457-0EFB-588CB374A4D8}"/>
              </a:ext>
            </a:extLst>
          </p:cNvPr>
          <p:cNvPicPr>
            <a:picLocks noChangeAspect="1"/>
          </p:cNvPicPr>
          <p:nvPr/>
        </p:nvPicPr>
        <p:blipFill>
          <a:blip r:embed="rId3"/>
          <a:stretch>
            <a:fillRect/>
          </a:stretch>
        </p:blipFill>
        <p:spPr>
          <a:xfrm>
            <a:off x="9865394" y="146132"/>
            <a:ext cx="1966161" cy="51986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88" y="-1"/>
            <a:ext cx="2132013" cy="6858001"/>
          </a:xfrm>
          <a:custGeom>
            <a:avLst/>
            <a:gdLst/>
            <a:ahLst/>
            <a:cxnLst/>
            <a:rect l="l" t="t" r="r" b="b"/>
            <a:pathLst>
              <a:path w="3198020" h="10287001">
                <a:moveTo>
                  <a:pt x="0" y="0"/>
                </a:moveTo>
                <a:lnTo>
                  <a:pt x="3198019" y="0"/>
                </a:lnTo>
                <a:lnTo>
                  <a:pt x="3198019" y="10287001"/>
                </a:lnTo>
                <a:lnTo>
                  <a:pt x="0" y="102870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dirty="0"/>
          </a:p>
        </p:txBody>
      </p:sp>
      <p:sp>
        <p:nvSpPr>
          <p:cNvPr id="3" name="Freeform 3"/>
          <p:cNvSpPr/>
          <p:nvPr/>
        </p:nvSpPr>
        <p:spPr>
          <a:xfrm>
            <a:off x="380263" y="0"/>
            <a:ext cx="3778250" cy="6858001"/>
          </a:xfrm>
          <a:custGeom>
            <a:avLst/>
            <a:gdLst/>
            <a:ahLst/>
            <a:cxnLst/>
            <a:rect l="l" t="t" r="r" b="b"/>
            <a:pathLst>
              <a:path w="5667375" h="10287001">
                <a:moveTo>
                  <a:pt x="0" y="0"/>
                </a:moveTo>
                <a:lnTo>
                  <a:pt x="5667375" y="0"/>
                </a:lnTo>
                <a:lnTo>
                  <a:pt x="5667375" y="10287001"/>
                </a:lnTo>
                <a:lnTo>
                  <a:pt x="0" y="102870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dirty="0"/>
          </a:p>
        </p:txBody>
      </p:sp>
      <p:grpSp>
        <p:nvGrpSpPr>
          <p:cNvPr id="4" name="Group 4"/>
          <p:cNvGrpSpPr/>
          <p:nvPr/>
        </p:nvGrpSpPr>
        <p:grpSpPr>
          <a:xfrm>
            <a:off x="1727200" y="3771900"/>
            <a:ext cx="361950" cy="90488"/>
            <a:chOff x="0" y="0"/>
            <a:chExt cx="514773" cy="128694"/>
          </a:xfrm>
        </p:grpSpPr>
        <p:sp>
          <p:nvSpPr>
            <p:cNvPr id="5" name="Freeform 5"/>
            <p:cNvSpPr/>
            <p:nvPr/>
          </p:nvSpPr>
          <p:spPr>
            <a:xfrm>
              <a:off x="0" y="0"/>
              <a:ext cx="514858" cy="128651"/>
            </a:xfrm>
            <a:custGeom>
              <a:avLst/>
              <a:gdLst/>
              <a:ahLst/>
              <a:cxnLst/>
              <a:rect l="l" t="t" r="r" b="b"/>
              <a:pathLst>
                <a:path w="514858" h="128651">
                  <a:moveTo>
                    <a:pt x="514731" y="128651"/>
                  </a:moveTo>
                  <a:lnTo>
                    <a:pt x="0" y="0"/>
                  </a:lnTo>
                  <a:lnTo>
                    <a:pt x="501269" y="121920"/>
                  </a:lnTo>
                  <a:lnTo>
                    <a:pt x="514858" y="128651"/>
                  </a:lnTo>
                  <a:close/>
                </a:path>
              </a:pathLst>
            </a:custGeom>
            <a:solidFill>
              <a:srgbClr val="D8A790"/>
            </a:solidFill>
          </p:spPr>
          <p:txBody>
            <a:bodyPr/>
            <a:lstStyle/>
            <a:p>
              <a:endParaRPr lang="en-US" sz="1200" dirty="0"/>
            </a:p>
          </p:txBody>
        </p:sp>
      </p:grpSp>
      <p:grpSp>
        <p:nvGrpSpPr>
          <p:cNvPr id="6" name="Group 6"/>
          <p:cNvGrpSpPr/>
          <p:nvPr/>
        </p:nvGrpSpPr>
        <p:grpSpPr>
          <a:xfrm>
            <a:off x="2084388" y="3867151"/>
            <a:ext cx="61913" cy="80963"/>
            <a:chOff x="0" y="0"/>
            <a:chExt cx="88054" cy="115147"/>
          </a:xfrm>
        </p:grpSpPr>
        <p:sp>
          <p:nvSpPr>
            <p:cNvPr id="7" name="Freeform 7"/>
            <p:cNvSpPr/>
            <p:nvPr/>
          </p:nvSpPr>
          <p:spPr>
            <a:xfrm>
              <a:off x="0" y="0"/>
              <a:ext cx="88011" cy="115189"/>
            </a:xfrm>
            <a:custGeom>
              <a:avLst/>
              <a:gdLst/>
              <a:ahLst/>
              <a:cxnLst/>
              <a:rect l="l" t="t" r="r" b="b"/>
              <a:pathLst>
                <a:path w="88011" h="115189">
                  <a:moveTo>
                    <a:pt x="0" y="0"/>
                  </a:moveTo>
                  <a:lnTo>
                    <a:pt x="88011" y="115189"/>
                  </a:lnTo>
                  <a:lnTo>
                    <a:pt x="6731" y="0"/>
                  </a:lnTo>
                  <a:lnTo>
                    <a:pt x="0" y="0"/>
                  </a:lnTo>
                  <a:close/>
                </a:path>
              </a:pathLst>
            </a:custGeom>
            <a:solidFill>
              <a:srgbClr val="D8A790"/>
            </a:solidFill>
          </p:spPr>
          <p:txBody>
            <a:bodyPr/>
            <a:lstStyle/>
            <a:p>
              <a:endParaRPr lang="en-US" sz="1200" dirty="0"/>
            </a:p>
          </p:txBody>
        </p:sp>
      </p:grpSp>
      <p:sp>
        <p:nvSpPr>
          <p:cNvPr id="9" name="Freeform 9"/>
          <p:cNvSpPr/>
          <p:nvPr/>
        </p:nvSpPr>
        <p:spPr>
          <a:xfrm>
            <a:off x="2916828" y="1332661"/>
            <a:ext cx="6978575" cy="3465263"/>
          </a:xfrm>
          <a:custGeom>
            <a:avLst/>
            <a:gdLst/>
            <a:ahLst/>
            <a:cxnLst/>
            <a:rect l="l" t="t" r="r" b="b"/>
            <a:pathLst>
              <a:path w="10467862" h="5197895">
                <a:moveTo>
                  <a:pt x="0" y="0"/>
                </a:moveTo>
                <a:lnTo>
                  <a:pt x="10467862" y="0"/>
                </a:lnTo>
                <a:lnTo>
                  <a:pt x="10467862" y="5197895"/>
                </a:lnTo>
                <a:lnTo>
                  <a:pt x="0" y="5197895"/>
                </a:lnTo>
                <a:lnTo>
                  <a:pt x="0" y="0"/>
                </a:lnTo>
                <a:close/>
              </a:path>
            </a:pathLst>
          </a:custGeom>
          <a:blipFill>
            <a:blip r:embed="rId4"/>
            <a:stretch>
              <a:fillRect b="-33922"/>
            </a:stretch>
          </a:blipFill>
        </p:spPr>
        <p:txBody>
          <a:bodyPr/>
          <a:lstStyle/>
          <a:p>
            <a:endParaRPr lang="en-US" sz="1200" dirty="0"/>
          </a:p>
        </p:txBody>
      </p:sp>
      <p:sp>
        <p:nvSpPr>
          <p:cNvPr id="10" name="Freeform 10"/>
          <p:cNvSpPr/>
          <p:nvPr/>
        </p:nvSpPr>
        <p:spPr>
          <a:xfrm>
            <a:off x="2916828" y="798430"/>
            <a:ext cx="6949899" cy="4196933"/>
          </a:xfrm>
          <a:custGeom>
            <a:avLst/>
            <a:gdLst/>
            <a:ahLst/>
            <a:cxnLst/>
            <a:rect l="l" t="t" r="r" b="b"/>
            <a:pathLst>
              <a:path w="10424848" h="6295400">
                <a:moveTo>
                  <a:pt x="0" y="0"/>
                </a:moveTo>
                <a:lnTo>
                  <a:pt x="10424848" y="0"/>
                </a:lnTo>
                <a:lnTo>
                  <a:pt x="10424848" y="6295399"/>
                </a:lnTo>
                <a:lnTo>
                  <a:pt x="0" y="6295399"/>
                </a:lnTo>
                <a:lnTo>
                  <a:pt x="0" y="0"/>
                </a:lnTo>
                <a:close/>
              </a:path>
            </a:pathLst>
          </a:custGeom>
          <a:blipFill>
            <a:blip r:embed="rId5"/>
            <a:stretch>
              <a:fillRect b="-10534"/>
            </a:stretch>
          </a:blipFill>
        </p:spPr>
        <p:txBody>
          <a:bodyPr/>
          <a:lstStyle/>
          <a:p>
            <a:endParaRPr lang="en-US" sz="1200" dirty="0"/>
          </a:p>
        </p:txBody>
      </p:sp>
      <p:sp>
        <p:nvSpPr>
          <p:cNvPr id="11" name="TextBox 11"/>
          <p:cNvSpPr txBox="1"/>
          <p:nvPr/>
        </p:nvSpPr>
        <p:spPr>
          <a:xfrm>
            <a:off x="4473345" y="5075537"/>
            <a:ext cx="5591113" cy="354969"/>
          </a:xfrm>
          <a:prstGeom prst="rect">
            <a:avLst/>
          </a:prstGeom>
        </p:spPr>
        <p:txBody>
          <a:bodyPr lIns="0" tIns="0" rIns="0" bIns="0" rtlCol="0" anchor="t">
            <a:spAutoFit/>
          </a:bodyPr>
          <a:lstStyle/>
          <a:p>
            <a:pPr>
              <a:lnSpc>
                <a:spcPts val="2880"/>
              </a:lnSpc>
            </a:pPr>
            <a:r>
              <a:rPr lang="en-US" sz="2400" spc="384" dirty="0">
                <a:solidFill>
                  <a:srgbClr val="EFE7DD"/>
                </a:solidFill>
                <a:latin typeface="Montserrat"/>
                <a:ea typeface="Montserrat"/>
                <a:cs typeface="Montserrat"/>
                <a:sym typeface="Montserrat"/>
              </a:rPr>
              <a:t>SOURCES:</a:t>
            </a:r>
          </a:p>
        </p:txBody>
      </p:sp>
      <p:sp>
        <p:nvSpPr>
          <p:cNvPr id="12" name="TextBox 12"/>
          <p:cNvSpPr txBox="1"/>
          <p:nvPr/>
        </p:nvSpPr>
        <p:spPr>
          <a:xfrm>
            <a:off x="4679929" y="5354558"/>
            <a:ext cx="7237550" cy="1392689"/>
          </a:xfrm>
          <a:prstGeom prst="rect">
            <a:avLst/>
          </a:prstGeom>
        </p:spPr>
        <p:txBody>
          <a:bodyPr lIns="0" tIns="0" rIns="0" bIns="0" rtlCol="0" anchor="t">
            <a:spAutoFit/>
          </a:bodyPr>
          <a:lstStyle/>
          <a:p>
            <a:pPr algn="ctr">
              <a:lnSpc>
                <a:spcPts val="2160"/>
              </a:lnSpc>
            </a:pPr>
            <a:r>
              <a:rPr lang="en-US" dirty="0">
                <a:solidFill>
                  <a:srgbClr val="EFE7DD"/>
                </a:solidFill>
                <a:latin typeface="Sorts Mill Goudy"/>
                <a:ea typeface="Sorts Mill Goudy"/>
                <a:cs typeface="Sorts Mill Goudy"/>
                <a:sym typeface="Sorts Mill Goudy"/>
              </a:rPr>
              <a:t>W: aicpa.org/ABVMentor</a:t>
            </a:r>
          </a:p>
          <a:p>
            <a:pPr algn="ctr">
              <a:lnSpc>
                <a:spcPts val="2160"/>
              </a:lnSpc>
            </a:pPr>
            <a:r>
              <a:rPr lang="en-US" dirty="0">
                <a:solidFill>
                  <a:srgbClr val="EFE7DD"/>
                </a:solidFill>
                <a:latin typeface="Sorts Mill Goudy"/>
                <a:ea typeface="Sorts Mill Goudy"/>
                <a:cs typeface="Sorts Mill Goudy"/>
                <a:sym typeface="Sorts Mill Goudy"/>
              </a:rPr>
              <a:t>mentoringgroup.com</a:t>
            </a:r>
          </a:p>
          <a:p>
            <a:pPr algn="ctr">
              <a:lnSpc>
                <a:spcPts val="2160"/>
              </a:lnSpc>
            </a:pPr>
            <a:r>
              <a:rPr lang="en-US" dirty="0">
                <a:solidFill>
                  <a:srgbClr val="EFE7DD"/>
                </a:solidFill>
                <a:latin typeface="Sorts Mill Goudy"/>
                <a:ea typeface="Sorts Mill Goudy"/>
                <a:cs typeface="Sorts Mill Goudy"/>
                <a:sym typeface="Sorts Mill Goudy"/>
              </a:rPr>
              <a:t>perrone-ambrose.com</a:t>
            </a:r>
          </a:p>
          <a:p>
            <a:pPr algn="ctr">
              <a:lnSpc>
                <a:spcPts val="2160"/>
              </a:lnSpc>
            </a:pPr>
            <a:r>
              <a:rPr lang="en-US" dirty="0">
                <a:solidFill>
                  <a:srgbClr val="EFE7DD"/>
                </a:solidFill>
                <a:latin typeface="Sorts Mill Goudy"/>
                <a:ea typeface="Sorts Mill Goudy"/>
                <a:cs typeface="Sorts Mill Goudy"/>
                <a:sym typeface="Sorts Mill Goudy"/>
              </a:rPr>
              <a:t>shrm.org</a:t>
            </a:r>
          </a:p>
          <a:p>
            <a:pPr algn="ctr">
              <a:lnSpc>
                <a:spcPts val="2160"/>
              </a:lnSpc>
            </a:pPr>
            <a:r>
              <a:rPr lang="en-US" dirty="0">
                <a:solidFill>
                  <a:srgbClr val="EFE7DD"/>
                </a:solidFill>
                <a:latin typeface="Sorts Mill Goudy"/>
                <a:ea typeface="Sorts Mill Goudy"/>
                <a:cs typeface="Sorts Mill Goudy"/>
                <a:sym typeface="Sorts Mill Goudy"/>
              </a:rPr>
              <a:t>astd.org</a:t>
            </a:r>
          </a:p>
        </p:txBody>
      </p:sp>
      <p:pic>
        <p:nvPicPr>
          <p:cNvPr id="14" name="Picture 13">
            <a:extLst>
              <a:ext uri="{FF2B5EF4-FFF2-40B4-BE49-F238E27FC236}">
                <a16:creationId xmlns:a16="http://schemas.microsoft.com/office/drawing/2014/main" id="{61E000FD-F625-5637-DCE2-AA1EEE9B25EF}"/>
              </a:ext>
            </a:extLst>
          </p:cNvPr>
          <p:cNvPicPr>
            <a:picLocks noChangeAspect="1"/>
          </p:cNvPicPr>
          <p:nvPr/>
        </p:nvPicPr>
        <p:blipFill>
          <a:blip r:embed="rId6"/>
          <a:stretch>
            <a:fillRect/>
          </a:stretch>
        </p:blipFill>
        <p:spPr>
          <a:xfrm>
            <a:off x="9865394" y="146132"/>
            <a:ext cx="1966161" cy="519866"/>
          </a:xfrm>
          <a:prstGeom prst="rect">
            <a:avLst/>
          </a:prstGeom>
        </p:spPr>
      </p:pic>
    </p:spTree>
  </p:cSld>
  <p:clrMapOvr>
    <a:masterClrMapping/>
  </p:clrMapOvr>
</p:sld>
</file>

<file path=ppt/theme/theme1.xml><?xml version="1.0" encoding="utf-8"?>
<a:theme xmlns:a="http://schemas.openxmlformats.org/drawingml/2006/main" name="DashVTI">
  <a:themeElements>
    <a:clrScheme name="AnalogousFromRegularSeedRightStep">
      <a:dk1>
        <a:srgbClr val="000000"/>
      </a:dk1>
      <a:lt1>
        <a:srgbClr val="FFFFFF"/>
      </a:lt1>
      <a:dk2>
        <a:srgbClr val="412724"/>
      </a:dk2>
      <a:lt2>
        <a:srgbClr val="E2E8E4"/>
      </a:lt2>
      <a:accent1>
        <a:srgbClr val="D739AE"/>
      </a:accent1>
      <a:accent2>
        <a:srgbClr val="C5275A"/>
      </a:accent2>
      <a:accent3>
        <a:srgbClr val="D74839"/>
      </a:accent3>
      <a:accent4>
        <a:srgbClr val="C57827"/>
      </a:accent4>
      <a:accent5>
        <a:srgbClr val="B0A72F"/>
      </a:accent5>
      <a:accent6>
        <a:srgbClr val="81B223"/>
      </a:accent6>
      <a:hlink>
        <a:srgbClr val="31944B"/>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74babb0-d04f-40e0-8759-16df34b07cd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64071991568BA4487613DF328C7BD3E" ma:contentTypeVersion="15" ma:contentTypeDescription="Create a new document." ma:contentTypeScope="" ma:versionID="95c45d52774c6f752baaf477e883c7b5">
  <xsd:schema xmlns:xsd="http://www.w3.org/2001/XMLSchema" xmlns:xs="http://www.w3.org/2001/XMLSchema" xmlns:p="http://schemas.microsoft.com/office/2006/metadata/properties" xmlns:ns3="474babb0-d04f-40e0-8759-16df34b07cd3" xmlns:ns4="bf463859-d888-4fd4-937d-2c615237aa97" targetNamespace="http://schemas.microsoft.com/office/2006/metadata/properties" ma:root="true" ma:fieldsID="9f7f0b588c10b2d1e0220d13142d78c6" ns3:_="" ns4:_="">
    <xsd:import namespace="474babb0-d04f-40e0-8759-16df34b07cd3"/>
    <xsd:import namespace="bf463859-d888-4fd4-937d-2c615237aa9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4babb0-d04f-40e0-8759-16df34b07c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463859-d888-4fd4-937d-2c615237aa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E24EFB-A109-4081-BB5C-D977C6F04D22}">
  <ds:schemaRefs>
    <ds:schemaRef ds:uri="http://schemas.microsoft.com/office/2006/metadata/properties"/>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bf463859-d888-4fd4-937d-2c615237aa97"/>
    <ds:schemaRef ds:uri="http://schemas.openxmlformats.org/package/2006/metadata/core-properties"/>
    <ds:schemaRef ds:uri="474babb0-d04f-40e0-8759-16df34b07cd3"/>
    <ds:schemaRef ds:uri="http://purl.org/dc/dcmitype/"/>
  </ds:schemaRefs>
</ds:datastoreItem>
</file>

<file path=customXml/itemProps2.xml><?xml version="1.0" encoding="utf-8"?>
<ds:datastoreItem xmlns:ds="http://schemas.openxmlformats.org/officeDocument/2006/customXml" ds:itemID="{97570440-730B-4C41-92A5-B15A55E2C1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4babb0-d04f-40e0-8759-16df34b07cd3"/>
    <ds:schemaRef ds:uri="bf463859-d888-4fd4-937d-2c615237aa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C11EF1-7F85-4FC7-8088-1F78A5C6AD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215</TotalTime>
  <Words>1300</Words>
  <Application>Microsoft Office PowerPoint</Application>
  <PresentationFormat>Widescreen</PresentationFormat>
  <Paragraphs>150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DashVTI</vt:lpstr>
      <vt:lpstr>2027 Business Mentoring Program</vt:lpstr>
      <vt:lpstr>Our Purpose</vt:lpstr>
      <vt:lpstr>Proposed Business Mentoring Calendar</vt:lpstr>
      <vt:lpstr>Qualifications, Responsibilities, &amp; Benefits for Mentors and Protégés</vt:lpstr>
      <vt:lpstr>Mentors should have the following qualifications</vt:lpstr>
      <vt:lpstr>Mentor Responsibilities </vt:lpstr>
      <vt:lpstr>Mentor Benefits</vt:lpstr>
      <vt:lpstr>PROTÉGÉS SHOULD HAVE THE FOLLOWING QUALIFICATIONS </vt:lpstr>
      <vt:lpstr>PowerPoint Presentation</vt:lpstr>
      <vt:lpstr>PowerPoint Presentation</vt:lpstr>
      <vt:lpstr>THE MATCHING PROCESS</vt:lpstr>
      <vt:lpstr>ESTABLISHING A RELATIONSHIP:  MENTOR </vt:lpstr>
      <vt:lpstr>ESTABLISHING A RELATIONSHIP:  MENTOR  CONTINUED </vt:lpstr>
      <vt:lpstr>ESTABLISHING A RELATIONSHIP: PROTÉGÉS </vt:lpstr>
      <vt:lpstr>TRAINING SCHEDULES</vt:lpstr>
      <vt:lpstr>Program Quality Assurance </vt:lpstr>
      <vt:lpstr>WHAT IF THE PARTNERSHIP DOESN’T WORK OUT?</vt:lpstr>
      <vt:lpstr>MENTORING PROGRAM RECOGNITION &amp; RECEPTION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Business Mentoring Program</dc:title>
  <dc:creator>porshe chiles</dc:creator>
  <cp:lastModifiedBy>Thomas, Cheryl</cp:lastModifiedBy>
  <cp:revision>35</cp:revision>
  <dcterms:created xsi:type="dcterms:W3CDTF">2024-12-19T16:17:07Z</dcterms:created>
  <dcterms:modified xsi:type="dcterms:W3CDTF">2026-09-25T15:47:27Z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0x010100964071991568BA4487613DF328C7BD3E</vt:lpwstr>
  </property>
</Properties>
</file>