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3" r:id="rId4"/>
  </p:sldMasterIdLst>
  <p:notesMasterIdLst>
    <p:notesMasterId r:id="rId17"/>
  </p:notesMasterIdLst>
  <p:sldIdLst>
    <p:sldId id="276" r:id="rId5"/>
    <p:sldId id="302" r:id="rId6"/>
    <p:sldId id="301" r:id="rId7"/>
    <p:sldId id="256" r:id="rId8"/>
    <p:sldId id="292" r:id="rId9"/>
    <p:sldId id="303" r:id="rId10"/>
    <p:sldId id="304" r:id="rId11"/>
    <p:sldId id="291" r:id="rId12"/>
    <p:sldId id="293" r:id="rId13"/>
    <p:sldId id="299" r:id="rId14"/>
    <p:sldId id="295" r:id="rId15"/>
    <p:sldId id="283" r:id="rId16"/>
  </p:sldIdLst>
  <p:sldSz cx="9144000" cy="5143500" type="screen16x9"/>
  <p:notesSz cx="6858000" cy="9144000"/>
  <p:embeddedFontLst>
    <p:embeddedFont>
      <p:font typeface="Aparajita" panose="020B0604020202020204" charset="0"/>
      <p:regular r:id="rId18"/>
      <p:bold r:id="rId19"/>
      <p:italic r:id="rId20"/>
      <p:boldItalic r:id="rId21"/>
    </p:embeddedFont>
    <p:embeddedFont>
      <p:font typeface="Publico Headline Office" panose="020B0604020202020204" charset="0"/>
      <p:regular r:id="rId22"/>
      <p:bold r:id="rId23"/>
    </p:embeddedFont>
    <p:embeddedFont>
      <p:font typeface="National Light" charset="0"/>
      <p:regular r:id="rId24"/>
    </p:embeddedFont>
    <p:embeddedFont>
      <p:font typeface="National Book" panose="02000503000000020004" charset="0"/>
      <p:regular r:id="rId25"/>
    </p:embeddedFont>
    <p:embeddedFont>
      <p:font typeface="Franklin Gothic Demi Cond" panose="020B0706030402020204" pitchFamily="3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B2A"/>
    <a:srgbClr val="00C4B3"/>
    <a:srgbClr val="675DC6"/>
    <a:srgbClr val="FF7168"/>
    <a:srgbClr val="887DD0"/>
    <a:srgbClr val="40B4E5"/>
    <a:srgbClr val="FF6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79380" autoAdjust="0"/>
  </p:normalViewPr>
  <p:slideViewPr>
    <p:cSldViewPr snapToGrid="0" snapToObjects="1">
      <p:cViewPr varScale="1">
        <p:scale>
          <a:sx n="81" d="100"/>
          <a:sy n="81" d="100"/>
        </p:scale>
        <p:origin x="124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B6BC70-6AD9-4730-80D5-D0621434C1BA}" type="doc">
      <dgm:prSet loTypeId="urn:microsoft.com/office/officeart/2005/8/layout/hProcess9" loCatId="process" qsTypeId="urn:microsoft.com/office/officeart/2005/8/quickstyle/simple3" qsCatId="simple" csTypeId="urn:microsoft.com/office/officeart/2005/8/colors/colorful3" csCatId="colorful" phldr="1"/>
      <dgm:spPr/>
    </dgm:pt>
    <dgm:pt modelId="{94BDD65A-7549-425B-860B-F29F91DE5D43}">
      <dgm:prSet phldrT="[Text]"/>
      <dgm:spPr/>
      <dgm:t>
        <a:bodyPr/>
        <a:lstStyle/>
        <a:p>
          <a:r>
            <a:rPr lang="en-US" dirty="0" smtClean="0"/>
            <a:t>Intake</a:t>
          </a:r>
          <a:endParaRPr lang="en-US" dirty="0"/>
        </a:p>
      </dgm:t>
    </dgm:pt>
    <dgm:pt modelId="{DE71DF70-124A-462A-AD51-0943DAA0B3C8}" type="parTrans" cxnId="{A4F2ACF8-386D-4344-9357-FCECE14547C2}">
      <dgm:prSet/>
      <dgm:spPr/>
      <dgm:t>
        <a:bodyPr/>
        <a:lstStyle/>
        <a:p>
          <a:endParaRPr lang="en-US"/>
        </a:p>
      </dgm:t>
    </dgm:pt>
    <dgm:pt modelId="{B00AD6EF-E4B7-4FB7-A641-2F55CA47BACE}" type="sibTrans" cxnId="{A4F2ACF8-386D-4344-9357-FCECE14547C2}">
      <dgm:prSet/>
      <dgm:spPr/>
      <dgm:t>
        <a:bodyPr/>
        <a:lstStyle/>
        <a:p>
          <a:endParaRPr lang="en-US"/>
        </a:p>
      </dgm:t>
    </dgm:pt>
    <dgm:pt modelId="{0DF78F9F-54B8-4426-BAD4-F708318F761B}">
      <dgm:prSet phldrT="[Text]"/>
      <dgm:spPr/>
      <dgm:t>
        <a:bodyPr/>
        <a:lstStyle/>
        <a:p>
          <a:r>
            <a:rPr lang="en-US" dirty="0" smtClean="0"/>
            <a:t>Complaint Filed- Respondent Notified</a:t>
          </a:r>
          <a:endParaRPr lang="en-US" dirty="0"/>
        </a:p>
      </dgm:t>
    </dgm:pt>
    <dgm:pt modelId="{D7D958D3-7495-43EE-ABE3-1314DE1D15C4}" type="parTrans" cxnId="{33F9ED35-E0A2-447D-A12E-92DEE887ED73}">
      <dgm:prSet/>
      <dgm:spPr/>
      <dgm:t>
        <a:bodyPr/>
        <a:lstStyle/>
        <a:p>
          <a:endParaRPr lang="en-US"/>
        </a:p>
      </dgm:t>
    </dgm:pt>
    <dgm:pt modelId="{3BDEC977-F874-4342-84DC-834FBA0674D8}" type="sibTrans" cxnId="{33F9ED35-E0A2-447D-A12E-92DEE887ED73}">
      <dgm:prSet/>
      <dgm:spPr/>
      <dgm:t>
        <a:bodyPr/>
        <a:lstStyle/>
        <a:p>
          <a:endParaRPr lang="en-US"/>
        </a:p>
      </dgm:t>
    </dgm:pt>
    <dgm:pt modelId="{BA823601-E0C4-4A2E-92AD-1DB1A30E8906}">
      <dgm:prSet phldrT="[Text]"/>
      <dgm:spPr/>
      <dgm:t>
        <a:bodyPr/>
        <a:lstStyle/>
        <a:p>
          <a:r>
            <a:rPr lang="en-US" dirty="0" smtClean="0"/>
            <a:t>Mediation</a:t>
          </a:r>
          <a:endParaRPr lang="en-US" dirty="0"/>
        </a:p>
      </dgm:t>
    </dgm:pt>
    <dgm:pt modelId="{BA985F3E-346E-48B2-A9B6-BE8BE0901469}" type="parTrans" cxnId="{619471A1-4EBD-4DC9-9296-49F6F86F80C7}">
      <dgm:prSet/>
      <dgm:spPr/>
      <dgm:t>
        <a:bodyPr/>
        <a:lstStyle/>
        <a:p>
          <a:endParaRPr lang="en-US"/>
        </a:p>
      </dgm:t>
    </dgm:pt>
    <dgm:pt modelId="{9BF1B034-C778-4AB2-9944-B633CF48661B}" type="sibTrans" cxnId="{619471A1-4EBD-4DC9-9296-49F6F86F80C7}">
      <dgm:prSet/>
      <dgm:spPr/>
      <dgm:t>
        <a:bodyPr/>
        <a:lstStyle/>
        <a:p>
          <a:endParaRPr lang="en-US"/>
        </a:p>
      </dgm:t>
    </dgm:pt>
    <dgm:pt modelId="{8DD4830D-944B-438D-8D9E-F00331D7CDD4}">
      <dgm:prSet phldrT="[Text]"/>
      <dgm:spPr/>
      <dgm:t>
        <a:bodyPr/>
        <a:lstStyle/>
        <a:p>
          <a:r>
            <a:rPr lang="en-US" dirty="0" smtClean="0"/>
            <a:t>Investigation</a:t>
          </a:r>
          <a:endParaRPr lang="en-US" dirty="0"/>
        </a:p>
      </dgm:t>
    </dgm:pt>
    <dgm:pt modelId="{73703F7F-30EF-4264-A718-8F4942C05CDC}" type="parTrans" cxnId="{E3FBFFB2-79D7-4A89-8B3E-A9177BDA1B5E}">
      <dgm:prSet/>
      <dgm:spPr/>
      <dgm:t>
        <a:bodyPr/>
        <a:lstStyle/>
        <a:p>
          <a:endParaRPr lang="en-US"/>
        </a:p>
      </dgm:t>
    </dgm:pt>
    <dgm:pt modelId="{9F2FC7F0-084E-41EA-9157-65B415EE6CDB}" type="sibTrans" cxnId="{E3FBFFB2-79D7-4A89-8B3E-A9177BDA1B5E}">
      <dgm:prSet/>
      <dgm:spPr/>
      <dgm:t>
        <a:bodyPr/>
        <a:lstStyle/>
        <a:p>
          <a:endParaRPr lang="en-US"/>
        </a:p>
      </dgm:t>
    </dgm:pt>
    <dgm:pt modelId="{A7C7FBED-4D41-4B6C-A089-0CD82B793595}">
      <dgm:prSet phldrT="[Text]"/>
      <dgm:spPr/>
      <dgm:t>
        <a:bodyPr/>
        <a:lstStyle/>
        <a:p>
          <a:r>
            <a:rPr lang="en-US" dirty="0" smtClean="0"/>
            <a:t>Investigative Report</a:t>
          </a:r>
          <a:endParaRPr lang="en-US" dirty="0"/>
        </a:p>
      </dgm:t>
    </dgm:pt>
    <dgm:pt modelId="{F667B37A-F1F0-42B7-81EB-4B5357ED5AA1}" type="parTrans" cxnId="{E0E82B68-60EB-49AF-9FF2-A468F529F18A}">
      <dgm:prSet/>
      <dgm:spPr/>
      <dgm:t>
        <a:bodyPr/>
        <a:lstStyle/>
        <a:p>
          <a:endParaRPr lang="en-US"/>
        </a:p>
      </dgm:t>
    </dgm:pt>
    <dgm:pt modelId="{2A284B55-FFA2-41E8-A3C0-B7A04A3A4D98}" type="sibTrans" cxnId="{E0E82B68-60EB-49AF-9FF2-A468F529F18A}">
      <dgm:prSet/>
      <dgm:spPr/>
      <dgm:t>
        <a:bodyPr/>
        <a:lstStyle/>
        <a:p>
          <a:endParaRPr lang="en-US"/>
        </a:p>
      </dgm:t>
    </dgm:pt>
    <dgm:pt modelId="{41A0FCF0-0BBD-4C89-AF36-B9A933692CEF}">
      <dgm:prSet phldrT="[Text]"/>
      <dgm:spPr/>
      <dgm:t>
        <a:bodyPr/>
        <a:lstStyle/>
        <a:p>
          <a:pPr algn="ctr"/>
          <a:r>
            <a:rPr lang="en-US" dirty="0" smtClean="0"/>
            <a:t>Dismissal</a:t>
          </a:r>
          <a:endParaRPr lang="en-US" dirty="0"/>
        </a:p>
      </dgm:t>
    </dgm:pt>
    <dgm:pt modelId="{B62429C6-C658-497A-9862-1436A9841B1A}" type="parTrans" cxnId="{E456581A-552F-49B0-8791-7095F7323DD5}">
      <dgm:prSet/>
      <dgm:spPr/>
      <dgm:t>
        <a:bodyPr/>
        <a:lstStyle/>
        <a:p>
          <a:endParaRPr lang="en-US"/>
        </a:p>
      </dgm:t>
    </dgm:pt>
    <dgm:pt modelId="{8F4EE9F1-F508-44DA-B1E6-02711B135713}" type="sibTrans" cxnId="{E456581A-552F-49B0-8791-7095F7323DD5}">
      <dgm:prSet/>
      <dgm:spPr/>
      <dgm:t>
        <a:bodyPr/>
        <a:lstStyle/>
        <a:p>
          <a:endParaRPr lang="en-US"/>
        </a:p>
      </dgm:t>
    </dgm:pt>
    <dgm:pt modelId="{8333916D-8C55-414C-A74B-C48ABFA0F66F}">
      <dgm:prSet phldrT="[Text]"/>
      <dgm:spPr/>
      <dgm:t>
        <a:bodyPr/>
        <a:lstStyle/>
        <a:p>
          <a:r>
            <a:rPr lang="en-US" dirty="0" smtClean="0"/>
            <a:t>Review by Human Rights Board </a:t>
          </a:r>
          <a:endParaRPr lang="en-US" dirty="0"/>
        </a:p>
      </dgm:t>
    </dgm:pt>
    <dgm:pt modelId="{AA035F77-7B79-4FC7-A759-937E784D1A76}" type="parTrans" cxnId="{F84ACEA0-C6FA-4BC1-A299-113CDAD5DD26}">
      <dgm:prSet/>
      <dgm:spPr/>
      <dgm:t>
        <a:bodyPr/>
        <a:lstStyle/>
        <a:p>
          <a:endParaRPr lang="en-US"/>
        </a:p>
      </dgm:t>
    </dgm:pt>
    <dgm:pt modelId="{9B1E8563-BBD8-453D-B41F-EECD705A6E39}" type="sibTrans" cxnId="{F84ACEA0-C6FA-4BC1-A299-113CDAD5DD26}">
      <dgm:prSet/>
      <dgm:spPr/>
      <dgm:t>
        <a:bodyPr/>
        <a:lstStyle/>
        <a:p>
          <a:endParaRPr lang="en-US"/>
        </a:p>
      </dgm:t>
    </dgm:pt>
    <dgm:pt modelId="{038E439B-BD73-40F4-940E-9A7D4EA72CC9}">
      <dgm:prSet phldrT="[Text]"/>
      <dgm:spPr/>
      <dgm:t>
        <a:bodyPr/>
        <a:lstStyle/>
        <a:p>
          <a:pPr algn="ctr"/>
          <a:r>
            <a:rPr lang="en-US" dirty="0" smtClean="0"/>
            <a:t>Administrative Hearing</a:t>
          </a:r>
          <a:endParaRPr lang="en-US" dirty="0"/>
        </a:p>
      </dgm:t>
    </dgm:pt>
    <dgm:pt modelId="{04C9F843-E1F7-494B-BBED-81335939A120}" type="parTrans" cxnId="{06BF4CEA-440A-43F6-AC45-7D38724AA96C}">
      <dgm:prSet/>
      <dgm:spPr/>
      <dgm:t>
        <a:bodyPr/>
        <a:lstStyle/>
        <a:p>
          <a:endParaRPr lang="en-US"/>
        </a:p>
      </dgm:t>
    </dgm:pt>
    <dgm:pt modelId="{6C81A526-2336-4728-9682-25261858B6E8}" type="sibTrans" cxnId="{06BF4CEA-440A-43F6-AC45-7D38724AA96C}">
      <dgm:prSet/>
      <dgm:spPr/>
      <dgm:t>
        <a:bodyPr/>
        <a:lstStyle/>
        <a:p>
          <a:endParaRPr lang="en-US"/>
        </a:p>
      </dgm:t>
    </dgm:pt>
    <dgm:pt modelId="{9B925D27-3779-4624-AFA8-A68065036EFF}">
      <dgm:prSet phldrT="[Text]"/>
      <dgm:spPr/>
      <dgm:t>
        <a:bodyPr/>
        <a:lstStyle/>
        <a:p>
          <a:pPr algn="ctr"/>
          <a:r>
            <a:rPr lang="en-US" dirty="0" smtClean="0"/>
            <a:t>Court</a:t>
          </a:r>
          <a:endParaRPr lang="en-US" dirty="0"/>
        </a:p>
      </dgm:t>
    </dgm:pt>
    <dgm:pt modelId="{CC21110D-CEB5-473C-8A23-5C708F7C6FA7}" type="parTrans" cxnId="{5656C8FE-4880-4D94-BA69-5DC18B395E12}">
      <dgm:prSet/>
      <dgm:spPr/>
      <dgm:t>
        <a:bodyPr/>
        <a:lstStyle/>
        <a:p>
          <a:endParaRPr lang="en-US"/>
        </a:p>
      </dgm:t>
    </dgm:pt>
    <dgm:pt modelId="{55E08517-F4C4-426E-86D0-01AE6306CAE7}" type="sibTrans" cxnId="{5656C8FE-4880-4D94-BA69-5DC18B395E12}">
      <dgm:prSet/>
      <dgm:spPr/>
      <dgm:t>
        <a:bodyPr/>
        <a:lstStyle/>
        <a:p>
          <a:endParaRPr lang="en-US"/>
        </a:p>
      </dgm:t>
    </dgm:pt>
    <dgm:pt modelId="{95B92C59-D986-4DF9-B752-8C06BD8C069A}">
      <dgm:prSet phldrT="[Text]"/>
      <dgm:spPr/>
      <dgm:t>
        <a:bodyPr/>
        <a:lstStyle/>
        <a:p>
          <a:pPr algn="ctr"/>
          <a:endParaRPr lang="en-US" u="sng" dirty="0" smtClean="0"/>
        </a:p>
        <a:p>
          <a:pPr algn="ctr"/>
          <a:r>
            <a:rPr lang="en-US" u="sng" dirty="0" smtClean="0"/>
            <a:t>Outcome</a:t>
          </a:r>
          <a:endParaRPr lang="en-US" u="sng" dirty="0"/>
        </a:p>
      </dgm:t>
    </dgm:pt>
    <dgm:pt modelId="{BCAF0509-30FF-4AC1-9B02-FCBAA9C88A85}" type="parTrans" cxnId="{CD14A89D-0B86-428F-97A8-72C9DE9E48F5}">
      <dgm:prSet/>
      <dgm:spPr/>
      <dgm:t>
        <a:bodyPr/>
        <a:lstStyle/>
        <a:p>
          <a:endParaRPr lang="en-US"/>
        </a:p>
      </dgm:t>
    </dgm:pt>
    <dgm:pt modelId="{4D133632-8455-41E2-A862-52BFFF2B44D3}" type="sibTrans" cxnId="{CD14A89D-0B86-428F-97A8-72C9DE9E48F5}">
      <dgm:prSet/>
      <dgm:spPr/>
      <dgm:t>
        <a:bodyPr/>
        <a:lstStyle/>
        <a:p>
          <a:endParaRPr lang="en-US"/>
        </a:p>
      </dgm:t>
    </dgm:pt>
    <dgm:pt modelId="{89A76918-F8C4-46BE-9338-3DFF513F2541}" type="pres">
      <dgm:prSet presAssocID="{1AB6BC70-6AD9-4730-80D5-D0621434C1BA}" presName="CompostProcess" presStyleCnt="0">
        <dgm:presLayoutVars>
          <dgm:dir/>
          <dgm:resizeHandles val="exact"/>
        </dgm:presLayoutVars>
      </dgm:prSet>
      <dgm:spPr/>
    </dgm:pt>
    <dgm:pt modelId="{4AB879DE-BD17-49A7-B614-158CD7F112A1}" type="pres">
      <dgm:prSet presAssocID="{1AB6BC70-6AD9-4730-80D5-D0621434C1BA}" presName="arrow" presStyleLbl="bgShp" presStyleIdx="0" presStyleCnt="1"/>
      <dgm:spPr/>
    </dgm:pt>
    <dgm:pt modelId="{566B23FF-747A-43EC-8E8D-74B0F06D4F4B}" type="pres">
      <dgm:prSet presAssocID="{1AB6BC70-6AD9-4730-80D5-D0621434C1BA}" presName="linearProcess" presStyleCnt="0"/>
      <dgm:spPr/>
    </dgm:pt>
    <dgm:pt modelId="{D8312CD0-FB85-439A-B90F-0EF458D68427}" type="pres">
      <dgm:prSet presAssocID="{94BDD65A-7549-425B-860B-F29F91DE5D43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0AB55-1A47-4BCB-B838-9DF7FECFB3D1}" type="pres">
      <dgm:prSet presAssocID="{B00AD6EF-E4B7-4FB7-A641-2F55CA47BACE}" presName="sibTrans" presStyleCnt="0"/>
      <dgm:spPr/>
    </dgm:pt>
    <dgm:pt modelId="{8708B079-66AB-4D25-9FB1-78D146A08496}" type="pres">
      <dgm:prSet presAssocID="{0DF78F9F-54B8-4426-BAD4-F708318F761B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7A66D-46CF-4343-A463-66A6F11CF57F}" type="pres">
      <dgm:prSet presAssocID="{3BDEC977-F874-4342-84DC-834FBA0674D8}" presName="sibTrans" presStyleCnt="0"/>
      <dgm:spPr/>
    </dgm:pt>
    <dgm:pt modelId="{04AC2ECF-D738-45F5-9BC0-B5B89D8F4B59}" type="pres">
      <dgm:prSet presAssocID="{BA823601-E0C4-4A2E-92AD-1DB1A30E8906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37000-6122-49F8-A35B-EB1D0D661D28}" type="pres">
      <dgm:prSet presAssocID="{9BF1B034-C778-4AB2-9944-B633CF48661B}" presName="sibTrans" presStyleCnt="0"/>
      <dgm:spPr/>
    </dgm:pt>
    <dgm:pt modelId="{187E734E-5741-4C69-BA20-880A69D46980}" type="pres">
      <dgm:prSet presAssocID="{8DD4830D-944B-438D-8D9E-F00331D7CDD4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8BD52-BE76-4181-B784-E1CFA2273D2E}" type="pres">
      <dgm:prSet presAssocID="{9F2FC7F0-084E-41EA-9157-65B415EE6CDB}" presName="sibTrans" presStyleCnt="0"/>
      <dgm:spPr/>
    </dgm:pt>
    <dgm:pt modelId="{2F79C37F-16CC-4DAD-8AAF-66B2FE6C2821}" type="pres">
      <dgm:prSet presAssocID="{A7C7FBED-4D41-4B6C-A089-0CD82B793595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97FBB-2CB3-4379-AA42-D37492994A2A}" type="pres">
      <dgm:prSet presAssocID="{2A284B55-FFA2-41E8-A3C0-B7A04A3A4D98}" presName="sibTrans" presStyleCnt="0"/>
      <dgm:spPr/>
    </dgm:pt>
    <dgm:pt modelId="{4F1093BE-75D6-4697-A15A-229C60694C7D}" type="pres">
      <dgm:prSet presAssocID="{8333916D-8C55-414C-A74B-C48ABFA0F66F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55B94-5772-43CC-9E97-DF1093B2AF52}" type="pres">
      <dgm:prSet presAssocID="{9B1E8563-BBD8-453D-B41F-EECD705A6E39}" presName="sibTrans" presStyleCnt="0"/>
      <dgm:spPr/>
    </dgm:pt>
    <dgm:pt modelId="{E5382026-5D31-4D7C-A23B-D21324F55883}" type="pres">
      <dgm:prSet presAssocID="{95B92C59-D986-4DF9-B752-8C06BD8C069A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ABA344-940B-4BEA-9534-5C48C05E10A5}" type="presOf" srcId="{038E439B-BD73-40F4-940E-9A7D4EA72CC9}" destId="{E5382026-5D31-4D7C-A23B-D21324F55883}" srcOrd="0" destOrd="2" presId="urn:microsoft.com/office/officeart/2005/8/layout/hProcess9"/>
    <dgm:cxn modelId="{E0E82B68-60EB-49AF-9FF2-A468F529F18A}" srcId="{1AB6BC70-6AD9-4730-80D5-D0621434C1BA}" destId="{A7C7FBED-4D41-4B6C-A089-0CD82B793595}" srcOrd="4" destOrd="0" parTransId="{F667B37A-F1F0-42B7-81EB-4B5357ED5AA1}" sibTransId="{2A284B55-FFA2-41E8-A3C0-B7A04A3A4D98}"/>
    <dgm:cxn modelId="{649E682D-1D1B-40AD-BF8A-3715E581B674}" type="presOf" srcId="{8DD4830D-944B-438D-8D9E-F00331D7CDD4}" destId="{187E734E-5741-4C69-BA20-880A69D46980}" srcOrd="0" destOrd="0" presId="urn:microsoft.com/office/officeart/2005/8/layout/hProcess9"/>
    <dgm:cxn modelId="{5A187BB3-4992-4585-9A95-67C3EC1E409D}" type="presOf" srcId="{41A0FCF0-0BBD-4C89-AF36-B9A933692CEF}" destId="{E5382026-5D31-4D7C-A23B-D21324F55883}" srcOrd="0" destOrd="1" presId="urn:microsoft.com/office/officeart/2005/8/layout/hProcess9"/>
    <dgm:cxn modelId="{CD14A89D-0B86-428F-97A8-72C9DE9E48F5}" srcId="{1AB6BC70-6AD9-4730-80D5-D0621434C1BA}" destId="{95B92C59-D986-4DF9-B752-8C06BD8C069A}" srcOrd="6" destOrd="0" parTransId="{BCAF0509-30FF-4AC1-9B02-FCBAA9C88A85}" sibTransId="{4D133632-8455-41E2-A862-52BFFF2B44D3}"/>
    <dgm:cxn modelId="{DA42943A-BFC6-481B-9B1E-10F455E71761}" type="presOf" srcId="{94BDD65A-7549-425B-860B-F29F91DE5D43}" destId="{D8312CD0-FB85-439A-B90F-0EF458D68427}" srcOrd="0" destOrd="0" presId="urn:microsoft.com/office/officeart/2005/8/layout/hProcess9"/>
    <dgm:cxn modelId="{E3FBFFB2-79D7-4A89-8B3E-A9177BDA1B5E}" srcId="{1AB6BC70-6AD9-4730-80D5-D0621434C1BA}" destId="{8DD4830D-944B-438D-8D9E-F00331D7CDD4}" srcOrd="3" destOrd="0" parTransId="{73703F7F-30EF-4264-A718-8F4942C05CDC}" sibTransId="{9F2FC7F0-084E-41EA-9157-65B415EE6CDB}"/>
    <dgm:cxn modelId="{5656C8FE-4880-4D94-BA69-5DC18B395E12}" srcId="{95B92C59-D986-4DF9-B752-8C06BD8C069A}" destId="{9B925D27-3779-4624-AFA8-A68065036EFF}" srcOrd="2" destOrd="0" parTransId="{CC21110D-CEB5-473C-8A23-5C708F7C6FA7}" sibTransId="{55E08517-F4C4-426E-86D0-01AE6306CAE7}"/>
    <dgm:cxn modelId="{68A04E56-222E-446F-931C-1C74782BFCC0}" type="presOf" srcId="{1AB6BC70-6AD9-4730-80D5-D0621434C1BA}" destId="{89A76918-F8C4-46BE-9338-3DFF513F2541}" srcOrd="0" destOrd="0" presId="urn:microsoft.com/office/officeart/2005/8/layout/hProcess9"/>
    <dgm:cxn modelId="{B7321FEC-D28C-4D71-A775-9F6D8A2EF772}" type="presOf" srcId="{0DF78F9F-54B8-4426-BAD4-F708318F761B}" destId="{8708B079-66AB-4D25-9FB1-78D146A08496}" srcOrd="0" destOrd="0" presId="urn:microsoft.com/office/officeart/2005/8/layout/hProcess9"/>
    <dgm:cxn modelId="{A4F2ACF8-386D-4344-9357-FCECE14547C2}" srcId="{1AB6BC70-6AD9-4730-80D5-D0621434C1BA}" destId="{94BDD65A-7549-425B-860B-F29F91DE5D43}" srcOrd="0" destOrd="0" parTransId="{DE71DF70-124A-462A-AD51-0943DAA0B3C8}" sibTransId="{B00AD6EF-E4B7-4FB7-A641-2F55CA47BACE}"/>
    <dgm:cxn modelId="{2ABD1076-245D-4566-B087-2F06C77585A6}" type="presOf" srcId="{BA823601-E0C4-4A2E-92AD-1DB1A30E8906}" destId="{04AC2ECF-D738-45F5-9BC0-B5B89D8F4B59}" srcOrd="0" destOrd="0" presId="urn:microsoft.com/office/officeart/2005/8/layout/hProcess9"/>
    <dgm:cxn modelId="{EBE76223-CEE0-4108-833A-5C9733ED887E}" type="presOf" srcId="{95B92C59-D986-4DF9-B752-8C06BD8C069A}" destId="{E5382026-5D31-4D7C-A23B-D21324F55883}" srcOrd="0" destOrd="0" presId="urn:microsoft.com/office/officeart/2005/8/layout/hProcess9"/>
    <dgm:cxn modelId="{908AE726-5B46-4258-B363-195481231D74}" type="presOf" srcId="{A7C7FBED-4D41-4B6C-A089-0CD82B793595}" destId="{2F79C37F-16CC-4DAD-8AAF-66B2FE6C2821}" srcOrd="0" destOrd="0" presId="urn:microsoft.com/office/officeart/2005/8/layout/hProcess9"/>
    <dgm:cxn modelId="{E2EB9F0B-3D1C-48B5-B915-2B91159250AF}" type="presOf" srcId="{8333916D-8C55-414C-A74B-C48ABFA0F66F}" destId="{4F1093BE-75D6-4697-A15A-229C60694C7D}" srcOrd="0" destOrd="0" presId="urn:microsoft.com/office/officeart/2005/8/layout/hProcess9"/>
    <dgm:cxn modelId="{33F9ED35-E0A2-447D-A12E-92DEE887ED73}" srcId="{1AB6BC70-6AD9-4730-80D5-D0621434C1BA}" destId="{0DF78F9F-54B8-4426-BAD4-F708318F761B}" srcOrd="1" destOrd="0" parTransId="{D7D958D3-7495-43EE-ABE3-1314DE1D15C4}" sibTransId="{3BDEC977-F874-4342-84DC-834FBA0674D8}"/>
    <dgm:cxn modelId="{619471A1-4EBD-4DC9-9296-49F6F86F80C7}" srcId="{1AB6BC70-6AD9-4730-80D5-D0621434C1BA}" destId="{BA823601-E0C4-4A2E-92AD-1DB1A30E8906}" srcOrd="2" destOrd="0" parTransId="{BA985F3E-346E-48B2-A9B6-BE8BE0901469}" sibTransId="{9BF1B034-C778-4AB2-9944-B633CF48661B}"/>
    <dgm:cxn modelId="{DA9D5638-92B5-4219-839A-3ECF2775429B}" type="presOf" srcId="{9B925D27-3779-4624-AFA8-A68065036EFF}" destId="{E5382026-5D31-4D7C-A23B-D21324F55883}" srcOrd="0" destOrd="3" presId="urn:microsoft.com/office/officeart/2005/8/layout/hProcess9"/>
    <dgm:cxn modelId="{06BF4CEA-440A-43F6-AC45-7D38724AA96C}" srcId="{95B92C59-D986-4DF9-B752-8C06BD8C069A}" destId="{038E439B-BD73-40F4-940E-9A7D4EA72CC9}" srcOrd="1" destOrd="0" parTransId="{04C9F843-E1F7-494B-BBED-81335939A120}" sibTransId="{6C81A526-2336-4728-9682-25261858B6E8}"/>
    <dgm:cxn modelId="{E456581A-552F-49B0-8791-7095F7323DD5}" srcId="{95B92C59-D986-4DF9-B752-8C06BD8C069A}" destId="{41A0FCF0-0BBD-4C89-AF36-B9A933692CEF}" srcOrd="0" destOrd="0" parTransId="{B62429C6-C658-497A-9862-1436A9841B1A}" sibTransId="{8F4EE9F1-F508-44DA-B1E6-02711B135713}"/>
    <dgm:cxn modelId="{F84ACEA0-C6FA-4BC1-A299-113CDAD5DD26}" srcId="{1AB6BC70-6AD9-4730-80D5-D0621434C1BA}" destId="{8333916D-8C55-414C-A74B-C48ABFA0F66F}" srcOrd="5" destOrd="0" parTransId="{AA035F77-7B79-4FC7-A759-937E784D1A76}" sibTransId="{9B1E8563-BBD8-453D-B41F-EECD705A6E39}"/>
    <dgm:cxn modelId="{B2BD9E3D-E2CE-4DED-82C8-3610E99B8902}" type="presParOf" srcId="{89A76918-F8C4-46BE-9338-3DFF513F2541}" destId="{4AB879DE-BD17-49A7-B614-158CD7F112A1}" srcOrd="0" destOrd="0" presId="urn:microsoft.com/office/officeart/2005/8/layout/hProcess9"/>
    <dgm:cxn modelId="{8D37281A-59CC-4409-AF54-AB8F3858A36A}" type="presParOf" srcId="{89A76918-F8C4-46BE-9338-3DFF513F2541}" destId="{566B23FF-747A-43EC-8E8D-74B0F06D4F4B}" srcOrd="1" destOrd="0" presId="urn:microsoft.com/office/officeart/2005/8/layout/hProcess9"/>
    <dgm:cxn modelId="{3A56E42D-B3C8-4549-90C7-978308E0DB37}" type="presParOf" srcId="{566B23FF-747A-43EC-8E8D-74B0F06D4F4B}" destId="{D8312CD0-FB85-439A-B90F-0EF458D68427}" srcOrd="0" destOrd="0" presId="urn:microsoft.com/office/officeart/2005/8/layout/hProcess9"/>
    <dgm:cxn modelId="{880FA685-69F0-4580-AEA9-956FD87D449C}" type="presParOf" srcId="{566B23FF-747A-43EC-8E8D-74B0F06D4F4B}" destId="{E4E0AB55-1A47-4BCB-B838-9DF7FECFB3D1}" srcOrd="1" destOrd="0" presId="urn:microsoft.com/office/officeart/2005/8/layout/hProcess9"/>
    <dgm:cxn modelId="{7B2BFFE7-A31F-4770-A682-E5EAAA0F961E}" type="presParOf" srcId="{566B23FF-747A-43EC-8E8D-74B0F06D4F4B}" destId="{8708B079-66AB-4D25-9FB1-78D146A08496}" srcOrd="2" destOrd="0" presId="urn:microsoft.com/office/officeart/2005/8/layout/hProcess9"/>
    <dgm:cxn modelId="{762B3C12-D116-402F-8D4F-C2E544E72DE6}" type="presParOf" srcId="{566B23FF-747A-43EC-8E8D-74B0F06D4F4B}" destId="{B567A66D-46CF-4343-A463-66A6F11CF57F}" srcOrd="3" destOrd="0" presId="urn:microsoft.com/office/officeart/2005/8/layout/hProcess9"/>
    <dgm:cxn modelId="{E5350614-1E32-4C24-A6CF-D60DB9F91AA9}" type="presParOf" srcId="{566B23FF-747A-43EC-8E8D-74B0F06D4F4B}" destId="{04AC2ECF-D738-45F5-9BC0-B5B89D8F4B59}" srcOrd="4" destOrd="0" presId="urn:microsoft.com/office/officeart/2005/8/layout/hProcess9"/>
    <dgm:cxn modelId="{A9FC2E1D-FBEA-499B-A6CD-CFC29BB227AA}" type="presParOf" srcId="{566B23FF-747A-43EC-8E8D-74B0F06D4F4B}" destId="{EA937000-6122-49F8-A35B-EB1D0D661D28}" srcOrd="5" destOrd="0" presId="urn:microsoft.com/office/officeart/2005/8/layout/hProcess9"/>
    <dgm:cxn modelId="{AC56F8A4-E6D6-43E7-884C-D960C9B9D708}" type="presParOf" srcId="{566B23FF-747A-43EC-8E8D-74B0F06D4F4B}" destId="{187E734E-5741-4C69-BA20-880A69D46980}" srcOrd="6" destOrd="0" presId="urn:microsoft.com/office/officeart/2005/8/layout/hProcess9"/>
    <dgm:cxn modelId="{0976B086-3F3C-444F-84B8-CFD618C3D494}" type="presParOf" srcId="{566B23FF-747A-43EC-8E8D-74B0F06D4F4B}" destId="{BD38BD52-BE76-4181-B784-E1CFA2273D2E}" srcOrd="7" destOrd="0" presId="urn:microsoft.com/office/officeart/2005/8/layout/hProcess9"/>
    <dgm:cxn modelId="{E36A0269-4580-405E-9ABA-C57A4C49B7F7}" type="presParOf" srcId="{566B23FF-747A-43EC-8E8D-74B0F06D4F4B}" destId="{2F79C37F-16CC-4DAD-8AAF-66B2FE6C2821}" srcOrd="8" destOrd="0" presId="urn:microsoft.com/office/officeart/2005/8/layout/hProcess9"/>
    <dgm:cxn modelId="{423E165D-35B5-4753-B99A-F0BA2FF32B56}" type="presParOf" srcId="{566B23FF-747A-43EC-8E8D-74B0F06D4F4B}" destId="{71E97FBB-2CB3-4379-AA42-D37492994A2A}" srcOrd="9" destOrd="0" presId="urn:microsoft.com/office/officeart/2005/8/layout/hProcess9"/>
    <dgm:cxn modelId="{0BF4928B-5C1A-479D-95C4-B573A944744F}" type="presParOf" srcId="{566B23FF-747A-43EC-8E8D-74B0F06D4F4B}" destId="{4F1093BE-75D6-4697-A15A-229C60694C7D}" srcOrd="10" destOrd="0" presId="urn:microsoft.com/office/officeart/2005/8/layout/hProcess9"/>
    <dgm:cxn modelId="{E1B3C298-E6A4-4609-AAFB-62C0B4D7B7A0}" type="presParOf" srcId="{566B23FF-747A-43EC-8E8D-74B0F06D4F4B}" destId="{6C355B94-5772-43CC-9E97-DF1093B2AF52}" srcOrd="11" destOrd="0" presId="urn:microsoft.com/office/officeart/2005/8/layout/hProcess9"/>
    <dgm:cxn modelId="{2D45E90D-7BE9-418A-9172-56D6E1E4DF1C}" type="presParOf" srcId="{566B23FF-747A-43EC-8E8D-74B0F06D4F4B}" destId="{E5382026-5D31-4D7C-A23B-D21324F55883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879DE-BD17-49A7-B614-158CD7F112A1}">
      <dsp:nvSpPr>
        <dsp:cNvPr id="0" name=""/>
        <dsp:cNvSpPr/>
      </dsp:nvSpPr>
      <dsp:spPr>
        <a:xfrm>
          <a:off x="630891" y="0"/>
          <a:ext cx="7150103" cy="345133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312CD0-FB85-439A-B90F-0EF458D68427}">
      <dsp:nvSpPr>
        <dsp:cNvPr id="0" name=""/>
        <dsp:cNvSpPr/>
      </dsp:nvSpPr>
      <dsp:spPr>
        <a:xfrm>
          <a:off x="718" y="1035400"/>
          <a:ext cx="1152116" cy="138053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Intake</a:t>
          </a:r>
          <a:endParaRPr lang="en-US" sz="1300" kern="1200" dirty="0"/>
        </a:p>
      </dsp:txBody>
      <dsp:txXfrm>
        <a:off x="56960" y="1091642"/>
        <a:ext cx="1039632" cy="1268049"/>
      </dsp:txXfrm>
    </dsp:sp>
    <dsp:sp modelId="{8708B079-66AB-4D25-9FB1-78D146A08496}">
      <dsp:nvSpPr>
        <dsp:cNvPr id="0" name=""/>
        <dsp:cNvSpPr/>
      </dsp:nvSpPr>
      <dsp:spPr>
        <a:xfrm>
          <a:off x="1210440" y="1035400"/>
          <a:ext cx="1152116" cy="1380533"/>
        </a:xfrm>
        <a:prstGeom prst="roundRect">
          <a:avLst/>
        </a:prstGeom>
        <a:gradFill rotWithShape="0">
          <a:gsLst>
            <a:gs pos="0">
              <a:schemeClr val="accent3">
                <a:hueOff val="-1663886"/>
                <a:satOff val="14103"/>
                <a:lumOff val="1405"/>
                <a:alphaOff val="0"/>
                <a:tint val="50000"/>
                <a:satMod val="300000"/>
              </a:schemeClr>
            </a:gs>
            <a:gs pos="35000">
              <a:schemeClr val="accent3">
                <a:hueOff val="-1663886"/>
                <a:satOff val="14103"/>
                <a:lumOff val="1405"/>
                <a:alphaOff val="0"/>
                <a:tint val="37000"/>
                <a:satMod val="300000"/>
              </a:schemeClr>
            </a:gs>
            <a:gs pos="100000">
              <a:schemeClr val="accent3">
                <a:hueOff val="-1663886"/>
                <a:satOff val="14103"/>
                <a:lumOff val="14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Complaint Filed- Respondent Notified</a:t>
          </a:r>
          <a:endParaRPr lang="en-US" sz="1300" kern="1200" dirty="0"/>
        </a:p>
      </dsp:txBody>
      <dsp:txXfrm>
        <a:off x="1266682" y="1091642"/>
        <a:ext cx="1039632" cy="1268049"/>
      </dsp:txXfrm>
    </dsp:sp>
    <dsp:sp modelId="{04AC2ECF-D738-45F5-9BC0-B5B89D8F4B59}">
      <dsp:nvSpPr>
        <dsp:cNvPr id="0" name=""/>
        <dsp:cNvSpPr/>
      </dsp:nvSpPr>
      <dsp:spPr>
        <a:xfrm>
          <a:off x="2420162" y="1035400"/>
          <a:ext cx="1152116" cy="1380533"/>
        </a:xfrm>
        <a:prstGeom prst="roundRect">
          <a:avLst/>
        </a:prstGeom>
        <a:gradFill rotWithShape="0">
          <a:gsLst>
            <a:gs pos="0">
              <a:schemeClr val="accent3">
                <a:hueOff val="-3327773"/>
                <a:satOff val="28205"/>
                <a:lumOff val="2810"/>
                <a:alphaOff val="0"/>
                <a:tint val="50000"/>
                <a:satMod val="300000"/>
              </a:schemeClr>
            </a:gs>
            <a:gs pos="35000">
              <a:schemeClr val="accent3">
                <a:hueOff val="-3327773"/>
                <a:satOff val="28205"/>
                <a:lumOff val="2810"/>
                <a:alphaOff val="0"/>
                <a:tint val="37000"/>
                <a:satMod val="300000"/>
              </a:schemeClr>
            </a:gs>
            <a:gs pos="100000">
              <a:schemeClr val="accent3">
                <a:hueOff val="-3327773"/>
                <a:satOff val="28205"/>
                <a:lumOff val="28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Mediation</a:t>
          </a:r>
          <a:endParaRPr lang="en-US" sz="1300" kern="1200" dirty="0"/>
        </a:p>
      </dsp:txBody>
      <dsp:txXfrm>
        <a:off x="2476404" y="1091642"/>
        <a:ext cx="1039632" cy="1268049"/>
      </dsp:txXfrm>
    </dsp:sp>
    <dsp:sp modelId="{187E734E-5741-4C69-BA20-880A69D46980}">
      <dsp:nvSpPr>
        <dsp:cNvPr id="0" name=""/>
        <dsp:cNvSpPr/>
      </dsp:nvSpPr>
      <dsp:spPr>
        <a:xfrm>
          <a:off x="3629884" y="1035400"/>
          <a:ext cx="1152116" cy="1380533"/>
        </a:xfrm>
        <a:prstGeom prst="roundRect">
          <a:avLst/>
        </a:prstGeom>
        <a:gradFill rotWithShape="0">
          <a:gsLst>
            <a:gs pos="0">
              <a:schemeClr val="accent3">
                <a:hueOff val="-4991659"/>
                <a:satOff val="42307"/>
                <a:lumOff val="4215"/>
                <a:alphaOff val="0"/>
                <a:tint val="50000"/>
                <a:satMod val="300000"/>
              </a:schemeClr>
            </a:gs>
            <a:gs pos="35000">
              <a:schemeClr val="accent3">
                <a:hueOff val="-4991659"/>
                <a:satOff val="42307"/>
                <a:lumOff val="4215"/>
                <a:alphaOff val="0"/>
                <a:tint val="37000"/>
                <a:satMod val="300000"/>
              </a:schemeClr>
            </a:gs>
            <a:gs pos="100000">
              <a:schemeClr val="accent3">
                <a:hueOff val="-4991659"/>
                <a:satOff val="42307"/>
                <a:lumOff val="42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Investigation</a:t>
          </a:r>
          <a:endParaRPr lang="en-US" sz="1300" kern="1200" dirty="0"/>
        </a:p>
      </dsp:txBody>
      <dsp:txXfrm>
        <a:off x="3686126" y="1091642"/>
        <a:ext cx="1039632" cy="1268049"/>
      </dsp:txXfrm>
    </dsp:sp>
    <dsp:sp modelId="{2F79C37F-16CC-4DAD-8AAF-66B2FE6C2821}">
      <dsp:nvSpPr>
        <dsp:cNvPr id="0" name=""/>
        <dsp:cNvSpPr/>
      </dsp:nvSpPr>
      <dsp:spPr>
        <a:xfrm>
          <a:off x="4839606" y="1035400"/>
          <a:ext cx="1152116" cy="1380533"/>
        </a:xfrm>
        <a:prstGeom prst="roundRect">
          <a:avLst/>
        </a:prstGeom>
        <a:gradFill rotWithShape="0">
          <a:gsLst>
            <a:gs pos="0">
              <a:schemeClr val="accent3">
                <a:hueOff val="-6655546"/>
                <a:satOff val="56410"/>
                <a:lumOff val="5621"/>
                <a:alphaOff val="0"/>
                <a:tint val="50000"/>
                <a:satMod val="300000"/>
              </a:schemeClr>
            </a:gs>
            <a:gs pos="35000">
              <a:schemeClr val="accent3">
                <a:hueOff val="-6655546"/>
                <a:satOff val="56410"/>
                <a:lumOff val="5621"/>
                <a:alphaOff val="0"/>
                <a:tint val="37000"/>
                <a:satMod val="300000"/>
              </a:schemeClr>
            </a:gs>
            <a:gs pos="100000">
              <a:schemeClr val="accent3">
                <a:hueOff val="-6655546"/>
                <a:satOff val="56410"/>
                <a:lumOff val="562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Investigative Report</a:t>
          </a:r>
          <a:endParaRPr lang="en-US" sz="1300" kern="1200" dirty="0"/>
        </a:p>
      </dsp:txBody>
      <dsp:txXfrm>
        <a:off x="4895848" y="1091642"/>
        <a:ext cx="1039632" cy="1268049"/>
      </dsp:txXfrm>
    </dsp:sp>
    <dsp:sp modelId="{4F1093BE-75D6-4697-A15A-229C60694C7D}">
      <dsp:nvSpPr>
        <dsp:cNvPr id="0" name=""/>
        <dsp:cNvSpPr/>
      </dsp:nvSpPr>
      <dsp:spPr>
        <a:xfrm>
          <a:off x="6049328" y="1035400"/>
          <a:ext cx="1152116" cy="1380533"/>
        </a:xfrm>
        <a:prstGeom prst="roundRect">
          <a:avLst/>
        </a:prstGeom>
        <a:gradFill rotWithShape="0">
          <a:gsLst>
            <a:gs pos="0">
              <a:schemeClr val="accent3">
                <a:hueOff val="-8319432"/>
                <a:satOff val="70512"/>
                <a:lumOff val="7026"/>
                <a:alphaOff val="0"/>
                <a:tint val="50000"/>
                <a:satMod val="300000"/>
              </a:schemeClr>
            </a:gs>
            <a:gs pos="35000">
              <a:schemeClr val="accent3">
                <a:hueOff val="-8319432"/>
                <a:satOff val="70512"/>
                <a:lumOff val="7026"/>
                <a:alphaOff val="0"/>
                <a:tint val="37000"/>
                <a:satMod val="300000"/>
              </a:schemeClr>
            </a:gs>
            <a:gs pos="100000">
              <a:schemeClr val="accent3">
                <a:hueOff val="-8319432"/>
                <a:satOff val="70512"/>
                <a:lumOff val="70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Review by Human Rights Board </a:t>
          </a:r>
          <a:endParaRPr lang="en-US" sz="1300" kern="1200" dirty="0"/>
        </a:p>
      </dsp:txBody>
      <dsp:txXfrm>
        <a:off x="6105570" y="1091642"/>
        <a:ext cx="1039632" cy="1268049"/>
      </dsp:txXfrm>
    </dsp:sp>
    <dsp:sp modelId="{E5382026-5D31-4D7C-A23B-D21324F55883}">
      <dsp:nvSpPr>
        <dsp:cNvPr id="0" name=""/>
        <dsp:cNvSpPr/>
      </dsp:nvSpPr>
      <dsp:spPr>
        <a:xfrm>
          <a:off x="7259050" y="1035400"/>
          <a:ext cx="1152116" cy="1380533"/>
        </a:xfrm>
        <a:prstGeom prst="roundRect">
          <a:avLst/>
        </a:prstGeom>
        <a:gradFill rotWithShape="0">
          <a:gsLst>
            <a:gs pos="0">
              <a:schemeClr val="accent3">
                <a:hueOff val="-9983318"/>
                <a:satOff val="84615"/>
                <a:lumOff val="8431"/>
                <a:alphaOff val="0"/>
                <a:tint val="50000"/>
                <a:satMod val="300000"/>
              </a:schemeClr>
            </a:gs>
            <a:gs pos="35000">
              <a:schemeClr val="accent3">
                <a:hueOff val="-9983318"/>
                <a:satOff val="84615"/>
                <a:lumOff val="8431"/>
                <a:alphaOff val="0"/>
                <a:tint val="37000"/>
                <a:satMod val="300000"/>
              </a:schemeClr>
            </a:gs>
            <a:gs pos="100000">
              <a:schemeClr val="accent3">
                <a:hueOff val="-9983318"/>
                <a:satOff val="84615"/>
                <a:lumOff val="8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u="sng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u="sng" kern="1200" dirty="0" smtClean="0"/>
            <a:t>Outcome</a:t>
          </a:r>
          <a:endParaRPr lang="en-US" sz="1300" u="sng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Dismissal</a:t>
          </a:r>
          <a:endParaRPr lang="en-US" sz="10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Administrative Hearing</a:t>
          </a:r>
          <a:endParaRPr lang="en-US" sz="10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Court</a:t>
          </a:r>
          <a:endParaRPr lang="en-US" sz="1000" kern="1200" dirty="0"/>
        </a:p>
      </dsp:txBody>
      <dsp:txXfrm>
        <a:off x="7315292" y="1091642"/>
        <a:ext cx="1039632" cy="1268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99818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ational Book" panose="02000503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020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69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ENGAGEMENT &amp; COMMUNITY OUTREACH (highlight</a:t>
            </a:r>
            <a:r>
              <a:rPr lang="en-US" altLang="en-US" sz="1100" b="1" baseline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few of those listed below)</a:t>
            </a:r>
            <a:endParaRPr lang="en-US" altLang="en-US" sz="11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1100" b="1" dirty="0" smtClean="0">
                <a:latin typeface="Franklin Gothic Demi Cond" panose="020B0706030402020204" pitchFamily="34" charset="0"/>
              </a:rPr>
              <a:t>City of Gainesville Job Fair </a:t>
            </a:r>
          </a:p>
          <a:p>
            <a:r>
              <a:rPr lang="en-US" altLang="en-US" sz="1100" b="1" dirty="0" smtClean="0">
                <a:latin typeface="Franklin Gothic Demi Cond" panose="020B0706030402020204" pitchFamily="34" charset="0"/>
              </a:rPr>
              <a:t>Departmental Open Houses </a:t>
            </a:r>
          </a:p>
          <a:p>
            <a:r>
              <a:rPr lang="en-US" altLang="en-US" sz="1100" b="1" dirty="0" smtClean="0">
                <a:latin typeface="Franklin Gothic Demi Cond" panose="020B0706030402020204" pitchFamily="34" charset="0"/>
              </a:rPr>
              <a:t>Dismantling Prejudices &amp; Biases Events</a:t>
            </a:r>
          </a:p>
          <a:p>
            <a:r>
              <a:rPr lang="en-US" altLang="en-US" sz="1100" b="1" dirty="0" smtClean="0">
                <a:latin typeface="Franklin Gothic Demi Cond" panose="020B0706030402020204" pitchFamily="34" charset="0"/>
              </a:rPr>
              <a:t>Community Expos &amp; Small Business Events</a:t>
            </a:r>
          </a:p>
          <a:p>
            <a:r>
              <a:rPr lang="en-US" altLang="en-US" sz="1100" b="1" dirty="0" smtClean="0">
                <a:latin typeface="Franklin Gothic Demi Cond" panose="020B0706030402020204" pitchFamily="34" charset="0"/>
              </a:rPr>
              <a:t>Annual Employment Law Seminar </a:t>
            </a:r>
          </a:p>
          <a:p>
            <a:r>
              <a:rPr lang="en-US" altLang="en-US" sz="1100" b="1" dirty="0" smtClean="0">
                <a:latin typeface="Franklin Gothic Demi Cond" panose="020B0706030402020204" pitchFamily="34" charset="0"/>
              </a:rPr>
              <a:t>OEO Website &amp; Social Media</a:t>
            </a:r>
          </a:p>
          <a:p>
            <a:r>
              <a:rPr lang="en-US" altLang="en-US" sz="1100" b="1" dirty="0" smtClean="0">
                <a:latin typeface="Franklin Gothic Demi Cond" panose="020B0706030402020204" pitchFamily="34" charset="0"/>
              </a:rPr>
              <a:t>Radio/TV</a:t>
            </a:r>
          </a:p>
          <a:p>
            <a:r>
              <a:rPr lang="en-US" altLang="en-US" sz="1100" b="1" dirty="0" smtClean="0">
                <a:latin typeface="Franklin Gothic Demi Cond" panose="020B0706030402020204" pitchFamily="34" charset="0"/>
              </a:rPr>
              <a:t>Exhibits and Tables At Events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7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154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Discrimination</a:t>
            </a:r>
            <a:r>
              <a:rPr lang="en-US" baseline="0" dirty="0" smtClean="0"/>
              <a:t> Is</a:t>
            </a:r>
          </a:p>
          <a:p>
            <a:r>
              <a:rPr lang="en-US" baseline="0" dirty="0" smtClean="0"/>
              <a:t>Laws that cover those types of discrimination</a:t>
            </a:r>
          </a:p>
          <a:p>
            <a:r>
              <a:rPr lang="en-US" baseline="0" dirty="0" smtClean="0"/>
              <a:t>Go into investigative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83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Discrimination</a:t>
            </a:r>
            <a:r>
              <a:rPr lang="en-US" baseline="0" dirty="0" smtClean="0"/>
              <a:t> Is</a:t>
            </a:r>
          </a:p>
          <a:p>
            <a:r>
              <a:rPr lang="en-US" baseline="0" dirty="0" smtClean="0"/>
              <a:t>Laws that cover those types of discrimination</a:t>
            </a:r>
          </a:p>
          <a:p>
            <a:r>
              <a:rPr lang="en-US" baseline="0" dirty="0" smtClean="0"/>
              <a:t>Go into investigative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32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900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20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42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438150"/>
            <a:ext cx="8520600" cy="213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l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04800" y="3257550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885950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5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latin typeface="National Book" panose="02000503000000020004" pitchFamily="2" charset="0"/>
              <a:ea typeface="National Book" panose="02000503000000020004" pitchFamily="2" charset="0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04800" y="1885950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7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2" r="21348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552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290500" y="47053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lvl1pPr>
              <a:defRPr>
                <a:latin typeface="National Book" panose="02000503000000020004" pitchFamily="2" charset="0"/>
                <a:ea typeface="National Book" panose="02000503000000020004" pitchFamily="2" charset="0"/>
              </a:defRPr>
            </a:lvl1pPr>
          </a:lstStyle>
          <a:p>
            <a:pPr algn="r"/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algn="r"/>
              <a:t>‹#›</a:t>
            </a:fld>
            <a:endParaRPr lang="en" sz="1000" dirty="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1" i="0" u="none" strike="noStrike" cap="none">
          <a:solidFill>
            <a:srgbClr val="000000"/>
          </a:solidFill>
          <a:latin typeface="Publico Headline Office" panose="02000603080000020004" pitchFamily="2" charset="0"/>
          <a:ea typeface="Publico Headline Office" panose="02000603080000020004" pitchFamily="2" charset="0"/>
          <a:cs typeface="Publico Headline Office" panose="02000603080000020004" pitchFamily="2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National Book" panose="02000503000000020004" pitchFamily="2" charset="0"/>
          <a:ea typeface="National Book" panose="02000503000000020004" pitchFamily="2" charset="0"/>
          <a:cs typeface="National Book" panose="02000503000000020004" pitchFamily="2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5568" userDrawn="1">
          <p15:clr>
            <a:srgbClr val="F26B43"/>
          </p15:clr>
        </p15:guide>
        <p15:guide id="5" orient="horz" pos="276" userDrawn="1">
          <p15:clr>
            <a:srgbClr val="F26B43"/>
          </p15:clr>
        </p15:guide>
        <p15:guide id="6" orient="horz" pos="2964" userDrawn="1">
          <p15:clr>
            <a:srgbClr val="F26B43"/>
          </p15:clr>
        </p15:guide>
        <p15:guide id="7" orient="horz" pos="1188" userDrawn="1">
          <p15:clr>
            <a:srgbClr val="F26B43"/>
          </p15:clr>
        </p15:guide>
        <p15:guide id="8" orient="horz" pos="2052" userDrawn="1">
          <p15:clr>
            <a:srgbClr val="F26B43"/>
          </p15:clr>
        </p15:guide>
        <p15:guide id="9" pos="1536" userDrawn="1">
          <p15:clr>
            <a:srgbClr val="F26B43"/>
          </p15:clr>
        </p15:guide>
        <p15:guide id="10" pos="4224" userDrawn="1">
          <p15:clr>
            <a:srgbClr val="F26B43"/>
          </p15:clr>
        </p15:guide>
        <p15:guide id="11" pos="2688" userDrawn="1">
          <p15:clr>
            <a:srgbClr val="F26B43"/>
          </p15:clr>
        </p15:guide>
        <p15:guide id="12" pos="3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B2A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2"/>
          <p:cNvSpPr txBox="1">
            <a:spLocks noGrp="1"/>
          </p:cNvSpPr>
          <p:nvPr>
            <p:ph type="title"/>
          </p:nvPr>
        </p:nvSpPr>
        <p:spPr>
          <a:xfrm>
            <a:off x="1171903" y="190153"/>
            <a:ext cx="6758152" cy="436542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en-US" sz="3600" dirty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/>
            </a:r>
            <a:br>
              <a:rPr lang="en-US" sz="3600" dirty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</a:br>
            <a:r>
              <a:rPr lang="en-US" sz="36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RENTAL HOUSING &amp; DISCRIMINATION</a:t>
            </a:r>
            <a:br>
              <a:rPr lang="en-US" sz="36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</a:br>
            <a:r>
              <a:rPr lang="en-US" sz="3600" dirty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/>
            </a:r>
            <a:br>
              <a:rPr lang="en-US" sz="3600" dirty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</a:br>
            <a:r>
              <a:rPr lang="en-US" sz="36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/>
            </a:r>
            <a:br>
              <a:rPr lang="en-US" sz="36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</a:br>
            <a:endParaRPr lang="en-US" sz="3600" dirty="0">
              <a:solidFill>
                <a:schemeClr val="bg1"/>
              </a:solidFill>
              <a:latin typeface="Aparajita" panose="020B0604020202020204" pitchFamily="34" charset="0"/>
              <a:ea typeface="National Light" charset="0"/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2979" y="3753129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City of Gainesville’s Office Of Equity And Inclusion</a:t>
            </a:r>
            <a:r>
              <a:rPr lang="en-US" sz="2400" dirty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/>
            </a:r>
            <a:br>
              <a:rPr lang="en-US" sz="2400" dirty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</a:br>
            <a:r>
              <a:rPr lang="en-US" sz="2400" dirty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                                    </a:t>
            </a:r>
            <a:endParaRPr lang="en-US" sz="2400" dirty="0" smtClean="0">
              <a:solidFill>
                <a:srgbClr val="00C4B3"/>
              </a:solidFill>
              <a:latin typeface="Aparajita" panose="020B0604020202020204" pitchFamily="34" charset="0"/>
              <a:ea typeface="National Light" charset="0"/>
              <a:cs typeface="Aparajit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83" y="2013740"/>
            <a:ext cx="1618592" cy="15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300059"/>
            <a:ext cx="8520600" cy="5727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COMPLAINT PROCESS</a:t>
            </a:r>
            <a:endParaRPr lang="en-US" sz="3200" dirty="0">
              <a:solidFill>
                <a:srgbClr val="00C4B3"/>
              </a:solidFill>
              <a:latin typeface="Aparajita" panose="020B0604020202020204" pitchFamily="34" charset="0"/>
              <a:ea typeface="National Light" charset="0"/>
              <a:cs typeface="Aparajita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18358476"/>
              </p:ext>
            </p:extLst>
          </p:nvPr>
        </p:nvGraphicFramePr>
        <p:xfrm>
          <a:off x="366057" y="1156139"/>
          <a:ext cx="8411886" cy="345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16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rgbClr val="0B1B2A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1600" b="1" dirty="0"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Office of </a:t>
            </a:r>
            <a:r>
              <a:rPr lang="en-US" sz="1600" b="1" dirty="0" smtClean="0"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Equity and Inclusion</a:t>
            </a:r>
            <a:endParaRPr lang="en-US" sz="1600" b="1" dirty="0">
              <a:latin typeface="Aparajita" panose="020B0604020202020204" pitchFamily="34" charset="0"/>
              <a:ea typeface="National Light" pitchFamily="50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1600" b="1" dirty="0"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222 East University Avenue</a:t>
            </a:r>
          </a:p>
          <a:p>
            <a:pPr marL="0" indent="0" algn="ctr">
              <a:buNone/>
            </a:pPr>
            <a:r>
              <a:rPr lang="en-US" sz="1600" b="1" dirty="0"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P.O. Box 490-Station 52</a:t>
            </a:r>
          </a:p>
          <a:p>
            <a:pPr marL="0" indent="0" algn="ctr">
              <a:buNone/>
            </a:pPr>
            <a:r>
              <a:rPr lang="en-US" sz="1600" b="1" dirty="0"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Gainesville, Florida 32602</a:t>
            </a:r>
          </a:p>
          <a:p>
            <a:pPr marL="0" indent="0" algn="ctr">
              <a:buNone/>
            </a:pPr>
            <a:r>
              <a:rPr lang="en-US" sz="1600" b="1" dirty="0"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(352) 334-5051 (office) (352) 334-2088 (fax)</a:t>
            </a:r>
          </a:p>
          <a:p>
            <a:pPr marL="0" indent="0" algn="ctr">
              <a:buNone/>
            </a:pPr>
            <a:r>
              <a:rPr lang="en-US" sz="1600" b="1" dirty="0"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Florida Relay Service: 7-1-1</a:t>
            </a:r>
          </a:p>
          <a:p>
            <a:pPr marL="0" indent="0" algn="ctr">
              <a:buNone/>
            </a:pPr>
            <a:r>
              <a:rPr lang="en-US" sz="1600" b="1" dirty="0"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TTY: (352) 334-2069</a:t>
            </a:r>
          </a:p>
          <a:p>
            <a:pPr marL="0" indent="0" algn="ctr">
              <a:buNone/>
            </a:pPr>
            <a:endParaRPr lang="en-US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32400" y="3065894"/>
            <a:ext cx="3999900" cy="1502981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en-US" sz="1800" b="1" dirty="0" smtClean="0">
                <a:latin typeface="Aparajita" panose="020B0604020202020204" charset="0"/>
                <a:cs typeface="Aparajita" panose="020B0604020202020204" charset="0"/>
              </a:rPr>
              <a:t>Compliance Investigators</a:t>
            </a:r>
          </a:p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en-US" sz="1800" dirty="0">
                <a:latin typeface="Aparajita" panose="020B0604020202020204" charset="0"/>
                <a:cs typeface="Aparajita" panose="020B0604020202020204" charset="0"/>
              </a:rPr>
              <a:t>Innocent </a:t>
            </a:r>
            <a:r>
              <a:rPr lang="en-US" sz="1800" dirty="0" smtClean="0">
                <a:latin typeface="Aparajita" panose="020B0604020202020204" charset="0"/>
                <a:cs typeface="Aparajita" panose="020B0604020202020204" charset="0"/>
              </a:rPr>
              <a:t>Umoinyang</a:t>
            </a:r>
          </a:p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parajita" panose="020B0604020202020204" charset="0"/>
                <a:cs typeface="Aparajita" panose="020B0604020202020204" charset="0"/>
              </a:rPr>
              <a:t>Shakayla Birch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dirty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CONTACT US</a:t>
            </a:r>
            <a:endParaRPr lang="en-US" sz="3200" dirty="0">
              <a:latin typeface="Aparajita" panose="020B0604020202020204" pitchFamily="34" charset="0"/>
              <a:ea typeface="National Light" charset="0"/>
              <a:cs typeface="Aparajita" panose="020B0604020202020204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832400" y="1152476"/>
            <a:ext cx="3999900" cy="11446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400" b="0" i="0" u="none" strike="noStrike" cap="none">
                <a:solidFill>
                  <a:schemeClr val="dk2"/>
                </a:solidFill>
                <a:latin typeface="National Book" panose="02000503000000020004" pitchFamily="2" charset="0"/>
                <a:ea typeface="National Book" panose="02000503000000020004" pitchFamily="2" charset="0"/>
                <a:cs typeface="National Book" panose="02000503000000020004" pitchFamily="2" charset="0"/>
                <a:sym typeface="Arial"/>
              </a:defRPr>
            </a:lvl1pPr>
            <a:lvl2pPr marR="0" lvl="1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FontTx/>
              <a:buNone/>
            </a:pPr>
            <a:r>
              <a:rPr lang="en-US" sz="1800" b="1" dirty="0" smtClean="0">
                <a:latin typeface="Aparajita" panose="020B0604020202020204" charset="0"/>
                <a:cs typeface="Aparajita" panose="020B0604020202020204" charset="0"/>
              </a:rPr>
              <a:t>Equal Opportunity Director</a:t>
            </a:r>
          </a:p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parajita" panose="020B0604020202020204" charset="0"/>
                <a:cs typeface="Aparajita" panose="020B0604020202020204" charset="0"/>
              </a:rPr>
              <a:t>Sylvia Warren (Acting)</a:t>
            </a:r>
          </a:p>
        </p:txBody>
      </p:sp>
    </p:spTree>
    <p:extLst>
      <p:ext uri="{BB962C8B-B14F-4D97-AF65-F5344CB8AC3E}">
        <p14:creationId xmlns:p14="http://schemas.microsoft.com/office/powerpoint/2010/main" val="32869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B2A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2"/>
          <p:cNvSpPr txBox="1">
            <a:spLocks noGrp="1"/>
          </p:cNvSpPr>
          <p:nvPr>
            <p:ph type="title"/>
          </p:nvPr>
        </p:nvSpPr>
        <p:spPr>
          <a:xfrm>
            <a:off x="1361089" y="0"/>
            <a:ext cx="6264166" cy="289757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en-US" sz="48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/>
            </a:r>
            <a:br>
              <a:rPr lang="en-US" sz="48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</a:br>
            <a:r>
              <a:rPr lang="en-US" sz="4800" dirty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/>
            </a:r>
            <a:br>
              <a:rPr lang="en-US" sz="4800" dirty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</a:br>
            <a:r>
              <a:rPr lang="en-US" sz="48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Thank </a:t>
            </a:r>
            <a:r>
              <a:rPr lang="en-US" sz="4800" dirty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You.</a:t>
            </a:r>
            <a:endParaRPr lang="en-US" sz="4800" dirty="0">
              <a:solidFill>
                <a:schemeClr val="bg1"/>
              </a:solidFill>
              <a:latin typeface="Aparajita" panose="020B0604020202020204" pitchFamily="34" charset="0"/>
              <a:ea typeface="National Light" charset="0"/>
              <a:cs typeface="Aparajit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75" y="2472548"/>
            <a:ext cx="1618593" cy="15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B2A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2"/>
          <p:cNvSpPr txBox="1">
            <a:spLocks noGrp="1"/>
          </p:cNvSpPr>
          <p:nvPr>
            <p:ph type="title"/>
          </p:nvPr>
        </p:nvSpPr>
        <p:spPr>
          <a:xfrm>
            <a:off x="1015786" y="775567"/>
            <a:ext cx="6758152" cy="360435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en-US" sz="36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/>
            </a:r>
            <a:br>
              <a:rPr lang="en-US" sz="36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“RENTERS ARE ENTITLED TO HOUSING FREE OF DISCRIMINATION”</a:t>
            </a:r>
            <a:r>
              <a:rPr lang="en-US" sz="36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/>
            </a:r>
            <a:br>
              <a:rPr lang="en-US" sz="36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</a:br>
            <a:r>
              <a:rPr lang="en-US" sz="36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/>
            </a:r>
            <a:br>
              <a:rPr lang="en-US" sz="36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</a:br>
            <a:r>
              <a:rPr lang="en-US" sz="36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/>
            </a:r>
            <a:br>
              <a:rPr lang="en-US" sz="36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</a:br>
            <a:endParaRPr lang="en-US" sz="3600" dirty="0">
              <a:solidFill>
                <a:schemeClr val="bg1"/>
              </a:solidFill>
              <a:latin typeface="Aparajita" panose="020B0604020202020204" pitchFamily="34" charset="0"/>
              <a:ea typeface="National Light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2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00" y="303641"/>
            <a:ext cx="8520600" cy="5727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OBJECTIVE</a:t>
            </a:r>
            <a:endParaRPr lang="en-US" sz="3200" dirty="0">
              <a:solidFill>
                <a:srgbClr val="00C4B3"/>
              </a:solidFill>
              <a:latin typeface="Aparajita" panose="020B0604020202020204" pitchFamily="34" charset="0"/>
              <a:ea typeface="National Light" charset="0"/>
              <a:cs typeface="Aparajita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11700" y="871735"/>
            <a:ext cx="8520600" cy="3878685"/>
          </a:xfrm>
        </p:spPr>
        <p:txBody>
          <a:bodyPr/>
          <a:lstStyle/>
          <a:p>
            <a:pPr algn="ctr">
              <a:buClr>
                <a:srgbClr val="00C4B3"/>
              </a:buClr>
              <a:buNone/>
            </a:pPr>
            <a:r>
              <a:rPr lang="en-US" altLang="en-US" sz="3200" b="1" dirty="0" smtClean="0">
                <a:solidFill>
                  <a:srgbClr val="0B1B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“Renters are entitled to housing free of discrimination”</a:t>
            </a:r>
          </a:p>
          <a:p>
            <a:pPr marL="342900" indent="-342900">
              <a:buClr>
                <a:srgbClr val="00C4B3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The Office of Equity &amp; Inclusion achieves this through:</a:t>
            </a:r>
          </a:p>
          <a:p>
            <a:pPr marL="800100" lvl="3" indent="-342900">
              <a:buClr>
                <a:srgbClr val="00C4B3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Outlined Vision</a:t>
            </a:r>
            <a:r>
              <a:rPr lang="en-US" altLang="en-US" sz="2000" dirty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&amp; Mission</a:t>
            </a:r>
          </a:p>
          <a:p>
            <a:pPr marL="800100" lvl="3" indent="-342900">
              <a:buClr>
                <a:srgbClr val="00C4B3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Anti-discrimination Law </a:t>
            </a:r>
            <a:endParaRPr lang="en-US" altLang="en-US" sz="2000" dirty="0">
              <a:solidFill>
                <a:srgbClr val="0B1B2A"/>
              </a:solidFill>
              <a:latin typeface="Aparajita" panose="020B0604020202020204" pitchFamily="34" charset="0"/>
              <a:ea typeface="National Light" charset="0"/>
              <a:cs typeface="Aparajita" panose="020B0604020202020204" pitchFamily="34" charset="0"/>
            </a:endParaRPr>
          </a:p>
          <a:p>
            <a:pPr marL="800100" lvl="3" indent="-342900">
              <a:buClr>
                <a:srgbClr val="00C4B3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Enforcement</a:t>
            </a:r>
          </a:p>
          <a:p>
            <a:pPr lvl="3">
              <a:buClr>
                <a:srgbClr val="00C4B3"/>
              </a:buClr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rgbClr val="0B1B2A"/>
              </a:solidFill>
              <a:latin typeface="Aparajita" panose="020B0604020202020204" pitchFamily="34" charset="0"/>
              <a:ea typeface="National Light" charset="0"/>
              <a:cs typeface="Aparajita" panose="020B0604020202020204" pitchFamily="34" charset="0"/>
            </a:endParaRPr>
          </a:p>
          <a:p>
            <a:pPr>
              <a:buClr>
                <a:srgbClr val="00C4B3"/>
              </a:buClr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B1B2A"/>
              </a:solidFill>
              <a:latin typeface="Aparajita" panose="020B0604020202020204" pitchFamily="34" charset="0"/>
              <a:ea typeface="National Light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311700" y="279125"/>
            <a:ext cx="8520600" cy="862825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/>
            <a:r>
              <a:rPr lang="en-US" sz="32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/>
            </a:r>
            <a:br>
              <a:rPr lang="en-US" sz="32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</a:br>
            <a:r>
              <a:rPr lang="en-US" sz="3200" dirty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/>
            </a:r>
            <a:br>
              <a:rPr lang="en-US" sz="3200" dirty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</a:br>
            <a:r>
              <a:rPr lang="en-US" sz="32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OFFICE of EQUITY &amp; INCLUSION</a:t>
            </a:r>
            <a:endParaRPr lang="en" sz="3200" dirty="0">
              <a:solidFill>
                <a:srgbClr val="00C4B3"/>
              </a:solidFill>
              <a:latin typeface="Aparajita" panose="020B0604020202020204" pitchFamily="34" charset="0"/>
              <a:ea typeface="National Light" charset="0"/>
              <a:cs typeface="Aparajita" panose="020B0604020202020204" pitchFamily="34" charset="0"/>
              <a:sym typeface="National Book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311700" y="1141950"/>
            <a:ext cx="8520600" cy="391352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Vision</a:t>
            </a:r>
            <a:r>
              <a:rPr lang="en-US" sz="2000" b="1" dirty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:</a:t>
            </a:r>
          </a:p>
          <a:p>
            <a:pPr algn="just"/>
            <a:r>
              <a:rPr lang="en-US" sz="1800" dirty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The Office of Equity and Inclusion aspires to help create and sustain a city-wide culture that understands that diversity, equity, and inclusion are essential to the City’s mission and strategic </a:t>
            </a:r>
            <a:r>
              <a:rPr lang="en-US" sz="1800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direction. </a:t>
            </a:r>
          </a:p>
          <a:p>
            <a:pPr algn="just"/>
            <a:endParaRPr lang="en-US" sz="1800" dirty="0" smtClean="0">
              <a:solidFill>
                <a:srgbClr val="0B1B2A"/>
              </a:solidFill>
              <a:latin typeface="Aparajita" panose="020B0604020202020204" pitchFamily="34" charset="0"/>
              <a:ea typeface="National Light" charset="0"/>
              <a:cs typeface="Aparajita" panose="020B0604020202020204" pitchFamily="34" charset="0"/>
            </a:endParaRPr>
          </a:p>
          <a:p>
            <a:pPr algn="just"/>
            <a:r>
              <a:rPr lang="en-US" sz="1800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We </a:t>
            </a:r>
            <a:r>
              <a:rPr lang="en-US" sz="1800" dirty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will serve as a change agent to shape the City of Gainesville’s future to one where all Community Builders and Neighbors can fully realize their potential</a:t>
            </a:r>
            <a:r>
              <a:rPr lang="en-US" sz="1800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.</a:t>
            </a:r>
          </a:p>
          <a:p>
            <a:pPr algn="ctr"/>
            <a:endParaRPr lang="en-US" sz="2000" b="1" dirty="0" smtClean="0">
              <a:solidFill>
                <a:srgbClr val="00C4B3"/>
              </a:solidFill>
              <a:latin typeface="Aparajita" panose="020B0604020202020204" pitchFamily="34" charset="0"/>
              <a:ea typeface="National Light" charset="0"/>
              <a:cs typeface="Aparajita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Mission:</a:t>
            </a:r>
          </a:p>
          <a:p>
            <a:pPr algn="just"/>
            <a:r>
              <a:rPr lang="en-US" sz="1800" dirty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Our office provides expertise, tools, data and programming to promote diversity, equity and inclusion</a:t>
            </a:r>
            <a:r>
              <a:rPr lang="en-US" sz="1800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.</a:t>
            </a:r>
          </a:p>
          <a:p>
            <a:pPr algn="just"/>
            <a:endParaRPr lang="en-US" sz="1800" dirty="0">
              <a:solidFill>
                <a:srgbClr val="0B1B2A"/>
              </a:solidFill>
              <a:latin typeface="Aparajita" panose="020B0604020202020204" pitchFamily="34" charset="0"/>
              <a:ea typeface="National Light" charset="0"/>
              <a:cs typeface="Aparajita" panose="020B0604020202020204" pitchFamily="34" charset="0"/>
            </a:endParaRPr>
          </a:p>
          <a:p>
            <a:pPr algn="just"/>
            <a:r>
              <a:rPr lang="en-US" sz="1800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We </a:t>
            </a:r>
            <a:r>
              <a:rPr lang="en-US" sz="1800" dirty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drive cultural transformation through education, policy development and guidance, the celebration of diversity, and fair and objective responses to complaints and concerns.</a:t>
            </a:r>
            <a:endParaRPr lang="en-US" sz="1800" b="1" dirty="0">
              <a:solidFill>
                <a:srgbClr val="0B1B2A"/>
              </a:solidFill>
              <a:latin typeface="Aparajita" panose="020B0604020202020204" pitchFamily="34" charset="0"/>
              <a:ea typeface="National Light" charset="0"/>
              <a:cs typeface="Aparajit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314792"/>
            <a:ext cx="8520600" cy="572700"/>
          </a:xfrm>
        </p:spPr>
        <p:txBody>
          <a:bodyPr/>
          <a:lstStyle/>
          <a:p>
            <a:pPr algn="ctr"/>
            <a:r>
              <a:rPr lang="en-US" altLang="en-US" sz="3200" dirty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WHAT IS DISCRIMINATION?</a:t>
            </a:r>
            <a:endParaRPr lang="en-US" sz="3200" dirty="0">
              <a:latin typeface="Aparajita" panose="020B0604020202020204" pitchFamily="34" charset="0"/>
              <a:ea typeface="National Light" charset="0"/>
              <a:cs typeface="Aparajita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9727"/>
            <a:ext cx="8520600" cy="3756047"/>
          </a:xfrm>
        </p:spPr>
        <p:txBody>
          <a:bodyPr/>
          <a:lstStyle/>
          <a:p>
            <a:pPr marL="285750" indent="-285750">
              <a:buClr>
                <a:srgbClr val="00C4B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B1B2A"/>
                </a:solidFill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Discrimination: T</a:t>
            </a:r>
            <a:r>
              <a:rPr lang="en-US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he </a:t>
            </a:r>
            <a:r>
              <a:rPr lang="en-US" dirty="0">
                <a:solidFill>
                  <a:srgbClr val="0B1B2A"/>
                </a:solidFill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unjust or prejudicial treatment of different categories of people</a:t>
            </a:r>
          </a:p>
          <a:p>
            <a:pPr marL="285750" indent="-285750">
              <a:buClr>
                <a:srgbClr val="00C4B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Anti-discrimination laws are designed to prevent discrimination against specific protected classes</a:t>
            </a:r>
          </a:p>
          <a:p>
            <a:pPr marL="285750" indent="-285750">
              <a:buClr>
                <a:srgbClr val="00C4B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B1B2A"/>
                </a:solidFill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Under Gainesville City Code (Chapter 8), it is illegal to deny anyone housing based on </a:t>
            </a:r>
            <a:r>
              <a:rPr lang="en-US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a protected classes</a:t>
            </a:r>
          </a:p>
        </p:txBody>
      </p:sp>
    </p:spTree>
    <p:extLst>
      <p:ext uri="{BB962C8B-B14F-4D97-AF65-F5344CB8AC3E}">
        <p14:creationId xmlns:p14="http://schemas.microsoft.com/office/powerpoint/2010/main" val="24498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68493"/>
            <a:ext cx="8520600" cy="572700"/>
          </a:xfrm>
        </p:spPr>
        <p:txBody>
          <a:bodyPr/>
          <a:lstStyle/>
          <a:p>
            <a:pPr algn="ctr"/>
            <a:r>
              <a:rPr lang="en-US" altLang="en-US" sz="3200" dirty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WHAT </a:t>
            </a:r>
            <a:r>
              <a:rPr lang="en-US" altLang="en-US" sz="32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ARE THE PROTECTED CLASSES?</a:t>
            </a:r>
            <a:endParaRPr lang="en-US" sz="3200" dirty="0">
              <a:latin typeface="Aparajita" panose="020B0604020202020204" pitchFamily="34" charset="0"/>
              <a:ea typeface="National Light" charset="0"/>
              <a:cs typeface="Aparajita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820" y="1159727"/>
            <a:ext cx="5675970" cy="3486614"/>
          </a:xfrm>
        </p:spPr>
        <p:txBody>
          <a:bodyPr numCol="3">
            <a:noAutofit/>
          </a:bodyPr>
          <a:lstStyle/>
          <a:p>
            <a:pPr marL="342900" indent="-342900">
              <a:spcAft>
                <a:spcPts val="600"/>
              </a:spcAft>
              <a:buClr>
                <a:srgbClr val="00C4B3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Race</a:t>
            </a:r>
          </a:p>
          <a:p>
            <a:pPr marL="342900" indent="-342900">
              <a:spcAft>
                <a:spcPts val="600"/>
              </a:spcAft>
              <a:buClr>
                <a:srgbClr val="00C4B3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Color</a:t>
            </a:r>
          </a:p>
          <a:p>
            <a:pPr marL="342900" indent="-342900">
              <a:spcAft>
                <a:spcPts val="600"/>
              </a:spcAft>
              <a:buClr>
                <a:srgbClr val="00C4B3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Gender</a:t>
            </a:r>
          </a:p>
          <a:p>
            <a:pPr marL="342900" indent="-342900">
              <a:spcAft>
                <a:spcPts val="600"/>
              </a:spcAft>
              <a:buClr>
                <a:srgbClr val="00C4B3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Age</a:t>
            </a:r>
          </a:p>
          <a:p>
            <a:pPr marL="342900" indent="-342900">
              <a:spcAft>
                <a:spcPts val="600"/>
              </a:spcAft>
              <a:buClr>
                <a:srgbClr val="00C4B3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Religion</a:t>
            </a:r>
          </a:p>
          <a:p>
            <a:pPr marL="342900" indent="-342900">
              <a:spcAft>
                <a:spcPts val="600"/>
              </a:spcAft>
              <a:buClr>
                <a:srgbClr val="00C4B3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National Origin</a:t>
            </a:r>
          </a:p>
          <a:p>
            <a:pPr marL="342900" indent="-342900">
              <a:spcAft>
                <a:spcPts val="600"/>
              </a:spcAft>
              <a:buClr>
                <a:srgbClr val="00C4B3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Marital Status</a:t>
            </a:r>
          </a:p>
          <a:p>
            <a:pPr marL="342900" indent="-342900">
              <a:spcAft>
                <a:spcPts val="600"/>
              </a:spcAft>
              <a:buClr>
                <a:srgbClr val="00C4B3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Sexual Orientation</a:t>
            </a:r>
          </a:p>
          <a:p>
            <a:pPr marL="342900" indent="-342900">
              <a:spcAft>
                <a:spcPts val="600"/>
              </a:spcAft>
              <a:buClr>
                <a:srgbClr val="00C4B3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Disability</a:t>
            </a:r>
          </a:p>
          <a:p>
            <a:pPr marL="342900" indent="-342900">
              <a:spcAft>
                <a:spcPts val="600"/>
              </a:spcAft>
              <a:buClr>
                <a:srgbClr val="00C4B3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Gender Identity</a:t>
            </a:r>
          </a:p>
          <a:p>
            <a:pPr marL="342900" indent="-342900">
              <a:spcAft>
                <a:spcPts val="600"/>
              </a:spcAft>
              <a:buClr>
                <a:srgbClr val="00C4B3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Retaliation </a:t>
            </a:r>
          </a:p>
          <a:p>
            <a:pPr marL="342900" indent="-342900">
              <a:spcAft>
                <a:spcPts val="600"/>
              </a:spcAft>
              <a:buClr>
                <a:srgbClr val="00C4B3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Citizenship </a:t>
            </a:r>
            <a:r>
              <a:rPr lang="en-US" sz="2000" dirty="0">
                <a:solidFill>
                  <a:srgbClr val="0B1B2A"/>
                </a:solidFill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Status</a:t>
            </a:r>
          </a:p>
          <a:p>
            <a:pPr marL="342900" indent="-342900">
              <a:spcAft>
                <a:spcPts val="600"/>
              </a:spcAft>
              <a:buClr>
                <a:srgbClr val="00C4B3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Lawful </a:t>
            </a:r>
            <a:r>
              <a:rPr lang="en-US" sz="2000" dirty="0">
                <a:solidFill>
                  <a:srgbClr val="0B1B2A"/>
                </a:solidFill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Source Of Income</a:t>
            </a:r>
          </a:p>
          <a:p>
            <a:pPr marL="342900" indent="-342900">
              <a:spcAft>
                <a:spcPts val="600"/>
              </a:spcAft>
              <a:buClr>
                <a:srgbClr val="00C4B3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Veteran </a:t>
            </a:r>
            <a:r>
              <a:rPr lang="en-US" sz="2000" dirty="0">
                <a:solidFill>
                  <a:srgbClr val="0B1B2A"/>
                </a:solidFill>
                <a:latin typeface="Aparajita" panose="020B0604020202020204" pitchFamily="34" charset="0"/>
                <a:ea typeface="National Light" pitchFamily="50" charset="0"/>
                <a:cs typeface="Aparajita" panose="020B0604020202020204" pitchFamily="34" charset="0"/>
              </a:rPr>
              <a:t>Status </a:t>
            </a:r>
            <a:endParaRPr lang="en-US" sz="2000" dirty="0" smtClean="0">
              <a:solidFill>
                <a:srgbClr val="0B1B2A"/>
              </a:solidFill>
              <a:latin typeface="Aparajita" panose="020B0604020202020204" pitchFamily="34" charset="0"/>
              <a:ea typeface="National Light" pitchFamily="50" charset="0"/>
              <a:cs typeface="Aparajita" panose="020B0604020202020204" pitchFamily="34" charset="0"/>
            </a:endParaRPr>
          </a:p>
          <a:p>
            <a:pPr>
              <a:buClr>
                <a:srgbClr val="00C4B3"/>
              </a:buClr>
              <a:buNone/>
            </a:pPr>
            <a:endParaRPr lang="en-US" dirty="0" smtClean="0">
              <a:solidFill>
                <a:srgbClr val="0B1B2A"/>
              </a:solidFill>
              <a:latin typeface="Aparajita" panose="020B0604020202020204" pitchFamily="34" charset="0"/>
              <a:ea typeface="National Light" pitchFamily="50" charset="0"/>
              <a:cs typeface="Aparajita" panose="020B0604020202020204" pitchFamily="34" charset="0"/>
            </a:endParaRPr>
          </a:p>
          <a:p>
            <a:pPr>
              <a:buClr>
                <a:srgbClr val="00C4B3"/>
              </a:buClr>
              <a:buNone/>
            </a:pPr>
            <a:endParaRPr lang="en-US" dirty="0">
              <a:solidFill>
                <a:srgbClr val="0B1B2A"/>
              </a:solidFill>
              <a:latin typeface="Aparajita" panose="020B0604020202020204" pitchFamily="34" charset="0"/>
              <a:ea typeface="National Light" pitchFamily="50" charset="0"/>
              <a:cs typeface="Aparajita" panose="020B0604020202020204" pitchFamily="34" charset="0"/>
            </a:endParaRPr>
          </a:p>
          <a:p>
            <a:pPr>
              <a:buClr>
                <a:srgbClr val="00C4B3"/>
              </a:buClr>
              <a:buNone/>
            </a:pPr>
            <a:endParaRPr lang="en-US" dirty="0" smtClean="0">
              <a:solidFill>
                <a:srgbClr val="0B1B2A"/>
              </a:solidFill>
              <a:latin typeface="Aparajita" panose="020B0604020202020204" pitchFamily="34" charset="0"/>
              <a:ea typeface="National Light" pitchFamily="50" charset="0"/>
              <a:cs typeface="Aparajita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C4B3"/>
              </a:buClr>
              <a:buNone/>
            </a:pPr>
            <a:endParaRPr lang="en-US" dirty="0" smtClean="0">
              <a:solidFill>
                <a:srgbClr val="0B1B2A"/>
              </a:solidFill>
              <a:latin typeface="Aparajita" panose="020B0604020202020204" pitchFamily="34" charset="0"/>
              <a:ea typeface="National Light" pitchFamily="50" charset="0"/>
              <a:cs typeface="Aparajita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C4B3"/>
              </a:buClr>
              <a:buNone/>
            </a:pPr>
            <a:endParaRPr lang="en-US" dirty="0">
              <a:solidFill>
                <a:srgbClr val="0B1B2A"/>
              </a:solidFill>
              <a:latin typeface="Aparajita" panose="020B0604020202020204" pitchFamily="34" charset="0"/>
              <a:ea typeface="National Light" pitchFamily="50" charset="0"/>
              <a:cs typeface="Aparajita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Clr>
                <a:srgbClr val="00C4B3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B1B2A"/>
              </a:solidFill>
              <a:latin typeface="Aparajita" panose="020B0604020202020204" pitchFamily="34" charset="0"/>
              <a:ea typeface="National Light" pitchFamily="50" charset="0"/>
              <a:cs typeface="Aparajita" panose="020B0604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311242" y="2031778"/>
            <a:ext cx="2915095" cy="20295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 b="0" i="0" u="none" strike="noStrike" cap="none">
                <a:solidFill>
                  <a:schemeClr val="dk2"/>
                </a:solidFill>
                <a:latin typeface="National Book" panose="02000503000000020004" pitchFamily="2" charset="0"/>
                <a:ea typeface="National Book" panose="02000503000000020004" pitchFamily="2" charset="0"/>
                <a:cs typeface="National Book" panose="02000503000000020004" pitchFamily="2" charset="0"/>
                <a:sym typeface="Arial"/>
              </a:defRPr>
            </a:lvl1pPr>
            <a:lvl2pPr marR="0" lvl="1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None/>
            </a:pPr>
            <a:r>
              <a:rPr lang="en-US" sz="2000" dirty="0">
                <a:solidFill>
                  <a:srgbClr val="0B1B2A"/>
                </a:solidFill>
                <a:latin typeface="Aparajita" panose="020B0604020202020204" charset="0"/>
                <a:cs typeface="Aparajita" panose="020B0604020202020204" charset="0"/>
              </a:rPr>
              <a:t>Status as a Victim of:</a:t>
            </a:r>
          </a:p>
          <a:p>
            <a:pPr marL="342900" lvl="0" indent="-342900">
              <a:buClr>
                <a:srgbClr val="00C4B3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B1B2A"/>
                </a:solidFill>
                <a:latin typeface="Aparajita" panose="020B0604020202020204" charset="0"/>
                <a:cs typeface="Aparajita" panose="020B0604020202020204" charset="0"/>
              </a:rPr>
              <a:t>Domestic Violence </a:t>
            </a:r>
          </a:p>
          <a:p>
            <a:pPr marL="342900" lvl="0" indent="-342900">
              <a:buClr>
                <a:srgbClr val="00C4B3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B1B2A"/>
                </a:solidFill>
                <a:latin typeface="Aparajita" panose="020B0604020202020204" charset="0"/>
                <a:cs typeface="Aparajita" panose="020B0604020202020204" charset="0"/>
              </a:rPr>
              <a:t>Dating Violence</a:t>
            </a:r>
          </a:p>
          <a:p>
            <a:pPr marL="342900" lvl="0" indent="-342900">
              <a:buClr>
                <a:srgbClr val="00C4B3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B1B2A"/>
                </a:solidFill>
                <a:latin typeface="Aparajita" panose="020B0604020202020204" charset="0"/>
                <a:cs typeface="Aparajita" panose="020B0604020202020204" charset="0"/>
              </a:rPr>
              <a:t>Stalking </a:t>
            </a:r>
          </a:p>
          <a:p>
            <a:pPr>
              <a:buClr>
                <a:srgbClr val="00C4B3"/>
              </a:buClr>
              <a:buFontTx/>
              <a:buNone/>
            </a:pPr>
            <a:endParaRPr lang="en-US" dirty="0" smtClean="0">
              <a:solidFill>
                <a:srgbClr val="0B1B2A"/>
              </a:solidFill>
              <a:latin typeface="Aparajita" panose="020B0604020202020204" pitchFamily="34" charset="0"/>
              <a:ea typeface="National Light" pitchFamily="50" charset="0"/>
              <a:cs typeface="Aparajita" panose="020B0604020202020204" pitchFamily="34" charset="0"/>
            </a:endParaRPr>
          </a:p>
          <a:p>
            <a:pPr>
              <a:buClr>
                <a:srgbClr val="00C4B3"/>
              </a:buClr>
              <a:buFontTx/>
              <a:buNone/>
            </a:pPr>
            <a:endParaRPr lang="en-US" dirty="0" smtClean="0">
              <a:solidFill>
                <a:srgbClr val="0B1B2A"/>
              </a:solidFill>
              <a:latin typeface="Aparajita" panose="020B0604020202020204" pitchFamily="34" charset="0"/>
              <a:ea typeface="National Light" pitchFamily="50" charset="0"/>
              <a:cs typeface="Aparajita" panose="020B0604020202020204" pitchFamily="34" charset="0"/>
            </a:endParaRPr>
          </a:p>
          <a:p>
            <a:pPr>
              <a:buClr>
                <a:srgbClr val="00C4B3"/>
              </a:buClr>
              <a:buFontTx/>
              <a:buNone/>
            </a:pPr>
            <a:endParaRPr lang="en-US" dirty="0" smtClean="0">
              <a:solidFill>
                <a:srgbClr val="0B1B2A"/>
              </a:solidFill>
              <a:latin typeface="Aparajita" panose="020B0604020202020204" pitchFamily="34" charset="0"/>
              <a:ea typeface="National Light" pitchFamily="50" charset="0"/>
              <a:cs typeface="Aparajita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C4B3"/>
              </a:buClr>
              <a:buFontTx/>
              <a:buNone/>
            </a:pPr>
            <a:endParaRPr lang="en-US" dirty="0" smtClean="0">
              <a:solidFill>
                <a:srgbClr val="0B1B2A"/>
              </a:solidFill>
              <a:latin typeface="Aparajita" panose="020B0604020202020204" pitchFamily="34" charset="0"/>
              <a:ea typeface="National Light" pitchFamily="50" charset="0"/>
              <a:cs typeface="Aparajita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C4B3"/>
              </a:buClr>
              <a:buFontTx/>
              <a:buNone/>
            </a:pPr>
            <a:endParaRPr lang="en-US" dirty="0" smtClean="0">
              <a:solidFill>
                <a:srgbClr val="0B1B2A"/>
              </a:solidFill>
              <a:latin typeface="Aparajita" panose="020B0604020202020204" pitchFamily="34" charset="0"/>
              <a:ea typeface="National Light" pitchFamily="50" charset="0"/>
              <a:cs typeface="Aparajita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Clr>
                <a:srgbClr val="00C4B3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B1B2A"/>
              </a:solidFill>
              <a:latin typeface="Aparajita" panose="020B0604020202020204" pitchFamily="34" charset="0"/>
              <a:ea typeface="National Light" pitchFamily="50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27" y="274683"/>
            <a:ext cx="8520600" cy="1041161"/>
          </a:xfrm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CITY OF GAINESVILLE CODE OF ORDINANCES (CHAPTER 8)</a:t>
            </a:r>
            <a:br>
              <a:rPr lang="en-US" altLang="en-US" sz="32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</a:br>
            <a:r>
              <a:rPr lang="en-US" altLang="en-US" sz="32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PROHIBITED PRACTICES</a:t>
            </a:r>
            <a:r>
              <a:rPr lang="en-US" altLang="en-US" sz="3200" dirty="0" smtClean="0">
                <a:solidFill>
                  <a:schemeClr val="tx1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</a:br>
            <a:endParaRPr lang="en-US" sz="3200" dirty="0">
              <a:latin typeface="Aparajita" panose="020B0604020202020204" pitchFamily="34" charset="0"/>
              <a:ea typeface="National Light" charset="0"/>
              <a:cs typeface="Aparajita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227" y="1214552"/>
            <a:ext cx="8520600" cy="3672757"/>
          </a:xfrm>
        </p:spPr>
        <p:txBody>
          <a:bodyPr/>
          <a:lstStyle/>
          <a:p>
            <a:pPr marL="285750" indent="-285750">
              <a:buClr>
                <a:srgbClr val="00C4B3"/>
              </a:buClr>
              <a:buFont typeface="Wingdings" panose="05000000000000000000" pitchFamily="2" charset="2"/>
              <a:buChar char="§"/>
            </a:pPr>
            <a:endParaRPr lang="en-US" altLang="en-US" dirty="0" smtClean="0">
              <a:solidFill>
                <a:srgbClr val="0B1B2A"/>
              </a:solidFill>
              <a:latin typeface="Aparajita" panose="020B0604020202020204" pitchFamily="34" charset="0"/>
              <a:ea typeface="National Light" charset="0"/>
              <a:cs typeface="Aparajita" panose="020B0604020202020204" pitchFamily="34" charset="0"/>
            </a:endParaRPr>
          </a:p>
          <a:p>
            <a:pPr marL="285750" indent="-285750">
              <a:buClr>
                <a:srgbClr val="00C4B3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Refusing </a:t>
            </a:r>
            <a:r>
              <a:rPr lang="en-US" altLang="en-US" dirty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to rent </a:t>
            </a:r>
          </a:p>
          <a:p>
            <a:pPr marL="285750" indent="-285750">
              <a:buClr>
                <a:srgbClr val="00C4B3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Pursuing </a:t>
            </a:r>
            <a:r>
              <a:rPr lang="en-US" altLang="en-US" dirty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eviction</a:t>
            </a:r>
          </a:p>
          <a:p>
            <a:pPr marL="285750" indent="-285750">
              <a:buClr>
                <a:srgbClr val="00C4B3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Imposing </a:t>
            </a:r>
            <a:r>
              <a:rPr lang="en-US" altLang="en-US" dirty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different terms, conditions, or privileges </a:t>
            </a:r>
          </a:p>
          <a:p>
            <a:pPr marL="285750" indent="-285750">
              <a:buClr>
                <a:srgbClr val="00C4B3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Misrepresenting </a:t>
            </a:r>
            <a:r>
              <a:rPr lang="en-US" altLang="en-US" dirty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availability of a unit</a:t>
            </a:r>
          </a:p>
          <a:p>
            <a:pPr marL="285750" indent="-285750">
              <a:buClr>
                <a:srgbClr val="00C4B3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Using </a:t>
            </a:r>
            <a:r>
              <a:rPr lang="en-US" altLang="en-US" dirty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discriminatory advertising 	</a:t>
            </a:r>
            <a:endParaRPr lang="en-US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227" y="1214552"/>
            <a:ext cx="8520600" cy="3672757"/>
          </a:xfrm>
        </p:spPr>
        <p:txBody>
          <a:bodyPr/>
          <a:lstStyle/>
          <a:p>
            <a:pPr marL="285750" indent="-285750">
              <a:buClr>
                <a:srgbClr val="00C4B3"/>
              </a:buClr>
              <a:buFont typeface="Wingdings" panose="05000000000000000000" pitchFamily="2" charset="2"/>
              <a:buChar char="§"/>
            </a:pPr>
            <a:endParaRPr lang="en-US" altLang="en-US" dirty="0" smtClean="0">
              <a:solidFill>
                <a:srgbClr val="0B1B2A"/>
              </a:solidFill>
              <a:latin typeface="Aparajita" panose="020B0604020202020204" pitchFamily="34" charset="0"/>
              <a:ea typeface="National Light" charset="0"/>
              <a:cs typeface="Aparajita" panose="020B0604020202020204" pitchFamily="34" charset="0"/>
            </a:endParaRPr>
          </a:p>
          <a:p>
            <a:pPr marL="285750" indent="-285750">
              <a:buClr>
                <a:srgbClr val="00C4B3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Harassing</a:t>
            </a:r>
            <a:r>
              <a:rPr lang="en-US" altLang="en-US" dirty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, degrading, or embarrassing a tenant</a:t>
            </a:r>
          </a:p>
          <a:p>
            <a:pPr marL="285750" indent="-285750">
              <a:buClr>
                <a:srgbClr val="00C4B3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Steering </a:t>
            </a:r>
            <a:r>
              <a:rPr lang="en-US" altLang="en-US" dirty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to a specific community or area</a:t>
            </a:r>
          </a:p>
          <a:p>
            <a:pPr marL="285750" indent="-285750">
              <a:buClr>
                <a:srgbClr val="00C4B3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Requiring </a:t>
            </a:r>
            <a:r>
              <a:rPr lang="en-US" altLang="en-US" dirty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disclosure of citizenship status</a:t>
            </a:r>
          </a:p>
          <a:p>
            <a:pPr marL="285750" indent="-285750">
              <a:buClr>
                <a:srgbClr val="00C4B3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Refusing </a:t>
            </a:r>
            <a:r>
              <a:rPr lang="en-US" altLang="en-US" dirty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to permit reasonable modifications based on disability</a:t>
            </a:r>
          </a:p>
          <a:p>
            <a:pPr marL="285750" indent="-285750">
              <a:buClr>
                <a:srgbClr val="00C4B3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Refusing </a:t>
            </a:r>
            <a:r>
              <a:rPr lang="en-US" altLang="en-US" dirty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to make reasonable accommodations based on disability</a:t>
            </a:r>
          </a:p>
          <a:p>
            <a:pPr marL="285750" indent="-285750">
              <a:buClr>
                <a:srgbClr val="00C4B3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Retaliating </a:t>
            </a:r>
            <a:r>
              <a:rPr lang="en-US" altLang="en-US" dirty="0">
                <a:solidFill>
                  <a:srgbClr val="0B1B2A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based on protected activity</a:t>
            </a:r>
          </a:p>
          <a:p>
            <a:pPr marL="285750" indent="-285750">
              <a:buClr>
                <a:srgbClr val="00C4B3"/>
              </a:buClr>
              <a:buFont typeface="Arial" panose="020B0604020202020204" pitchFamily="34" charset="0"/>
              <a:buChar char="•"/>
            </a:pPr>
            <a:endParaRPr lang="en-US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1700" y="300059"/>
            <a:ext cx="8520600" cy="1138448"/>
          </a:xfrm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CITY OF GAINESVILLE CODE OF ORDINANCES (CHAPTER 8)</a:t>
            </a:r>
            <a:br>
              <a:rPr lang="en-US" altLang="en-US" sz="32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</a:br>
            <a:r>
              <a:rPr lang="en-US" altLang="en-US" sz="32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PROHIBITED PRACTICES (CONTINUED)</a:t>
            </a:r>
            <a:endParaRPr lang="en-US" sz="3200" dirty="0">
              <a:latin typeface="Aparajita" panose="020B0604020202020204" pitchFamily="34" charset="0"/>
              <a:ea typeface="National Light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311210"/>
            <a:ext cx="8520600" cy="5727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C4B3"/>
                </a:solidFill>
                <a:latin typeface="Aparajita" panose="020B0604020202020204" pitchFamily="34" charset="0"/>
                <a:ea typeface="National Light" charset="0"/>
                <a:cs typeface="Aparajita" panose="020B0604020202020204" pitchFamily="34" charset="0"/>
              </a:rPr>
              <a:t>INVESTIGATIONS</a:t>
            </a:r>
            <a:endParaRPr lang="en-US" sz="3200" dirty="0">
              <a:solidFill>
                <a:srgbClr val="00C4B3"/>
              </a:solidFill>
              <a:latin typeface="Aparajita" panose="020B0604020202020204" pitchFamily="34" charset="0"/>
              <a:ea typeface="National Light" charset="0"/>
              <a:cs typeface="Aparajita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138" y="1122625"/>
            <a:ext cx="8520600" cy="3416400"/>
          </a:xfrm>
        </p:spPr>
        <p:txBody>
          <a:bodyPr/>
          <a:lstStyle/>
          <a:p>
            <a:pPr marL="285750" indent="-285750">
              <a:buClr>
                <a:srgbClr val="00C4B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B1B2A"/>
                </a:solidFill>
                <a:latin typeface="Aparajita" panose="020B0604020202020204" charset="0"/>
                <a:ea typeface="National Light" pitchFamily="50" charset="0"/>
                <a:cs typeface="Aparajita" panose="020B0604020202020204" charset="0"/>
              </a:rPr>
              <a:t>The Office of Equity and Inclusion investigates </a:t>
            </a:r>
            <a:r>
              <a:rPr lang="en-US" dirty="0">
                <a:solidFill>
                  <a:srgbClr val="0B1B2A"/>
                </a:solidFill>
                <a:latin typeface="Aparajita" panose="020B0604020202020204" charset="0"/>
                <a:ea typeface="National Light" pitchFamily="50" charset="0"/>
                <a:cs typeface="Aparajita" panose="020B0604020202020204" charset="0"/>
              </a:rPr>
              <a:t>housing </a:t>
            </a:r>
            <a:r>
              <a:rPr lang="en-US" dirty="0" smtClean="0">
                <a:solidFill>
                  <a:srgbClr val="0B1B2A"/>
                </a:solidFill>
                <a:latin typeface="Aparajita" panose="020B0604020202020204" charset="0"/>
                <a:ea typeface="National Light" pitchFamily="50" charset="0"/>
                <a:cs typeface="Aparajita" panose="020B0604020202020204" charset="0"/>
              </a:rPr>
              <a:t>discrimination complaints based on a protected class </a:t>
            </a:r>
            <a:endParaRPr lang="en-US" dirty="0">
              <a:solidFill>
                <a:srgbClr val="0B1B2A"/>
              </a:solidFill>
              <a:latin typeface="Aparajita" panose="020B0604020202020204" charset="0"/>
              <a:cs typeface="Aparajita" panose="020B0604020202020204" charset="0"/>
            </a:endParaRPr>
          </a:p>
          <a:p>
            <a:pPr marL="285750" indent="-285750">
              <a:buClr>
                <a:srgbClr val="00C4B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B1B2A"/>
                </a:solidFill>
                <a:latin typeface="Aparajita" panose="020B0604020202020204" charset="0"/>
                <a:ea typeface="National Light" pitchFamily="50" charset="0"/>
                <a:cs typeface="Aparajita" panose="020B0604020202020204" charset="0"/>
              </a:rPr>
              <a:t>We are a neutral 3rd party investigating whether a violation of </a:t>
            </a:r>
            <a:r>
              <a:rPr lang="en-US" dirty="0" smtClean="0">
                <a:solidFill>
                  <a:srgbClr val="0B1B2A"/>
                </a:solidFill>
                <a:latin typeface="Aparajita" panose="020B0604020202020204" charset="0"/>
                <a:ea typeface="National Light" pitchFamily="50" charset="0"/>
                <a:cs typeface="Aparajita" panose="020B0604020202020204" charset="0"/>
              </a:rPr>
              <a:t>Chapter 8 has </a:t>
            </a:r>
            <a:r>
              <a:rPr lang="en-US" dirty="0">
                <a:solidFill>
                  <a:srgbClr val="0B1B2A"/>
                </a:solidFill>
                <a:latin typeface="Aparajita" panose="020B0604020202020204" charset="0"/>
                <a:ea typeface="National Light" pitchFamily="50" charset="0"/>
                <a:cs typeface="Aparajita" panose="020B0604020202020204" charset="0"/>
              </a:rPr>
              <a:t>occurred</a:t>
            </a:r>
          </a:p>
          <a:p>
            <a:pPr marL="285750" indent="-285750">
              <a:buClr>
                <a:srgbClr val="00C4B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B1B2A"/>
                </a:solidFill>
                <a:latin typeface="Aparajita" panose="020B0604020202020204" charset="0"/>
                <a:ea typeface="National Light" pitchFamily="50" charset="0"/>
                <a:cs typeface="Aparajita" panose="020B0604020202020204" charset="0"/>
              </a:rPr>
              <a:t>180 days to file a complaint from the date of incident</a:t>
            </a:r>
          </a:p>
          <a:p>
            <a:pPr marL="285750" indent="-285750">
              <a:buClr>
                <a:srgbClr val="00C4B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B1B2A"/>
                </a:solidFill>
                <a:latin typeface="Aparajita" panose="020B0604020202020204" charset="0"/>
                <a:ea typeface="National Light" pitchFamily="50" charset="0"/>
                <a:cs typeface="Aparajita" panose="020B0604020202020204" charset="0"/>
              </a:rPr>
              <a:t>Investigation can include onsite visits, interviews, reviewing policies and procedures, and other relevant documents</a:t>
            </a:r>
          </a:p>
          <a:p>
            <a:pPr marL="285750" indent="-285750">
              <a:buClr>
                <a:srgbClr val="00C4B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B1B2A"/>
                </a:solidFill>
                <a:latin typeface="Aparajita" panose="020B0604020202020204" charset="0"/>
                <a:ea typeface="National Light" pitchFamily="50" charset="0"/>
                <a:cs typeface="Aparajita" panose="020B0604020202020204" charset="0"/>
              </a:rPr>
              <a:t>Goal of 100 days to complete the investigation</a:t>
            </a:r>
          </a:p>
          <a:p>
            <a:pPr marL="285750" indent="-285750">
              <a:buClr>
                <a:srgbClr val="00C4B3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Aparajita" panose="020B0604020202020204" pitchFamily="34" charset="0"/>
              <a:ea typeface="National Light" pitchFamily="50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dMark template.potx" id="{9790B15C-8DD2-42FB-8894-1277924107F2}" vid="{F371A105-554D-421B-BF4A-2D736A8874F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CEB4E4E5A2464E91810646EBB58B8C" ma:contentTypeVersion="12" ma:contentTypeDescription="Create a new document." ma:contentTypeScope="" ma:versionID="9fc664ab75b15085c3f88ddcc0eb1df0">
  <xsd:schema xmlns:xsd="http://www.w3.org/2001/XMLSchema" xmlns:xs="http://www.w3.org/2001/XMLSchema" xmlns:p="http://schemas.microsoft.com/office/2006/metadata/properties" xmlns:ns3="62a1fd17-656d-475f-87b6-96fb69b42dab" xmlns:ns4="2e18695a-6393-40c7-afdc-ede57a23bce1" targetNamespace="http://schemas.microsoft.com/office/2006/metadata/properties" ma:root="true" ma:fieldsID="2c8d84b94c289fcfd9aac5202726957a" ns3:_="" ns4:_="">
    <xsd:import namespace="62a1fd17-656d-475f-87b6-96fb69b42dab"/>
    <xsd:import namespace="2e18695a-6393-40c7-afdc-ede57a23bc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1fd17-656d-475f-87b6-96fb69b42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8695a-6393-40c7-afdc-ede57a23bce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A98D34-2159-4E3C-815B-8D753B89040A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62a1fd17-656d-475f-87b6-96fb69b42dab"/>
    <ds:schemaRef ds:uri="http://schemas.openxmlformats.org/package/2006/metadata/core-properties"/>
    <ds:schemaRef ds:uri="2e18695a-6393-40c7-afdc-ede57a23bce1"/>
  </ds:schemaRefs>
</ds:datastoreItem>
</file>

<file path=customXml/itemProps2.xml><?xml version="1.0" encoding="utf-8"?>
<ds:datastoreItem xmlns:ds="http://schemas.openxmlformats.org/officeDocument/2006/customXml" ds:itemID="{23517283-143D-4EBB-84CD-D070A927FC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779911-6972-4D6A-BE46-93BCFC4F92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a1fd17-656d-475f-87b6-96fb69b42dab"/>
    <ds:schemaRef ds:uri="2e18695a-6393-40c7-afdc-ede57a23bc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WordMark template</Template>
  <TotalTime>1741</TotalTime>
  <Words>587</Words>
  <Application>Microsoft Office PowerPoint</Application>
  <PresentationFormat>On-screen Show (16:9)</PresentationFormat>
  <Paragraphs>112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Wingdings</vt:lpstr>
      <vt:lpstr>Aparajita</vt:lpstr>
      <vt:lpstr>Publico Headline Office</vt:lpstr>
      <vt:lpstr>National Light</vt:lpstr>
      <vt:lpstr>National Book</vt:lpstr>
      <vt:lpstr>Franklin Gothic Demi Cond</vt:lpstr>
      <vt:lpstr>Simple Light</vt:lpstr>
      <vt:lpstr> RENTAL HOUSING &amp; DISCRIMINATION   </vt:lpstr>
      <vt:lpstr> “RENTERS ARE ENTITLED TO HOUSING FREE OF DISCRIMINATION”   </vt:lpstr>
      <vt:lpstr>OBJECTIVE</vt:lpstr>
      <vt:lpstr>  OFFICE of EQUITY &amp; INCLUSION</vt:lpstr>
      <vt:lpstr>WHAT IS DISCRIMINATION?</vt:lpstr>
      <vt:lpstr>WHAT ARE THE PROTECTED CLASSES?</vt:lpstr>
      <vt:lpstr>CITY OF GAINESVILLE CODE OF ORDINANCES (CHAPTER 8) PROHIBITED PRACTICES  </vt:lpstr>
      <vt:lpstr>CITY OF GAINESVILLE CODE OF ORDINANCES (CHAPTER 8) PROHIBITED PRACTICES (CONTINUED)</vt:lpstr>
      <vt:lpstr>INVESTIGATIONS</vt:lpstr>
      <vt:lpstr>COMPLAINT PROCESS</vt:lpstr>
      <vt:lpstr>CONTACT US</vt:lpstr>
      <vt:lpstr>  Thank You.</vt:lpstr>
    </vt:vector>
  </TitlesOfParts>
  <Company>Gainesville Regional Utilities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Gainesville. Citizen centered People empowered</dc:title>
  <dc:creator>Patton, Suzanne C.</dc:creator>
  <cp:lastModifiedBy>Backhaus, Peter F.</cp:lastModifiedBy>
  <cp:revision>91</cp:revision>
  <cp:lastPrinted>2017-09-25T20:27:37Z</cp:lastPrinted>
  <dcterms:created xsi:type="dcterms:W3CDTF">2019-03-28T15:05:30Z</dcterms:created>
  <dcterms:modified xsi:type="dcterms:W3CDTF">2021-08-11T20:42:40Z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0x01010014CEB4E4E5A2464E91810646EBB58B8C</vt:lpwstr>
  </property>
</Properties>
</file>