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303" r:id="rId3"/>
    <p:sldId id="257" r:id="rId4"/>
    <p:sldId id="269" r:id="rId5"/>
    <p:sldId id="304" r:id="rId6"/>
    <p:sldId id="292" r:id="rId7"/>
    <p:sldId id="261" r:id="rId8"/>
    <p:sldId id="296" r:id="rId9"/>
    <p:sldId id="297" r:id="rId10"/>
    <p:sldId id="298" r:id="rId11"/>
    <p:sldId id="299" r:id="rId12"/>
    <p:sldId id="300" r:id="rId13"/>
    <p:sldId id="301" r:id="rId14"/>
    <p:sldId id="302" r:id="rId15"/>
  </p:sldIdLst>
  <p:sldSz cx="9144000" cy="5143500" type="screen16x9"/>
  <p:notesSz cx="6858000" cy="9144000"/>
  <p:embeddedFontLst>
    <p:embeddedFont>
      <p:font typeface="Fira Sans Extra Condensed" panose="020B0604020202020204" charset="0"/>
      <p:regular r:id="rId17"/>
      <p:bold r:id="rId18"/>
      <p:italic r:id="rId19"/>
      <p:boldItalic r:id="rId20"/>
    </p:embeddedFont>
    <p:embeddedFont>
      <p:font typeface="Fira Sans" panose="020B0604020202020204" charset="0"/>
      <p:regular r:id="rId21"/>
      <p:bold r:id="rId22"/>
      <p:italic r:id="rId23"/>
      <p:boldItalic r:id="rId24"/>
    </p:embeddedFont>
    <p:embeddedFont>
      <p:font typeface="Fira Sans Extra Condensed Medium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E1"/>
    <a:srgbClr val="6666FF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1DBC61-8B06-4921-B355-4478A87D8E44}">
  <a:tblStyle styleId="{741DBC61-8B06-4921-B355-4478A87D8E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35" autoAdjust="0"/>
  </p:normalViewPr>
  <p:slideViewPr>
    <p:cSldViewPr snapToGrid="0">
      <p:cViewPr varScale="1">
        <p:scale>
          <a:sx n="134" d="100"/>
          <a:sy n="134" d="100"/>
        </p:scale>
        <p:origin x="9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960130cb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960130cb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1" name="Google Shape;5391;g965afdfb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2" name="Google Shape;5392;g965afdfb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540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960130cb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960130cb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802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128478b19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128478b19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964133debb_0_2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2" name="Google Shape;2052;g964133debb_0_2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938bc68f2a_0_2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938bc68f2a_0_2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2094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938bc68f2a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938bc68f2a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9128478b19_0_1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9128478b19_0_1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71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9128478b19_0_1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9128478b19_0_1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271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964133debb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964133debb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722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9128478b19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9128478b19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2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737375" y="1553275"/>
            <a:ext cx="3244200" cy="15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45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46733" y="3256500"/>
            <a:ext cx="32442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62900" cy="6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3149400" y="411475"/>
            <a:ext cx="28452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629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649"/>
            <a:ext cx="8262900" cy="3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  <a:defRPr sz="18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yofgainesville.org/CodeEnforcement/RentalHousingPermitsFees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3695894" y="1663975"/>
            <a:ext cx="4854286" cy="15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Residential Rental Unit Permit Changes</a:t>
            </a:r>
            <a:endParaRPr dirty="0"/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5728917" y="3481682"/>
            <a:ext cx="3055319" cy="1058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City of Gainesville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Neighborhood Enhancement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(Code Enforcement)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March 2021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-13378" y="-44819"/>
            <a:ext cx="4141259" cy="5278880"/>
            <a:chOff x="3282515" y="1242075"/>
            <a:chExt cx="2708830" cy="3452957"/>
          </a:xfrm>
        </p:grpSpPr>
        <p:sp>
          <p:nvSpPr>
            <p:cNvPr id="49" name="Google Shape;49;p15"/>
            <p:cNvSpPr/>
            <p:nvPr/>
          </p:nvSpPr>
          <p:spPr>
            <a:xfrm>
              <a:off x="4177189" y="1242075"/>
              <a:ext cx="789377" cy="3452749"/>
            </a:xfrm>
            <a:custGeom>
              <a:avLst/>
              <a:gdLst/>
              <a:ahLst/>
              <a:cxnLst/>
              <a:rect l="l" t="t" r="r" b="b"/>
              <a:pathLst>
                <a:path w="36728" h="160649" extrusionOk="0">
                  <a:moveTo>
                    <a:pt x="1" y="0"/>
                  </a:moveTo>
                  <a:lnTo>
                    <a:pt x="535" y="160649"/>
                  </a:lnTo>
                  <a:lnTo>
                    <a:pt x="36727" y="160649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50;p15"/>
            <p:cNvGrpSpPr/>
            <p:nvPr/>
          </p:nvGrpSpPr>
          <p:grpSpPr>
            <a:xfrm>
              <a:off x="4244075" y="1307144"/>
              <a:ext cx="655611" cy="340820"/>
              <a:chOff x="4262387" y="1246144"/>
              <a:chExt cx="655611" cy="340820"/>
            </a:xfrm>
          </p:grpSpPr>
          <p:sp>
            <p:nvSpPr>
              <p:cNvPr id="51" name="Google Shape;51;p15"/>
              <p:cNvSpPr/>
              <p:nvPr/>
            </p:nvSpPr>
            <p:spPr>
              <a:xfrm>
                <a:off x="4262387" y="12462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15"/>
              <p:cNvSpPr/>
              <p:nvPr/>
            </p:nvSpPr>
            <p:spPr>
              <a:xfrm>
                <a:off x="4381398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15"/>
              <p:cNvSpPr/>
              <p:nvPr/>
            </p:nvSpPr>
            <p:spPr>
              <a:xfrm>
                <a:off x="4262387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15"/>
              <p:cNvSpPr/>
              <p:nvPr/>
            </p:nvSpPr>
            <p:spPr>
              <a:xfrm>
                <a:off x="4381398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15"/>
              <p:cNvSpPr/>
              <p:nvPr/>
            </p:nvSpPr>
            <p:spPr>
              <a:xfrm>
                <a:off x="4262387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15"/>
              <p:cNvSpPr/>
              <p:nvPr/>
            </p:nvSpPr>
            <p:spPr>
              <a:xfrm>
                <a:off x="4381262" y="124614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5"/>
              <p:cNvSpPr/>
              <p:nvPr/>
            </p:nvSpPr>
            <p:spPr>
              <a:xfrm>
                <a:off x="4500387" y="12462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4619398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>
                <a:off x="4500387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>
                <a:off x="4619398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4500387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4619262" y="124614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4738387" y="12462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4857398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4738387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4857398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4738387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4857262" y="124614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69;p15"/>
            <p:cNvSpPr/>
            <p:nvPr/>
          </p:nvSpPr>
          <p:spPr>
            <a:xfrm>
              <a:off x="4026638" y="2053100"/>
              <a:ext cx="641676" cy="2641920"/>
            </a:xfrm>
            <a:custGeom>
              <a:avLst/>
              <a:gdLst/>
              <a:ahLst/>
              <a:cxnLst/>
              <a:rect l="l" t="t" r="r" b="b"/>
              <a:pathLst>
                <a:path w="51905" h="116551" extrusionOk="0">
                  <a:moveTo>
                    <a:pt x="1" y="1"/>
                  </a:moveTo>
                  <a:lnTo>
                    <a:pt x="2202" y="116551"/>
                  </a:lnTo>
                  <a:lnTo>
                    <a:pt x="51905" y="116551"/>
                  </a:lnTo>
                  <a:lnTo>
                    <a:pt x="51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4026613" y="2039913"/>
              <a:ext cx="7332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" name="Google Shape;71;p15"/>
            <p:cNvGrpSpPr/>
            <p:nvPr/>
          </p:nvGrpSpPr>
          <p:grpSpPr>
            <a:xfrm>
              <a:off x="4167404" y="2222314"/>
              <a:ext cx="298600" cy="883532"/>
              <a:chOff x="4185716" y="2161314"/>
              <a:chExt cx="298600" cy="883532"/>
            </a:xfrm>
          </p:grpSpPr>
          <p:sp>
            <p:nvSpPr>
              <p:cNvPr id="72" name="Google Shape;72;p15"/>
              <p:cNvSpPr/>
              <p:nvPr/>
            </p:nvSpPr>
            <p:spPr>
              <a:xfrm>
                <a:off x="4304705" y="24363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4304705" y="216131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4423716" y="229881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4423716" y="216131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4304705" y="229881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4423716" y="24363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4423716" y="257380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4304705" y="257380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4185716" y="229881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4185716" y="216131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4185716" y="24363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4185716" y="257380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4304705" y="29790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4304705" y="27040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4423716" y="28415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4423716" y="27040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304705" y="28415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423716" y="29790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185716" y="28415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185716" y="27040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185716" y="29790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15"/>
            <p:cNvSpPr/>
            <p:nvPr/>
          </p:nvSpPr>
          <p:spPr>
            <a:xfrm>
              <a:off x="3372124" y="4422269"/>
              <a:ext cx="35871" cy="250946"/>
            </a:xfrm>
            <a:custGeom>
              <a:avLst/>
              <a:gdLst/>
              <a:ahLst/>
              <a:cxnLst/>
              <a:rect l="l" t="t" r="r" b="b"/>
              <a:pathLst>
                <a:path w="1669" h="11676" extrusionOk="0">
                  <a:moveTo>
                    <a:pt x="1" y="0"/>
                  </a:moveTo>
                  <a:lnTo>
                    <a:pt x="1" y="11676"/>
                  </a:lnTo>
                  <a:lnTo>
                    <a:pt x="1669" y="11676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3282515" y="4350574"/>
              <a:ext cx="588939" cy="89645"/>
            </a:xfrm>
            <a:custGeom>
              <a:avLst/>
              <a:gdLst/>
              <a:ahLst/>
              <a:cxnLst/>
              <a:rect l="l" t="t" r="r" b="b"/>
              <a:pathLst>
                <a:path w="36694" h="4171" extrusionOk="0">
                  <a:moveTo>
                    <a:pt x="0" y="1"/>
                  </a:moveTo>
                  <a:lnTo>
                    <a:pt x="0" y="4170"/>
                  </a:lnTo>
                  <a:lnTo>
                    <a:pt x="36693" y="4170"/>
                  </a:lnTo>
                  <a:lnTo>
                    <a:pt x="366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3479668" y="4422269"/>
              <a:ext cx="35871" cy="250946"/>
            </a:xfrm>
            <a:custGeom>
              <a:avLst/>
              <a:gdLst/>
              <a:ahLst/>
              <a:cxnLst/>
              <a:rect l="l" t="t" r="r" b="b"/>
              <a:pathLst>
                <a:path w="1669" h="11676" extrusionOk="0">
                  <a:moveTo>
                    <a:pt x="0" y="0"/>
                  </a:moveTo>
                  <a:lnTo>
                    <a:pt x="0" y="11676"/>
                  </a:lnTo>
                  <a:lnTo>
                    <a:pt x="1668" y="11676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 flipH="1">
              <a:off x="5812544" y="4117710"/>
              <a:ext cx="178801" cy="422602"/>
            </a:xfrm>
            <a:custGeom>
              <a:avLst/>
              <a:gdLst/>
              <a:ahLst/>
              <a:cxnLst/>
              <a:rect l="l" t="t" r="r" b="b"/>
              <a:pathLst>
                <a:path w="9174" h="21683" extrusionOk="0">
                  <a:moveTo>
                    <a:pt x="4570" y="0"/>
                  </a:moveTo>
                  <a:cubicBezTo>
                    <a:pt x="2035" y="0"/>
                    <a:pt x="0" y="2068"/>
                    <a:pt x="0" y="4604"/>
                  </a:cubicBezTo>
                  <a:lnTo>
                    <a:pt x="0" y="17113"/>
                  </a:lnTo>
                  <a:cubicBezTo>
                    <a:pt x="0" y="19614"/>
                    <a:pt x="2035" y="21683"/>
                    <a:pt x="4570" y="21683"/>
                  </a:cubicBezTo>
                  <a:cubicBezTo>
                    <a:pt x="7105" y="21683"/>
                    <a:pt x="9173" y="19614"/>
                    <a:pt x="9173" y="17113"/>
                  </a:cubicBezTo>
                  <a:lnTo>
                    <a:pt x="9173" y="4604"/>
                  </a:lnTo>
                  <a:cubicBezTo>
                    <a:pt x="9173" y="2068"/>
                    <a:pt x="7105" y="0"/>
                    <a:pt x="4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 flipH="1">
              <a:off x="5896087" y="4345888"/>
              <a:ext cx="16274" cy="349144"/>
            </a:xfrm>
            <a:custGeom>
              <a:avLst/>
              <a:gdLst/>
              <a:ahLst/>
              <a:cxnLst/>
              <a:rect l="l" t="t" r="r" b="b"/>
              <a:pathLst>
                <a:path w="835" h="17914" extrusionOk="0">
                  <a:moveTo>
                    <a:pt x="434" y="1"/>
                  </a:moveTo>
                  <a:cubicBezTo>
                    <a:pt x="200" y="1"/>
                    <a:pt x="0" y="168"/>
                    <a:pt x="0" y="401"/>
                  </a:cubicBezTo>
                  <a:lnTo>
                    <a:pt x="0" y="17514"/>
                  </a:lnTo>
                  <a:cubicBezTo>
                    <a:pt x="0" y="17714"/>
                    <a:pt x="200" y="17914"/>
                    <a:pt x="434" y="17914"/>
                  </a:cubicBezTo>
                  <a:cubicBezTo>
                    <a:pt x="634" y="17914"/>
                    <a:pt x="834" y="17714"/>
                    <a:pt x="834" y="17514"/>
                  </a:cubicBezTo>
                  <a:lnTo>
                    <a:pt x="834" y="401"/>
                  </a:lnTo>
                  <a:cubicBezTo>
                    <a:pt x="834" y="168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 flipH="1">
              <a:off x="5532995" y="3874571"/>
              <a:ext cx="251635" cy="594250"/>
            </a:xfrm>
            <a:custGeom>
              <a:avLst/>
              <a:gdLst/>
              <a:ahLst/>
              <a:cxnLst/>
              <a:rect l="l" t="t" r="r" b="b"/>
              <a:pathLst>
                <a:path w="12911" h="30490" extrusionOk="0">
                  <a:moveTo>
                    <a:pt x="6472" y="1"/>
                  </a:moveTo>
                  <a:cubicBezTo>
                    <a:pt x="2870" y="1"/>
                    <a:pt x="1" y="2869"/>
                    <a:pt x="1" y="6439"/>
                  </a:cubicBezTo>
                  <a:lnTo>
                    <a:pt x="1" y="24051"/>
                  </a:lnTo>
                  <a:cubicBezTo>
                    <a:pt x="1" y="27620"/>
                    <a:pt x="2870" y="30489"/>
                    <a:pt x="6472" y="30489"/>
                  </a:cubicBezTo>
                  <a:cubicBezTo>
                    <a:pt x="10041" y="30489"/>
                    <a:pt x="12910" y="27620"/>
                    <a:pt x="12910" y="24051"/>
                  </a:cubicBezTo>
                  <a:lnTo>
                    <a:pt x="12910" y="6439"/>
                  </a:lnTo>
                  <a:cubicBezTo>
                    <a:pt x="12910" y="2869"/>
                    <a:pt x="10041" y="1"/>
                    <a:pt x="64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 flipH="1">
              <a:off x="5647433" y="4197334"/>
              <a:ext cx="22764" cy="491518"/>
            </a:xfrm>
            <a:custGeom>
              <a:avLst/>
              <a:gdLst/>
              <a:ahLst/>
              <a:cxnLst/>
              <a:rect l="l" t="t" r="r" b="b"/>
              <a:pathLst>
                <a:path w="1168" h="25219" extrusionOk="0">
                  <a:moveTo>
                    <a:pt x="567" y="1"/>
                  </a:moveTo>
                  <a:cubicBezTo>
                    <a:pt x="234" y="1"/>
                    <a:pt x="0" y="268"/>
                    <a:pt x="0" y="601"/>
                  </a:cubicBezTo>
                  <a:lnTo>
                    <a:pt x="0" y="24619"/>
                  </a:lnTo>
                  <a:cubicBezTo>
                    <a:pt x="0" y="24952"/>
                    <a:pt x="234" y="25219"/>
                    <a:pt x="567" y="25219"/>
                  </a:cubicBezTo>
                  <a:cubicBezTo>
                    <a:pt x="901" y="25219"/>
                    <a:pt x="1168" y="24952"/>
                    <a:pt x="1168" y="24619"/>
                  </a:cubicBezTo>
                  <a:lnTo>
                    <a:pt x="1168" y="601"/>
                  </a:lnTo>
                  <a:cubicBezTo>
                    <a:pt x="1168" y="268"/>
                    <a:pt x="901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4560736" y="1719712"/>
              <a:ext cx="4929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4560738" y="1758100"/>
              <a:ext cx="492815" cy="1922588"/>
            </a:xfrm>
            <a:custGeom>
              <a:avLst/>
              <a:gdLst/>
              <a:ahLst/>
              <a:cxnLst/>
              <a:rect l="l" t="t" r="r" b="b"/>
              <a:pathLst>
                <a:path w="9975" h="33358" extrusionOk="0">
                  <a:moveTo>
                    <a:pt x="1" y="0"/>
                  </a:moveTo>
                  <a:lnTo>
                    <a:pt x="1" y="33357"/>
                  </a:lnTo>
                  <a:lnTo>
                    <a:pt x="9975" y="33357"/>
                  </a:lnTo>
                  <a:lnTo>
                    <a:pt x="99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" name="Google Shape;102;p15"/>
            <p:cNvGrpSpPr/>
            <p:nvPr/>
          </p:nvGrpSpPr>
          <p:grpSpPr>
            <a:xfrm>
              <a:off x="4717925" y="1888592"/>
              <a:ext cx="178536" cy="478317"/>
              <a:chOff x="4736238" y="1827592"/>
              <a:chExt cx="178536" cy="478317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4736374" y="196515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4736361" y="210264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4736374" y="224014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4736238" y="1827592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4854174" y="196515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4854174" y="210264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854174" y="224014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854038" y="1827592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" name="Google Shape;111;p15"/>
            <p:cNvSpPr/>
            <p:nvPr/>
          </p:nvSpPr>
          <p:spPr>
            <a:xfrm>
              <a:off x="3679688" y="3244002"/>
              <a:ext cx="453171" cy="1450151"/>
            </a:xfrm>
            <a:custGeom>
              <a:avLst/>
              <a:gdLst/>
              <a:ahLst/>
              <a:cxnLst/>
              <a:rect l="l" t="t" r="r" b="b"/>
              <a:pathLst>
                <a:path w="81726" h="57409" extrusionOk="0">
                  <a:moveTo>
                    <a:pt x="0" y="0"/>
                  </a:moveTo>
                  <a:lnTo>
                    <a:pt x="0" y="57408"/>
                  </a:lnTo>
                  <a:lnTo>
                    <a:pt x="81725" y="57408"/>
                  </a:lnTo>
                  <a:lnTo>
                    <a:pt x="817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112;p15"/>
            <p:cNvGrpSpPr/>
            <p:nvPr/>
          </p:nvGrpSpPr>
          <p:grpSpPr>
            <a:xfrm>
              <a:off x="3816468" y="3352664"/>
              <a:ext cx="179611" cy="1019478"/>
              <a:chOff x="3834780" y="3291664"/>
              <a:chExt cx="179611" cy="1019478"/>
            </a:xfrm>
          </p:grpSpPr>
          <p:sp>
            <p:nvSpPr>
              <p:cNvPr id="113" name="Google Shape;113;p15"/>
              <p:cNvSpPr/>
              <p:nvPr/>
            </p:nvSpPr>
            <p:spPr>
              <a:xfrm>
                <a:off x="3834780" y="356665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3834780" y="329166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3953791" y="342916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>
                <a:off x="3953791" y="329166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3834780" y="342916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3953791" y="356665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3953791" y="370415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3834780" y="370415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3834780" y="41078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3834780" y="38328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3953791" y="39703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3953791" y="38328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3834780" y="39703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3953791" y="41078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3953791" y="424537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3834780" y="424537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" name="Google Shape;129;p15"/>
            <p:cNvSpPr/>
            <p:nvPr/>
          </p:nvSpPr>
          <p:spPr>
            <a:xfrm>
              <a:off x="4759691" y="2531050"/>
              <a:ext cx="521896" cy="2142068"/>
            </a:xfrm>
            <a:custGeom>
              <a:avLst/>
              <a:gdLst/>
              <a:ahLst/>
              <a:cxnLst/>
              <a:rect l="l" t="t" r="r" b="b"/>
              <a:pathLst>
                <a:path w="16046" h="93868" extrusionOk="0">
                  <a:moveTo>
                    <a:pt x="1" y="0"/>
                  </a:moveTo>
                  <a:lnTo>
                    <a:pt x="1" y="93868"/>
                  </a:lnTo>
                  <a:lnTo>
                    <a:pt x="16046" y="93868"/>
                  </a:lnTo>
                  <a:lnTo>
                    <a:pt x="160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4759694" y="2510475"/>
              <a:ext cx="5307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" name="Google Shape;131;p15"/>
            <p:cNvGrpSpPr/>
            <p:nvPr/>
          </p:nvGrpSpPr>
          <p:grpSpPr>
            <a:xfrm>
              <a:off x="4875741" y="2619827"/>
              <a:ext cx="298600" cy="478253"/>
              <a:chOff x="4946354" y="2558827"/>
              <a:chExt cx="298600" cy="478253"/>
            </a:xfrm>
          </p:grpSpPr>
          <p:sp>
            <p:nvSpPr>
              <p:cNvPr id="132" name="Google Shape;132;p15"/>
              <p:cNvSpPr/>
              <p:nvPr/>
            </p:nvSpPr>
            <p:spPr>
              <a:xfrm>
                <a:off x="5065343" y="2833820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5065343" y="255882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84354" y="269632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184354" y="255882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5065343" y="269632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5184354" y="2833820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5184354" y="297131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5065343" y="297131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4946354" y="269632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>
                <a:off x="4946354" y="255882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4946354" y="2833820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5"/>
              <p:cNvSpPr/>
              <p:nvPr/>
            </p:nvSpPr>
            <p:spPr>
              <a:xfrm>
                <a:off x="4946354" y="297131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" name="Google Shape;144;p15"/>
            <p:cNvSpPr/>
            <p:nvPr/>
          </p:nvSpPr>
          <p:spPr>
            <a:xfrm>
              <a:off x="4835761" y="3460250"/>
              <a:ext cx="620505" cy="1233863"/>
            </a:xfrm>
            <a:custGeom>
              <a:avLst/>
              <a:gdLst/>
              <a:ahLst/>
              <a:cxnLst/>
              <a:rect l="l" t="t" r="r" b="b"/>
              <a:pathLst>
                <a:path w="81726" h="57409" extrusionOk="0">
                  <a:moveTo>
                    <a:pt x="0" y="0"/>
                  </a:moveTo>
                  <a:lnTo>
                    <a:pt x="0" y="57408"/>
                  </a:lnTo>
                  <a:lnTo>
                    <a:pt x="81725" y="57408"/>
                  </a:lnTo>
                  <a:lnTo>
                    <a:pt x="817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4835763" y="3458600"/>
              <a:ext cx="6213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15"/>
            <p:cNvGrpSpPr/>
            <p:nvPr/>
          </p:nvGrpSpPr>
          <p:grpSpPr>
            <a:xfrm>
              <a:off x="4953297" y="3578279"/>
              <a:ext cx="415238" cy="478317"/>
              <a:chOff x="4987134" y="3516054"/>
              <a:chExt cx="415238" cy="47831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4987270" y="365361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4987270" y="379111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4987270" y="39286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4987134" y="351605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5105070" y="365361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5105070" y="379111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5"/>
              <p:cNvSpPr/>
              <p:nvPr/>
            </p:nvSpPr>
            <p:spPr>
              <a:xfrm>
                <a:off x="5105070" y="39286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5104934" y="351605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5"/>
              <p:cNvSpPr/>
              <p:nvPr/>
            </p:nvSpPr>
            <p:spPr>
              <a:xfrm>
                <a:off x="5223972" y="365361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5223972" y="379111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5"/>
              <p:cNvSpPr/>
              <p:nvPr/>
            </p:nvSpPr>
            <p:spPr>
              <a:xfrm>
                <a:off x="5223972" y="39286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5"/>
              <p:cNvSpPr/>
              <p:nvPr/>
            </p:nvSpPr>
            <p:spPr>
              <a:xfrm>
                <a:off x="5223836" y="351605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5"/>
              <p:cNvSpPr/>
              <p:nvPr/>
            </p:nvSpPr>
            <p:spPr>
              <a:xfrm>
                <a:off x="5341772" y="365361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5"/>
              <p:cNvSpPr/>
              <p:nvPr/>
            </p:nvSpPr>
            <p:spPr>
              <a:xfrm>
                <a:off x="5341772" y="379111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5"/>
              <p:cNvSpPr/>
              <p:nvPr/>
            </p:nvSpPr>
            <p:spPr>
              <a:xfrm>
                <a:off x="5341772" y="39286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5"/>
              <p:cNvSpPr/>
              <p:nvPr/>
            </p:nvSpPr>
            <p:spPr>
              <a:xfrm>
                <a:off x="5341636" y="351605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15"/>
            <p:cNvSpPr/>
            <p:nvPr/>
          </p:nvSpPr>
          <p:spPr>
            <a:xfrm>
              <a:off x="4232839" y="3699678"/>
              <a:ext cx="641659" cy="995124"/>
            </a:xfrm>
            <a:custGeom>
              <a:avLst/>
              <a:gdLst/>
              <a:ahLst/>
              <a:cxnLst/>
              <a:rect l="l" t="t" r="r" b="b"/>
              <a:pathLst>
                <a:path w="29855" h="46301" extrusionOk="0">
                  <a:moveTo>
                    <a:pt x="0" y="1"/>
                  </a:moveTo>
                  <a:lnTo>
                    <a:pt x="0" y="46301"/>
                  </a:lnTo>
                  <a:lnTo>
                    <a:pt x="29855" y="46301"/>
                  </a:lnTo>
                  <a:lnTo>
                    <a:pt x="298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232837" y="3680600"/>
              <a:ext cx="6417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5"/>
            <p:cNvGrpSpPr/>
            <p:nvPr/>
          </p:nvGrpSpPr>
          <p:grpSpPr>
            <a:xfrm>
              <a:off x="4342355" y="3825514"/>
              <a:ext cx="422674" cy="478253"/>
              <a:chOff x="3942855" y="3758002"/>
              <a:chExt cx="422674" cy="478253"/>
            </a:xfrm>
          </p:grpSpPr>
          <p:grpSp>
            <p:nvGrpSpPr>
              <p:cNvPr id="166" name="Google Shape;166;p15"/>
              <p:cNvGrpSpPr/>
              <p:nvPr/>
            </p:nvGrpSpPr>
            <p:grpSpPr>
              <a:xfrm>
                <a:off x="3942855" y="3758002"/>
                <a:ext cx="179611" cy="478253"/>
                <a:chOff x="4221080" y="2304102"/>
                <a:chExt cx="179611" cy="478253"/>
              </a:xfrm>
            </p:grpSpPr>
            <p:sp>
              <p:nvSpPr>
                <p:cNvPr id="167" name="Google Shape;167;p15"/>
                <p:cNvSpPr/>
                <p:nvPr/>
              </p:nvSpPr>
              <p:spPr>
                <a:xfrm>
                  <a:off x="4221080" y="257909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15"/>
                <p:cNvSpPr/>
                <p:nvPr/>
              </p:nvSpPr>
              <p:spPr>
                <a:xfrm>
                  <a:off x="4221080" y="230410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15"/>
                <p:cNvSpPr/>
                <p:nvPr/>
              </p:nvSpPr>
              <p:spPr>
                <a:xfrm>
                  <a:off x="4340091" y="2441598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15"/>
                <p:cNvSpPr/>
                <p:nvPr/>
              </p:nvSpPr>
              <p:spPr>
                <a:xfrm>
                  <a:off x="4340091" y="230410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15"/>
                <p:cNvSpPr/>
                <p:nvPr/>
              </p:nvSpPr>
              <p:spPr>
                <a:xfrm>
                  <a:off x="4221080" y="2441598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15"/>
                <p:cNvSpPr/>
                <p:nvPr/>
              </p:nvSpPr>
              <p:spPr>
                <a:xfrm>
                  <a:off x="4340091" y="257909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15"/>
                <p:cNvSpPr/>
                <p:nvPr/>
              </p:nvSpPr>
              <p:spPr>
                <a:xfrm>
                  <a:off x="4340091" y="271659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15"/>
                <p:cNvSpPr/>
                <p:nvPr/>
              </p:nvSpPr>
              <p:spPr>
                <a:xfrm>
                  <a:off x="4221080" y="271659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5" name="Google Shape;175;p15"/>
              <p:cNvGrpSpPr/>
              <p:nvPr/>
            </p:nvGrpSpPr>
            <p:grpSpPr>
              <a:xfrm>
                <a:off x="4185918" y="3758002"/>
                <a:ext cx="179611" cy="478253"/>
                <a:chOff x="4221080" y="2304102"/>
                <a:chExt cx="179611" cy="478253"/>
              </a:xfrm>
            </p:grpSpPr>
            <p:sp>
              <p:nvSpPr>
                <p:cNvPr id="176" name="Google Shape;176;p15"/>
                <p:cNvSpPr/>
                <p:nvPr/>
              </p:nvSpPr>
              <p:spPr>
                <a:xfrm>
                  <a:off x="4221080" y="257909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15"/>
                <p:cNvSpPr/>
                <p:nvPr/>
              </p:nvSpPr>
              <p:spPr>
                <a:xfrm>
                  <a:off x="4221080" y="230410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15"/>
                <p:cNvSpPr/>
                <p:nvPr/>
              </p:nvSpPr>
              <p:spPr>
                <a:xfrm>
                  <a:off x="4340091" y="2441598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15"/>
                <p:cNvSpPr/>
                <p:nvPr/>
              </p:nvSpPr>
              <p:spPr>
                <a:xfrm>
                  <a:off x="4340091" y="230410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15"/>
                <p:cNvSpPr/>
                <p:nvPr/>
              </p:nvSpPr>
              <p:spPr>
                <a:xfrm>
                  <a:off x="4221080" y="2441598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15"/>
                <p:cNvSpPr/>
                <p:nvPr/>
              </p:nvSpPr>
              <p:spPr>
                <a:xfrm>
                  <a:off x="4340091" y="257909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15"/>
                <p:cNvSpPr/>
                <p:nvPr/>
              </p:nvSpPr>
              <p:spPr>
                <a:xfrm>
                  <a:off x="4340091" y="271659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15"/>
                <p:cNvSpPr/>
                <p:nvPr/>
              </p:nvSpPr>
              <p:spPr>
                <a:xfrm>
                  <a:off x="4221080" y="271659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98DF8DE-9DFA-44E3-8798-538E1751E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397" y="3407096"/>
            <a:ext cx="1202004" cy="11992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26"/>
          <p:cNvSpPr txBox="1">
            <a:spLocks noGrp="1"/>
          </p:cNvSpPr>
          <p:nvPr>
            <p:ph type="title"/>
          </p:nvPr>
        </p:nvSpPr>
        <p:spPr>
          <a:xfrm>
            <a:off x="1233932" y="320585"/>
            <a:ext cx="6667608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Compliance Inspections starting on October 1</a:t>
            </a:r>
            <a:r>
              <a:rPr lang="en" baseline="30000" dirty="0"/>
              <a:t>st</a:t>
            </a:r>
            <a:r>
              <a:rPr lang="en" dirty="0"/>
              <a:t>, 2021</a:t>
            </a:r>
            <a:endParaRPr dirty="0"/>
          </a:p>
        </p:txBody>
      </p:sp>
      <p:sp>
        <p:nvSpPr>
          <p:cNvPr id="1768" name="Google Shape;1768;p26"/>
          <p:cNvSpPr/>
          <p:nvPr/>
        </p:nvSpPr>
        <p:spPr>
          <a:xfrm>
            <a:off x="2329589" y="2765034"/>
            <a:ext cx="129595" cy="105795"/>
          </a:xfrm>
          <a:custGeom>
            <a:avLst/>
            <a:gdLst/>
            <a:ahLst/>
            <a:cxnLst/>
            <a:rect l="l" t="t" r="r" b="b"/>
            <a:pathLst>
              <a:path w="2434" h="1987" extrusionOk="0">
                <a:moveTo>
                  <a:pt x="372" y="1"/>
                </a:moveTo>
                <a:cubicBezTo>
                  <a:pt x="255" y="1"/>
                  <a:pt x="131" y="6"/>
                  <a:pt x="0" y="17"/>
                </a:cubicBezTo>
                <a:cubicBezTo>
                  <a:pt x="306" y="212"/>
                  <a:pt x="501" y="532"/>
                  <a:pt x="543" y="879"/>
                </a:cubicBezTo>
                <a:cubicBezTo>
                  <a:pt x="677" y="1804"/>
                  <a:pt x="1340" y="1986"/>
                  <a:pt x="1843" y="1986"/>
                </a:cubicBezTo>
                <a:cubicBezTo>
                  <a:pt x="2172" y="1986"/>
                  <a:pt x="2434" y="1908"/>
                  <a:pt x="2434" y="1908"/>
                </a:cubicBezTo>
                <a:cubicBezTo>
                  <a:pt x="2183" y="1171"/>
                  <a:pt x="1113" y="532"/>
                  <a:pt x="862" y="532"/>
                </a:cubicBezTo>
                <a:cubicBezTo>
                  <a:pt x="862" y="532"/>
                  <a:pt x="878" y="530"/>
                  <a:pt x="907" y="530"/>
                </a:cubicBezTo>
                <a:cubicBezTo>
                  <a:pt x="1042" y="530"/>
                  <a:pt x="1462" y="567"/>
                  <a:pt x="1919" y="990"/>
                </a:cubicBezTo>
                <a:cubicBezTo>
                  <a:pt x="2114" y="1185"/>
                  <a:pt x="2281" y="1408"/>
                  <a:pt x="2420" y="1644"/>
                </a:cubicBezTo>
                <a:cubicBezTo>
                  <a:pt x="2420" y="1644"/>
                  <a:pt x="2432" y="1"/>
                  <a:pt x="372" y="1"/>
                </a:cubicBezTo>
                <a:close/>
              </a:path>
            </a:pathLst>
          </a:custGeom>
          <a:solidFill>
            <a:srgbClr val="88B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9" name="Google Shape;1769;p26"/>
          <p:cNvGrpSpPr/>
          <p:nvPr/>
        </p:nvGrpSpPr>
        <p:grpSpPr>
          <a:xfrm>
            <a:off x="1381415" y="1781066"/>
            <a:ext cx="641760" cy="1470851"/>
            <a:chOff x="1310875" y="2176202"/>
            <a:chExt cx="800999" cy="1835810"/>
          </a:xfrm>
        </p:grpSpPr>
        <p:sp>
          <p:nvSpPr>
            <p:cNvPr id="1770" name="Google Shape;1770;p26"/>
            <p:cNvSpPr/>
            <p:nvPr/>
          </p:nvSpPr>
          <p:spPr>
            <a:xfrm>
              <a:off x="1310875" y="2410483"/>
              <a:ext cx="400499" cy="1601529"/>
            </a:xfrm>
            <a:custGeom>
              <a:avLst/>
              <a:gdLst/>
              <a:ahLst/>
              <a:cxnLst/>
              <a:rect l="l" t="t" r="r" b="b"/>
              <a:pathLst>
                <a:path w="2448" h="9789" extrusionOk="0">
                  <a:moveTo>
                    <a:pt x="1" y="0"/>
                  </a:moveTo>
                  <a:lnTo>
                    <a:pt x="1" y="8371"/>
                  </a:lnTo>
                  <a:lnTo>
                    <a:pt x="2448" y="9789"/>
                  </a:lnTo>
                  <a:lnTo>
                    <a:pt x="2448" y="14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6"/>
            <p:cNvSpPr/>
            <p:nvPr/>
          </p:nvSpPr>
          <p:spPr>
            <a:xfrm>
              <a:off x="1711211" y="2410483"/>
              <a:ext cx="400663" cy="1601529"/>
            </a:xfrm>
            <a:custGeom>
              <a:avLst/>
              <a:gdLst/>
              <a:ahLst/>
              <a:cxnLst/>
              <a:rect l="l" t="t" r="r" b="b"/>
              <a:pathLst>
                <a:path w="2449" h="9789" extrusionOk="0">
                  <a:moveTo>
                    <a:pt x="2142" y="487"/>
                  </a:moveTo>
                  <a:lnTo>
                    <a:pt x="2142" y="8246"/>
                  </a:lnTo>
                  <a:lnTo>
                    <a:pt x="1391" y="8690"/>
                  </a:lnTo>
                  <a:lnTo>
                    <a:pt x="1391" y="918"/>
                  </a:lnTo>
                  <a:lnTo>
                    <a:pt x="2142" y="487"/>
                  </a:lnTo>
                  <a:close/>
                  <a:moveTo>
                    <a:pt x="1058" y="1113"/>
                  </a:moveTo>
                  <a:lnTo>
                    <a:pt x="1058" y="8871"/>
                  </a:lnTo>
                  <a:lnTo>
                    <a:pt x="307" y="9302"/>
                  </a:lnTo>
                  <a:lnTo>
                    <a:pt x="307" y="1544"/>
                  </a:lnTo>
                  <a:lnTo>
                    <a:pt x="1058" y="1113"/>
                  </a:lnTo>
                  <a:close/>
                  <a:moveTo>
                    <a:pt x="2448" y="0"/>
                  </a:moveTo>
                  <a:lnTo>
                    <a:pt x="1" y="1418"/>
                  </a:lnTo>
                  <a:lnTo>
                    <a:pt x="1" y="9789"/>
                  </a:lnTo>
                  <a:lnTo>
                    <a:pt x="2448" y="8371"/>
                  </a:lnTo>
                  <a:lnTo>
                    <a:pt x="2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6"/>
            <p:cNvSpPr/>
            <p:nvPr/>
          </p:nvSpPr>
          <p:spPr>
            <a:xfrm>
              <a:off x="1938783" y="2489995"/>
              <a:ext cx="123029" cy="1342379"/>
            </a:xfrm>
            <a:custGeom>
              <a:avLst/>
              <a:gdLst/>
              <a:ahLst/>
              <a:cxnLst/>
              <a:rect l="l" t="t" r="r" b="b"/>
              <a:pathLst>
                <a:path w="752" h="8205" extrusionOk="0">
                  <a:moveTo>
                    <a:pt x="751" y="1"/>
                  </a:moveTo>
                  <a:lnTo>
                    <a:pt x="0" y="432"/>
                  </a:lnTo>
                  <a:lnTo>
                    <a:pt x="0" y="8204"/>
                  </a:lnTo>
                  <a:lnTo>
                    <a:pt x="751" y="7760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1761274" y="2592411"/>
              <a:ext cx="123029" cy="1340089"/>
            </a:xfrm>
            <a:custGeom>
              <a:avLst/>
              <a:gdLst/>
              <a:ahLst/>
              <a:cxnLst/>
              <a:rect l="l" t="t" r="r" b="b"/>
              <a:pathLst>
                <a:path w="752" h="8191" extrusionOk="0">
                  <a:moveTo>
                    <a:pt x="752" y="1"/>
                  </a:moveTo>
                  <a:lnTo>
                    <a:pt x="1" y="432"/>
                  </a:lnTo>
                  <a:lnTo>
                    <a:pt x="1" y="8190"/>
                  </a:lnTo>
                  <a:lnTo>
                    <a:pt x="752" y="7759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1310875" y="2176202"/>
              <a:ext cx="800998" cy="466438"/>
            </a:xfrm>
            <a:custGeom>
              <a:avLst/>
              <a:gdLst/>
              <a:ahLst/>
              <a:cxnLst/>
              <a:rect l="l" t="t" r="r" b="b"/>
              <a:pathLst>
                <a:path w="4896" h="2851" extrusionOk="0">
                  <a:moveTo>
                    <a:pt x="2448" y="0"/>
                  </a:moveTo>
                  <a:lnTo>
                    <a:pt x="1" y="1432"/>
                  </a:lnTo>
                  <a:lnTo>
                    <a:pt x="2448" y="2850"/>
                  </a:lnTo>
                  <a:lnTo>
                    <a:pt x="4895" y="1432"/>
                  </a:lnTo>
                  <a:lnTo>
                    <a:pt x="24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26"/>
          <p:cNvGrpSpPr/>
          <p:nvPr/>
        </p:nvGrpSpPr>
        <p:grpSpPr>
          <a:xfrm>
            <a:off x="1869609" y="2270046"/>
            <a:ext cx="617006" cy="1062873"/>
            <a:chOff x="1920203" y="2786512"/>
            <a:chExt cx="770103" cy="1326601"/>
          </a:xfrm>
        </p:grpSpPr>
        <p:grpSp>
          <p:nvGrpSpPr>
            <p:cNvPr id="1776" name="Google Shape;1776;p26"/>
            <p:cNvGrpSpPr/>
            <p:nvPr/>
          </p:nvGrpSpPr>
          <p:grpSpPr>
            <a:xfrm>
              <a:off x="1920203" y="2786512"/>
              <a:ext cx="770103" cy="1326601"/>
              <a:chOff x="2393300" y="3739875"/>
              <a:chExt cx="200600" cy="345550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2432225" y="3910550"/>
                <a:ext cx="226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573" extrusionOk="0">
                    <a:moveTo>
                      <a:pt x="1" y="1"/>
                    </a:moveTo>
                    <a:lnTo>
                      <a:pt x="1" y="1044"/>
                    </a:lnTo>
                    <a:lnTo>
                      <a:pt x="905" y="1572"/>
                    </a:lnTo>
                    <a:lnTo>
                      <a:pt x="905" y="5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2493750" y="3797925"/>
                <a:ext cx="100150" cy="287500"/>
              </a:xfrm>
              <a:custGeom>
                <a:avLst/>
                <a:gdLst/>
                <a:ahLst/>
                <a:cxnLst/>
                <a:rect l="l" t="t" r="r" b="b"/>
                <a:pathLst>
                  <a:path w="4006" h="11500" extrusionOk="0">
                    <a:moveTo>
                      <a:pt x="3560" y="1016"/>
                    </a:moveTo>
                    <a:lnTo>
                      <a:pt x="3560" y="2059"/>
                    </a:lnTo>
                    <a:lnTo>
                      <a:pt x="2657" y="2573"/>
                    </a:lnTo>
                    <a:lnTo>
                      <a:pt x="2657" y="1530"/>
                    </a:lnTo>
                    <a:lnTo>
                      <a:pt x="3560" y="1016"/>
                    </a:lnTo>
                    <a:close/>
                    <a:moveTo>
                      <a:pt x="2462" y="1655"/>
                    </a:moveTo>
                    <a:lnTo>
                      <a:pt x="2462" y="2698"/>
                    </a:lnTo>
                    <a:lnTo>
                      <a:pt x="1558" y="3213"/>
                    </a:lnTo>
                    <a:lnTo>
                      <a:pt x="1558" y="2170"/>
                    </a:lnTo>
                    <a:lnTo>
                      <a:pt x="2462" y="1655"/>
                    </a:lnTo>
                    <a:close/>
                    <a:moveTo>
                      <a:pt x="1350" y="2295"/>
                    </a:moveTo>
                    <a:lnTo>
                      <a:pt x="1350" y="3338"/>
                    </a:lnTo>
                    <a:lnTo>
                      <a:pt x="446" y="3852"/>
                    </a:lnTo>
                    <a:lnTo>
                      <a:pt x="446" y="2810"/>
                    </a:lnTo>
                    <a:lnTo>
                      <a:pt x="1350" y="2295"/>
                    </a:lnTo>
                    <a:close/>
                    <a:moveTo>
                      <a:pt x="3560" y="2434"/>
                    </a:moveTo>
                    <a:lnTo>
                      <a:pt x="3560" y="3477"/>
                    </a:lnTo>
                    <a:lnTo>
                      <a:pt x="2657" y="4005"/>
                    </a:lnTo>
                    <a:lnTo>
                      <a:pt x="2657" y="2962"/>
                    </a:lnTo>
                    <a:lnTo>
                      <a:pt x="3560" y="2434"/>
                    </a:lnTo>
                    <a:close/>
                    <a:moveTo>
                      <a:pt x="2462" y="3074"/>
                    </a:moveTo>
                    <a:lnTo>
                      <a:pt x="2462" y="4117"/>
                    </a:lnTo>
                    <a:lnTo>
                      <a:pt x="1558" y="4645"/>
                    </a:lnTo>
                    <a:lnTo>
                      <a:pt x="1558" y="3602"/>
                    </a:lnTo>
                    <a:lnTo>
                      <a:pt x="2462" y="3074"/>
                    </a:lnTo>
                    <a:close/>
                    <a:moveTo>
                      <a:pt x="1350" y="3713"/>
                    </a:moveTo>
                    <a:lnTo>
                      <a:pt x="1350" y="4756"/>
                    </a:lnTo>
                    <a:lnTo>
                      <a:pt x="446" y="5285"/>
                    </a:lnTo>
                    <a:lnTo>
                      <a:pt x="446" y="4242"/>
                    </a:lnTo>
                    <a:lnTo>
                      <a:pt x="1350" y="3713"/>
                    </a:lnTo>
                    <a:close/>
                    <a:moveTo>
                      <a:pt x="3560" y="3866"/>
                    </a:moveTo>
                    <a:lnTo>
                      <a:pt x="3560" y="4909"/>
                    </a:lnTo>
                    <a:lnTo>
                      <a:pt x="2657" y="5424"/>
                    </a:lnTo>
                    <a:lnTo>
                      <a:pt x="2657" y="4381"/>
                    </a:lnTo>
                    <a:lnTo>
                      <a:pt x="3560" y="3866"/>
                    </a:lnTo>
                    <a:close/>
                    <a:moveTo>
                      <a:pt x="2462" y="4506"/>
                    </a:moveTo>
                    <a:lnTo>
                      <a:pt x="2462" y="5549"/>
                    </a:lnTo>
                    <a:lnTo>
                      <a:pt x="1558" y="6063"/>
                    </a:lnTo>
                    <a:lnTo>
                      <a:pt x="1558" y="5020"/>
                    </a:lnTo>
                    <a:lnTo>
                      <a:pt x="2462" y="4506"/>
                    </a:lnTo>
                    <a:close/>
                    <a:moveTo>
                      <a:pt x="1350" y="5145"/>
                    </a:moveTo>
                    <a:lnTo>
                      <a:pt x="1350" y="6188"/>
                    </a:lnTo>
                    <a:lnTo>
                      <a:pt x="446" y="6703"/>
                    </a:lnTo>
                    <a:lnTo>
                      <a:pt x="446" y="5660"/>
                    </a:lnTo>
                    <a:lnTo>
                      <a:pt x="1350" y="5145"/>
                    </a:lnTo>
                    <a:close/>
                    <a:moveTo>
                      <a:pt x="3560" y="5298"/>
                    </a:moveTo>
                    <a:lnTo>
                      <a:pt x="3560" y="6341"/>
                    </a:lnTo>
                    <a:lnTo>
                      <a:pt x="2657" y="6856"/>
                    </a:lnTo>
                    <a:lnTo>
                      <a:pt x="2657" y="5813"/>
                    </a:lnTo>
                    <a:lnTo>
                      <a:pt x="3560" y="5298"/>
                    </a:lnTo>
                    <a:close/>
                    <a:moveTo>
                      <a:pt x="2462" y="5924"/>
                    </a:moveTo>
                    <a:lnTo>
                      <a:pt x="2462" y="6967"/>
                    </a:lnTo>
                    <a:lnTo>
                      <a:pt x="1558" y="7495"/>
                    </a:lnTo>
                    <a:lnTo>
                      <a:pt x="1558" y="6452"/>
                    </a:lnTo>
                    <a:lnTo>
                      <a:pt x="2462" y="5924"/>
                    </a:lnTo>
                    <a:close/>
                    <a:moveTo>
                      <a:pt x="1350" y="6564"/>
                    </a:moveTo>
                    <a:lnTo>
                      <a:pt x="1350" y="7607"/>
                    </a:lnTo>
                    <a:lnTo>
                      <a:pt x="446" y="8135"/>
                    </a:lnTo>
                    <a:lnTo>
                      <a:pt x="446" y="7092"/>
                    </a:lnTo>
                    <a:lnTo>
                      <a:pt x="1350" y="6564"/>
                    </a:lnTo>
                    <a:close/>
                    <a:moveTo>
                      <a:pt x="4005" y="1"/>
                    </a:moveTo>
                    <a:lnTo>
                      <a:pt x="1" y="2323"/>
                    </a:lnTo>
                    <a:lnTo>
                      <a:pt x="1" y="11500"/>
                    </a:lnTo>
                    <a:lnTo>
                      <a:pt x="1447" y="10652"/>
                    </a:lnTo>
                    <a:lnTo>
                      <a:pt x="1447" y="8663"/>
                    </a:lnTo>
                    <a:lnTo>
                      <a:pt x="2559" y="8024"/>
                    </a:lnTo>
                    <a:lnTo>
                      <a:pt x="2559" y="10012"/>
                    </a:lnTo>
                    <a:lnTo>
                      <a:pt x="4005" y="9178"/>
                    </a:lnTo>
                    <a:lnTo>
                      <a:pt x="40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26"/>
              <p:cNvSpPr/>
              <p:nvPr/>
            </p:nvSpPr>
            <p:spPr>
              <a:xfrm>
                <a:off x="2560150" y="3930375"/>
                <a:ext cx="226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558" extrusionOk="0">
                    <a:moveTo>
                      <a:pt x="904" y="0"/>
                    </a:moveTo>
                    <a:lnTo>
                      <a:pt x="1" y="515"/>
                    </a:lnTo>
                    <a:lnTo>
                      <a:pt x="1" y="1558"/>
                    </a:lnTo>
                    <a:lnTo>
                      <a:pt x="904" y="1043"/>
                    </a:lnTo>
                    <a:lnTo>
                      <a:pt x="9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26"/>
              <p:cNvSpPr/>
              <p:nvPr/>
            </p:nvSpPr>
            <p:spPr>
              <a:xfrm>
                <a:off x="2560150" y="3894575"/>
                <a:ext cx="226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558" extrusionOk="0">
                    <a:moveTo>
                      <a:pt x="904" y="0"/>
                    </a:moveTo>
                    <a:lnTo>
                      <a:pt x="1" y="515"/>
                    </a:lnTo>
                    <a:lnTo>
                      <a:pt x="1" y="1558"/>
                    </a:lnTo>
                    <a:lnTo>
                      <a:pt x="904" y="1043"/>
                    </a:lnTo>
                    <a:lnTo>
                      <a:pt x="9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2560150" y="3858775"/>
                <a:ext cx="22625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572" extrusionOk="0">
                    <a:moveTo>
                      <a:pt x="904" y="0"/>
                    </a:moveTo>
                    <a:lnTo>
                      <a:pt x="1" y="528"/>
                    </a:lnTo>
                    <a:lnTo>
                      <a:pt x="1" y="1571"/>
                    </a:lnTo>
                    <a:lnTo>
                      <a:pt x="904" y="1043"/>
                    </a:lnTo>
                    <a:lnTo>
                      <a:pt x="9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26"/>
              <p:cNvSpPr/>
              <p:nvPr/>
            </p:nvSpPr>
            <p:spPr>
              <a:xfrm>
                <a:off x="2560150" y="3823300"/>
                <a:ext cx="226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559" extrusionOk="0">
                    <a:moveTo>
                      <a:pt x="904" y="1"/>
                    </a:moveTo>
                    <a:lnTo>
                      <a:pt x="1" y="515"/>
                    </a:lnTo>
                    <a:lnTo>
                      <a:pt x="1" y="1558"/>
                    </a:lnTo>
                    <a:lnTo>
                      <a:pt x="904" y="1044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26"/>
              <p:cNvSpPr/>
              <p:nvPr/>
            </p:nvSpPr>
            <p:spPr>
              <a:xfrm>
                <a:off x="2532700" y="3946375"/>
                <a:ext cx="22600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558" extrusionOk="0">
                    <a:moveTo>
                      <a:pt x="904" y="0"/>
                    </a:moveTo>
                    <a:lnTo>
                      <a:pt x="0" y="514"/>
                    </a:lnTo>
                    <a:lnTo>
                      <a:pt x="0" y="1557"/>
                    </a:lnTo>
                    <a:lnTo>
                      <a:pt x="904" y="1043"/>
                    </a:lnTo>
                    <a:lnTo>
                      <a:pt x="9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2532700" y="3910550"/>
                <a:ext cx="226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573" extrusionOk="0">
                    <a:moveTo>
                      <a:pt x="904" y="1"/>
                    </a:moveTo>
                    <a:lnTo>
                      <a:pt x="0" y="515"/>
                    </a:lnTo>
                    <a:lnTo>
                      <a:pt x="0" y="1572"/>
                    </a:lnTo>
                    <a:lnTo>
                      <a:pt x="904" y="1044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26"/>
              <p:cNvSpPr/>
              <p:nvPr/>
            </p:nvSpPr>
            <p:spPr>
              <a:xfrm>
                <a:off x="2532700" y="3874750"/>
                <a:ext cx="22600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572" extrusionOk="0">
                    <a:moveTo>
                      <a:pt x="904" y="1"/>
                    </a:moveTo>
                    <a:lnTo>
                      <a:pt x="0" y="529"/>
                    </a:lnTo>
                    <a:lnTo>
                      <a:pt x="0" y="1572"/>
                    </a:lnTo>
                    <a:lnTo>
                      <a:pt x="904" y="1044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26"/>
              <p:cNvSpPr/>
              <p:nvPr/>
            </p:nvSpPr>
            <p:spPr>
              <a:xfrm>
                <a:off x="2532700" y="3839300"/>
                <a:ext cx="22600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558" extrusionOk="0">
                    <a:moveTo>
                      <a:pt x="904" y="0"/>
                    </a:moveTo>
                    <a:lnTo>
                      <a:pt x="0" y="515"/>
                    </a:lnTo>
                    <a:lnTo>
                      <a:pt x="0" y="1558"/>
                    </a:lnTo>
                    <a:lnTo>
                      <a:pt x="904" y="1043"/>
                    </a:lnTo>
                    <a:lnTo>
                      <a:pt x="9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26"/>
              <p:cNvSpPr/>
              <p:nvPr/>
            </p:nvSpPr>
            <p:spPr>
              <a:xfrm>
                <a:off x="2504875" y="3926550"/>
                <a:ext cx="22625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572" extrusionOk="0">
                    <a:moveTo>
                      <a:pt x="905" y="0"/>
                    </a:moveTo>
                    <a:lnTo>
                      <a:pt x="1" y="515"/>
                    </a:lnTo>
                    <a:lnTo>
                      <a:pt x="1" y="1572"/>
                    </a:lnTo>
                    <a:lnTo>
                      <a:pt x="905" y="1043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6"/>
              <p:cNvSpPr/>
              <p:nvPr/>
            </p:nvSpPr>
            <p:spPr>
              <a:xfrm>
                <a:off x="2504875" y="3890750"/>
                <a:ext cx="22625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572" extrusionOk="0">
                    <a:moveTo>
                      <a:pt x="905" y="0"/>
                    </a:moveTo>
                    <a:lnTo>
                      <a:pt x="1" y="529"/>
                    </a:lnTo>
                    <a:lnTo>
                      <a:pt x="1" y="1572"/>
                    </a:lnTo>
                    <a:lnTo>
                      <a:pt x="905" y="1043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6"/>
              <p:cNvSpPr/>
              <p:nvPr/>
            </p:nvSpPr>
            <p:spPr>
              <a:xfrm>
                <a:off x="2504875" y="3855300"/>
                <a:ext cx="226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558" extrusionOk="0">
                    <a:moveTo>
                      <a:pt x="905" y="0"/>
                    </a:moveTo>
                    <a:lnTo>
                      <a:pt x="1" y="515"/>
                    </a:lnTo>
                    <a:lnTo>
                      <a:pt x="1" y="1557"/>
                    </a:lnTo>
                    <a:lnTo>
                      <a:pt x="905" y="1043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26"/>
              <p:cNvSpPr/>
              <p:nvPr/>
            </p:nvSpPr>
            <p:spPr>
              <a:xfrm>
                <a:off x="2393300" y="3797925"/>
                <a:ext cx="100475" cy="287500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11500" extrusionOk="0">
                    <a:moveTo>
                      <a:pt x="445" y="1016"/>
                    </a:moveTo>
                    <a:lnTo>
                      <a:pt x="1349" y="1530"/>
                    </a:lnTo>
                    <a:lnTo>
                      <a:pt x="1349" y="2573"/>
                    </a:lnTo>
                    <a:lnTo>
                      <a:pt x="445" y="2059"/>
                    </a:lnTo>
                    <a:lnTo>
                      <a:pt x="445" y="1016"/>
                    </a:lnTo>
                    <a:close/>
                    <a:moveTo>
                      <a:pt x="1558" y="1655"/>
                    </a:moveTo>
                    <a:lnTo>
                      <a:pt x="2462" y="2170"/>
                    </a:lnTo>
                    <a:lnTo>
                      <a:pt x="2462" y="3213"/>
                    </a:lnTo>
                    <a:lnTo>
                      <a:pt x="1558" y="2698"/>
                    </a:lnTo>
                    <a:lnTo>
                      <a:pt x="1558" y="1655"/>
                    </a:lnTo>
                    <a:close/>
                    <a:moveTo>
                      <a:pt x="2670" y="2295"/>
                    </a:moveTo>
                    <a:lnTo>
                      <a:pt x="3574" y="2810"/>
                    </a:lnTo>
                    <a:lnTo>
                      <a:pt x="3574" y="3852"/>
                    </a:lnTo>
                    <a:lnTo>
                      <a:pt x="2670" y="3338"/>
                    </a:lnTo>
                    <a:lnTo>
                      <a:pt x="2670" y="2295"/>
                    </a:lnTo>
                    <a:close/>
                    <a:moveTo>
                      <a:pt x="445" y="2434"/>
                    </a:moveTo>
                    <a:lnTo>
                      <a:pt x="1349" y="2962"/>
                    </a:lnTo>
                    <a:lnTo>
                      <a:pt x="1349" y="4005"/>
                    </a:lnTo>
                    <a:lnTo>
                      <a:pt x="445" y="3477"/>
                    </a:lnTo>
                    <a:lnTo>
                      <a:pt x="445" y="2434"/>
                    </a:lnTo>
                    <a:close/>
                    <a:moveTo>
                      <a:pt x="1558" y="3074"/>
                    </a:moveTo>
                    <a:lnTo>
                      <a:pt x="2462" y="3602"/>
                    </a:lnTo>
                    <a:lnTo>
                      <a:pt x="2462" y="4645"/>
                    </a:lnTo>
                    <a:lnTo>
                      <a:pt x="1558" y="4117"/>
                    </a:lnTo>
                    <a:lnTo>
                      <a:pt x="1558" y="3074"/>
                    </a:lnTo>
                    <a:close/>
                    <a:moveTo>
                      <a:pt x="2670" y="3713"/>
                    </a:moveTo>
                    <a:lnTo>
                      <a:pt x="3574" y="4242"/>
                    </a:lnTo>
                    <a:lnTo>
                      <a:pt x="3574" y="5285"/>
                    </a:lnTo>
                    <a:lnTo>
                      <a:pt x="2670" y="4756"/>
                    </a:lnTo>
                    <a:lnTo>
                      <a:pt x="2670" y="3713"/>
                    </a:lnTo>
                    <a:close/>
                    <a:moveTo>
                      <a:pt x="445" y="3866"/>
                    </a:moveTo>
                    <a:lnTo>
                      <a:pt x="1349" y="4381"/>
                    </a:lnTo>
                    <a:lnTo>
                      <a:pt x="1349" y="5424"/>
                    </a:lnTo>
                    <a:lnTo>
                      <a:pt x="445" y="4909"/>
                    </a:lnTo>
                    <a:lnTo>
                      <a:pt x="445" y="3866"/>
                    </a:lnTo>
                    <a:close/>
                    <a:moveTo>
                      <a:pt x="1558" y="4506"/>
                    </a:moveTo>
                    <a:lnTo>
                      <a:pt x="2462" y="5034"/>
                    </a:lnTo>
                    <a:lnTo>
                      <a:pt x="2462" y="6077"/>
                    </a:lnTo>
                    <a:lnTo>
                      <a:pt x="1558" y="5549"/>
                    </a:lnTo>
                    <a:lnTo>
                      <a:pt x="1558" y="4506"/>
                    </a:lnTo>
                    <a:close/>
                    <a:moveTo>
                      <a:pt x="2670" y="5145"/>
                    </a:moveTo>
                    <a:lnTo>
                      <a:pt x="3574" y="5674"/>
                    </a:lnTo>
                    <a:lnTo>
                      <a:pt x="3574" y="6717"/>
                    </a:lnTo>
                    <a:lnTo>
                      <a:pt x="2670" y="6188"/>
                    </a:lnTo>
                    <a:lnTo>
                      <a:pt x="2670" y="5145"/>
                    </a:lnTo>
                    <a:close/>
                    <a:moveTo>
                      <a:pt x="445" y="5285"/>
                    </a:moveTo>
                    <a:lnTo>
                      <a:pt x="1349" y="5813"/>
                    </a:lnTo>
                    <a:lnTo>
                      <a:pt x="1349" y="6856"/>
                    </a:lnTo>
                    <a:lnTo>
                      <a:pt x="445" y="6327"/>
                    </a:lnTo>
                    <a:lnTo>
                      <a:pt x="445" y="5285"/>
                    </a:lnTo>
                    <a:close/>
                    <a:moveTo>
                      <a:pt x="1558" y="5938"/>
                    </a:moveTo>
                    <a:lnTo>
                      <a:pt x="2462" y="6452"/>
                    </a:lnTo>
                    <a:lnTo>
                      <a:pt x="2462" y="7495"/>
                    </a:lnTo>
                    <a:lnTo>
                      <a:pt x="1558" y="6981"/>
                    </a:lnTo>
                    <a:lnTo>
                      <a:pt x="1558" y="5938"/>
                    </a:lnTo>
                    <a:close/>
                    <a:moveTo>
                      <a:pt x="2670" y="6578"/>
                    </a:moveTo>
                    <a:lnTo>
                      <a:pt x="3574" y="7092"/>
                    </a:lnTo>
                    <a:lnTo>
                      <a:pt x="3574" y="8135"/>
                    </a:lnTo>
                    <a:lnTo>
                      <a:pt x="2670" y="7620"/>
                    </a:lnTo>
                    <a:lnTo>
                      <a:pt x="2670" y="6578"/>
                    </a:lnTo>
                    <a:close/>
                    <a:moveTo>
                      <a:pt x="0" y="1"/>
                    </a:moveTo>
                    <a:lnTo>
                      <a:pt x="0" y="9178"/>
                    </a:lnTo>
                    <a:lnTo>
                      <a:pt x="4019" y="11500"/>
                    </a:lnTo>
                    <a:lnTo>
                      <a:pt x="4019" y="2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26"/>
              <p:cNvSpPr/>
              <p:nvPr/>
            </p:nvSpPr>
            <p:spPr>
              <a:xfrm>
                <a:off x="2460050" y="3890750"/>
                <a:ext cx="22600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572" extrusionOk="0">
                    <a:moveTo>
                      <a:pt x="0" y="0"/>
                    </a:moveTo>
                    <a:lnTo>
                      <a:pt x="0" y="1043"/>
                    </a:lnTo>
                    <a:lnTo>
                      <a:pt x="904" y="1572"/>
                    </a:lnTo>
                    <a:lnTo>
                      <a:pt x="904" y="5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26"/>
              <p:cNvSpPr/>
              <p:nvPr/>
            </p:nvSpPr>
            <p:spPr>
              <a:xfrm>
                <a:off x="2460050" y="3855300"/>
                <a:ext cx="22600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558" extrusionOk="0">
                    <a:moveTo>
                      <a:pt x="0" y="0"/>
                    </a:moveTo>
                    <a:lnTo>
                      <a:pt x="0" y="1043"/>
                    </a:lnTo>
                    <a:lnTo>
                      <a:pt x="904" y="1557"/>
                    </a:lnTo>
                    <a:lnTo>
                      <a:pt x="904" y="5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26"/>
              <p:cNvSpPr/>
              <p:nvPr/>
            </p:nvSpPr>
            <p:spPr>
              <a:xfrm>
                <a:off x="2432225" y="3874750"/>
                <a:ext cx="22625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572" extrusionOk="0">
                    <a:moveTo>
                      <a:pt x="1" y="1"/>
                    </a:moveTo>
                    <a:lnTo>
                      <a:pt x="1" y="1044"/>
                    </a:lnTo>
                    <a:lnTo>
                      <a:pt x="905" y="1572"/>
                    </a:lnTo>
                    <a:lnTo>
                      <a:pt x="905" y="52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26"/>
              <p:cNvSpPr/>
              <p:nvPr/>
            </p:nvSpPr>
            <p:spPr>
              <a:xfrm>
                <a:off x="2432225" y="3839300"/>
                <a:ext cx="226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558" extrusionOk="0">
                    <a:moveTo>
                      <a:pt x="1" y="0"/>
                    </a:moveTo>
                    <a:lnTo>
                      <a:pt x="1" y="1043"/>
                    </a:lnTo>
                    <a:lnTo>
                      <a:pt x="905" y="1558"/>
                    </a:lnTo>
                    <a:lnTo>
                      <a:pt x="905" y="5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26"/>
              <p:cNvSpPr/>
              <p:nvPr/>
            </p:nvSpPr>
            <p:spPr>
              <a:xfrm>
                <a:off x="2393300" y="3739875"/>
                <a:ext cx="20060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4645" extrusionOk="0">
                    <a:moveTo>
                      <a:pt x="4019" y="1"/>
                    </a:moveTo>
                    <a:lnTo>
                      <a:pt x="0" y="2323"/>
                    </a:lnTo>
                    <a:lnTo>
                      <a:pt x="4019" y="4645"/>
                    </a:lnTo>
                    <a:lnTo>
                      <a:pt x="8023" y="2323"/>
                    </a:lnTo>
                    <a:lnTo>
                      <a:pt x="40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6" name="Google Shape;1796;p26"/>
            <p:cNvSpPr/>
            <p:nvPr/>
          </p:nvSpPr>
          <p:spPr>
            <a:xfrm>
              <a:off x="2069856" y="3579799"/>
              <a:ext cx="86761" cy="150877"/>
            </a:xfrm>
            <a:custGeom>
              <a:avLst/>
              <a:gdLst/>
              <a:ahLst/>
              <a:cxnLst/>
              <a:rect l="l" t="t" r="r" b="b"/>
              <a:pathLst>
                <a:path w="904" h="1572" extrusionOk="0">
                  <a:moveTo>
                    <a:pt x="0" y="0"/>
                  </a:moveTo>
                  <a:lnTo>
                    <a:pt x="0" y="1043"/>
                  </a:lnTo>
                  <a:lnTo>
                    <a:pt x="904" y="1572"/>
                  </a:lnTo>
                  <a:lnTo>
                    <a:pt x="904" y="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9" name="Google Shape;1799;p26"/>
          <p:cNvSpPr/>
          <p:nvPr/>
        </p:nvSpPr>
        <p:spPr>
          <a:xfrm>
            <a:off x="699486" y="1362474"/>
            <a:ext cx="864912" cy="864978"/>
          </a:xfrm>
          <a:custGeom>
            <a:avLst/>
            <a:gdLst/>
            <a:ahLst/>
            <a:cxnLst/>
            <a:rect l="l" t="t" r="r" b="b"/>
            <a:pathLst>
              <a:path w="13015" h="13016" extrusionOk="0">
                <a:moveTo>
                  <a:pt x="12181" y="1"/>
                </a:moveTo>
                <a:lnTo>
                  <a:pt x="12167" y="15"/>
                </a:lnTo>
                <a:cubicBezTo>
                  <a:pt x="6466" y="1975"/>
                  <a:pt x="1975" y="6466"/>
                  <a:pt x="0" y="12181"/>
                </a:cubicBezTo>
                <a:lnTo>
                  <a:pt x="2434" y="13015"/>
                </a:lnTo>
                <a:cubicBezTo>
                  <a:pt x="4144" y="8052"/>
                  <a:pt x="8051" y="4144"/>
                  <a:pt x="13015" y="2434"/>
                </a:cubicBezTo>
                <a:lnTo>
                  <a:pt x="1218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26"/>
          <p:cNvSpPr/>
          <p:nvPr/>
        </p:nvSpPr>
        <p:spPr>
          <a:xfrm>
            <a:off x="575681" y="2344741"/>
            <a:ext cx="504593" cy="1108868"/>
          </a:xfrm>
          <a:custGeom>
            <a:avLst/>
            <a:gdLst/>
            <a:ahLst/>
            <a:cxnLst/>
            <a:rect l="l" t="t" r="r" b="b"/>
            <a:pathLst>
              <a:path w="7593" h="16686" extrusionOk="0">
                <a:moveTo>
                  <a:pt x="1168" y="0"/>
                </a:moveTo>
                <a:lnTo>
                  <a:pt x="1168" y="0"/>
                </a:lnTo>
                <a:cubicBezTo>
                  <a:pt x="0" y="5951"/>
                  <a:pt x="1655" y="12125"/>
                  <a:pt x="5659" y="16686"/>
                </a:cubicBezTo>
                <a:lnTo>
                  <a:pt x="7592" y="15003"/>
                </a:lnTo>
                <a:cubicBezTo>
                  <a:pt x="4116" y="11040"/>
                  <a:pt x="2670" y="5673"/>
                  <a:pt x="3699" y="501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4" name="Google Shape;1814;p26"/>
          <p:cNvGrpSpPr/>
          <p:nvPr/>
        </p:nvGrpSpPr>
        <p:grpSpPr>
          <a:xfrm>
            <a:off x="1681691" y="1291900"/>
            <a:ext cx="1669814" cy="451362"/>
            <a:chOff x="4355257" y="1481255"/>
            <a:chExt cx="1669814" cy="451362"/>
          </a:xfrm>
        </p:grpSpPr>
        <p:sp>
          <p:nvSpPr>
            <p:cNvPr id="1815" name="Google Shape;1815;p26"/>
            <p:cNvSpPr/>
            <p:nvPr/>
          </p:nvSpPr>
          <p:spPr>
            <a:xfrm>
              <a:off x="4355257" y="1481255"/>
              <a:ext cx="1108935" cy="451362"/>
            </a:xfrm>
            <a:custGeom>
              <a:avLst/>
              <a:gdLst/>
              <a:ahLst/>
              <a:cxnLst/>
              <a:rect l="l" t="t" r="r" b="b"/>
              <a:pathLst>
                <a:path w="16687" h="6792" extrusionOk="0">
                  <a:moveTo>
                    <a:pt x="3772" y="1"/>
                  </a:moveTo>
                  <a:cubicBezTo>
                    <a:pt x="2517" y="1"/>
                    <a:pt x="1254" y="122"/>
                    <a:pt x="1" y="368"/>
                  </a:cubicBezTo>
                  <a:lnTo>
                    <a:pt x="501" y="2898"/>
                  </a:lnTo>
                  <a:cubicBezTo>
                    <a:pt x="1593" y="2684"/>
                    <a:pt x="2693" y="2579"/>
                    <a:pt x="3786" y="2579"/>
                  </a:cubicBezTo>
                  <a:cubicBezTo>
                    <a:pt x="7872" y="2579"/>
                    <a:pt x="11866" y="4049"/>
                    <a:pt x="15004" y="6792"/>
                  </a:cubicBezTo>
                  <a:lnTo>
                    <a:pt x="16686" y="4859"/>
                  </a:lnTo>
                  <a:cubicBezTo>
                    <a:pt x="13075" y="1698"/>
                    <a:pt x="8476" y="1"/>
                    <a:pt x="3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6"/>
            <p:cNvSpPr/>
            <p:nvPr/>
          </p:nvSpPr>
          <p:spPr>
            <a:xfrm>
              <a:off x="5262633" y="1505617"/>
              <a:ext cx="730075" cy="246814"/>
            </a:xfrm>
            <a:custGeom>
              <a:avLst/>
              <a:gdLst/>
              <a:ahLst/>
              <a:cxnLst/>
              <a:rect l="l" t="t" r="r" b="b"/>
              <a:pathLst>
                <a:path w="10986" h="3714" extrusionOk="0">
                  <a:moveTo>
                    <a:pt x="1489" y="1"/>
                  </a:moveTo>
                  <a:cubicBezTo>
                    <a:pt x="668" y="1"/>
                    <a:pt x="1" y="668"/>
                    <a:pt x="1" y="1489"/>
                  </a:cubicBezTo>
                  <a:lnTo>
                    <a:pt x="1" y="3713"/>
                  </a:lnTo>
                  <a:lnTo>
                    <a:pt x="376" y="3713"/>
                  </a:lnTo>
                  <a:lnTo>
                    <a:pt x="376" y="1489"/>
                  </a:lnTo>
                  <a:cubicBezTo>
                    <a:pt x="376" y="877"/>
                    <a:pt x="877" y="390"/>
                    <a:pt x="1489" y="390"/>
                  </a:cubicBezTo>
                  <a:lnTo>
                    <a:pt x="10985" y="390"/>
                  </a:lnTo>
                  <a:lnTo>
                    <a:pt x="109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5950110" y="1486212"/>
              <a:ext cx="74961" cy="64262"/>
            </a:xfrm>
            <a:custGeom>
              <a:avLst/>
              <a:gdLst/>
              <a:ahLst/>
              <a:cxnLst/>
              <a:rect l="l" t="t" r="r" b="b"/>
              <a:pathLst>
                <a:path w="1128" h="967" extrusionOk="0">
                  <a:moveTo>
                    <a:pt x="640" y="1"/>
                  </a:moveTo>
                  <a:cubicBezTo>
                    <a:pt x="209" y="1"/>
                    <a:pt x="1" y="515"/>
                    <a:pt x="307" y="821"/>
                  </a:cubicBezTo>
                  <a:cubicBezTo>
                    <a:pt x="407" y="921"/>
                    <a:pt x="530" y="966"/>
                    <a:pt x="649" y="966"/>
                  </a:cubicBezTo>
                  <a:cubicBezTo>
                    <a:pt x="895" y="966"/>
                    <a:pt x="1127" y="777"/>
                    <a:pt x="1127" y="487"/>
                  </a:cubicBezTo>
                  <a:cubicBezTo>
                    <a:pt x="1127" y="209"/>
                    <a:pt x="919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8" name="Google Shape;1818;p26"/>
          <p:cNvGrpSpPr/>
          <p:nvPr/>
        </p:nvGrpSpPr>
        <p:grpSpPr>
          <a:xfrm flipH="1">
            <a:off x="3555218" y="987580"/>
            <a:ext cx="4889295" cy="888716"/>
            <a:chOff x="1509403" y="1478009"/>
            <a:chExt cx="1545484" cy="888716"/>
          </a:xfrm>
        </p:grpSpPr>
        <p:sp>
          <p:nvSpPr>
            <p:cNvPr id="1819" name="Google Shape;1819;p26"/>
            <p:cNvSpPr txBox="1"/>
            <p:nvPr/>
          </p:nvSpPr>
          <p:spPr>
            <a:xfrm>
              <a:off x="1510188" y="1478009"/>
              <a:ext cx="1544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4-year rolling cycle</a:t>
              </a:r>
              <a:endParaRPr sz="1800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20" name="Google Shape;1820;p26"/>
            <p:cNvSpPr txBox="1"/>
            <p:nvPr/>
          </p:nvSpPr>
          <p:spPr>
            <a:xfrm>
              <a:off x="1509403" y="1793425"/>
              <a:ext cx="1544700" cy="5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Fira Sans"/>
                  <a:ea typeface="Fira Sans"/>
                  <a:cs typeface="Fira Sans"/>
                  <a:sym typeface="Fira Sans"/>
                </a:rPr>
                <a:t>Each regulated unit will be inspected at least once every four years for compliance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822" name="Google Shape;1822;p26"/>
          <p:cNvGrpSpPr/>
          <p:nvPr/>
        </p:nvGrpSpPr>
        <p:grpSpPr>
          <a:xfrm>
            <a:off x="2787768" y="1740402"/>
            <a:ext cx="819656" cy="1105213"/>
            <a:chOff x="5461334" y="1929758"/>
            <a:chExt cx="819656" cy="1105213"/>
          </a:xfrm>
        </p:grpSpPr>
        <p:sp>
          <p:nvSpPr>
            <p:cNvPr id="1823" name="Google Shape;1823;p26"/>
            <p:cNvSpPr/>
            <p:nvPr/>
          </p:nvSpPr>
          <p:spPr>
            <a:xfrm>
              <a:off x="5461334" y="1929758"/>
              <a:ext cx="500871" cy="1105213"/>
            </a:xfrm>
            <a:custGeom>
              <a:avLst/>
              <a:gdLst/>
              <a:ahLst/>
              <a:cxnLst/>
              <a:rect l="l" t="t" r="r" b="b"/>
              <a:pathLst>
                <a:path w="7537" h="16631" extrusionOk="0">
                  <a:moveTo>
                    <a:pt x="1933" y="1"/>
                  </a:moveTo>
                  <a:lnTo>
                    <a:pt x="0" y="1697"/>
                  </a:lnTo>
                  <a:cubicBezTo>
                    <a:pt x="3449" y="5660"/>
                    <a:pt x="4867" y="10985"/>
                    <a:pt x="3852" y="16144"/>
                  </a:cubicBezTo>
                  <a:lnTo>
                    <a:pt x="6383" y="16630"/>
                  </a:lnTo>
                  <a:cubicBezTo>
                    <a:pt x="7537" y="10693"/>
                    <a:pt x="5896" y="4561"/>
                    <a:pt x="19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6"/>
            <p:cNvSpPr/>
            <p:nvPr/>
          </p:nvSpPr>
          <p:spPr>
            <a:xfrm>
              <a:off x="5875282" y="2826898"/>
              <a:ext cx="373411" cy="25054"/>
            </a:xfrm>
            <a:custGeom>
              <a:avLst/>
              <a:gdLst/>
              <a:ahLst/>
              <a:cxnLst/>
              <a:rect l="l" t="t" r="r" b="b"/>
              <a:pathLst>
                <a:path w="5619" h="377" extrusionOk="0">
                  <a:moveTo>
                    <a:pt x="1" y="1"/>
                  </a:moveTo>
                  <a:lnTo>
                    <a:pt x="1" y="376"/>
                  </a:lnTo>
                  <a:lnTo>
                    <a:pt x="5618" y="376"/>
                  </a:lnTo>
                  <a:lnTo>
                    <a:pt x="56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6"/>
            <p:cNvSpPr/>
            <p:nvPr/>
          </p:nvSpPr>
          <p:spPr>
            <a:xfrm>
              <a:off x="6216262" y="2807493"/>
              <a:ext cx="64727" cy="63863"/>
            </a:xfrm>
            <a:custGeom>
              <a:avLst/>
              <a:gdLst/>
              <a:ahLst/>
              <a:cxnLst/>
              <a:rect l="l" t="t" r="r" b="b"/>
              <a:pathLst>
                <a:path w="974" h="961" extrusionOk="0">
                  <a:moveTo>
                    <a:pt x="487" y="1"/>
                  </a:moveTo>
                  <a:cubicBezTo>
                    <a:pt x="223" y="1"/>
                    <a:pt x="0" y="209"/>
                    <a:pt x="0" y="473"/>
                  </a:cubicBezTo>
                  <a:cubicBezTo>
                    <a:pt x="0" y="752"/>
                    <a:pt x="223" y="960"/>
                    <a:pt x="487" y="960"/>
                  </a:cubicBezTo>
                  <a:cubicBezTo>
                    <a:pt x="751" y="960"/>
                    <a:pt x="974" y="752"/>
                    <a:pt x="974" y="473"/>
                  </a:cubicBezTo>
                  <a:cubicBezTo>
                    <a:pt x="974" y="209"/>
                    <a:pt x="751" y="1"/>
                    <a:pt x="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26"/>
          <p:cNvGrpSpPr/>
          <p:nvPr/>
        </p:nvGrpSpPr>
        <p:grpSpPr>
          <a:xfrm flipH="1">
            <a:off x="3799095" y="2206629"/>
            <a:ext cx="4642935" cy="888716"/>
            <a:chOff x="1051202" y="1478009"/>
            <a:chExt cx="1545702" cy="888716"/>
          </a:xfrm>
        </p:grpSpPr>
        <p:sp>
          <p:nvSpPr>
            <p:cNvPr id="1827" name="Google Shape;1827;p26"/>
            <p:cNvSpPr txBox="1"/>
            <p:nvPr/>
          </p:nvSpPr>
          <p:spPr>
            <a:xfrm>
              <a:off x="1051202" y="1478009"/>
              <a:ext cx="1544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Every other Compliance Inspection</a:t>
              </a:r>
              <a:endParaRPr sz="1800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28" name="Google Shape;1828;p26"/>
            <p:cNvSpPr txBox="1"/>
            <p:nvPr/>
          </p:nvSpPr>
          <p:spPr>
            <a:xfrm>
              <a:off x="1052203" y="1793425"/>
              <a:ext cx="1544700" cy="5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Fira Sans"/>
                  <a:ea typeface="Fira Sans"/>
                  <a:cs typeface="Fira Sans"/>
                  <a:sym typeface="Fira Sans"/>
                </a:rPr>
                <a:t>The City will prepare and provide to the owner a U.S. Department of Energy Home Energy Score for the regulated unit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830" name="Google Shape;1830;p26"/>
          <p:cNvGrpSpPr/>
          <p:nvPr/>
        </p:nvGrpSpPr>
        <p:grpSpPr>
          <a:xfrm>
            <a:off x="2298925" y="2962902"/>
            <a:ext cx="1082153" cy="1097285"/>
            <a:chOff x="4972491" y="3152258"/>
            <a:chExt cx="1082153" cy="1097285"/>
          </a:xfrm>
        </p:grpSpPr>
        <p:grpSp>
          <p:nvGrpSpPr>
            <p:cNvPr id="1831" name="Google Shape;1831;p26"/>
            <p:cNvGrpSpPr/>
            <p:nvPr/>
          </p:nvGrpSpPr>
          <p:grpSpPr>
            <a:xfrm>
              <a:off x="4972491" y="3152258"/>
              <a:ext cx="1049790" cy="1077483"/>
              <a:chOff x="4972491" y="3152258"/>
              <a:chExt cx="1049790" cy="1077483"/>
            </a:xfrm>
          </p:grpSpPr>
          <p:sp>
            <p:nvSpPr>
              <p:cNvPr id="1832" name="Google Shape;1832;p26"/>
              <p:cNvSpPr/>
              <p:nvPr/>
            </p:nvSpPr>
            <p:spPr>
              <a:xfrm>
                <a:off x="4972491" y="3152258"/>
                <a:ext cx="866839" cy="865842"/>
              </a:xfrm>
              <a:custGeom>
                <a:avLst/>
                <a:gdLst/>
                <a:ahLst/>
                <a:cxnLst/>
                <a:rect l="l" t="t" r="r" b="b"/>
                <a:pathLst>
                  <a:path w="13044" h="13029" extrusionOk="0">
                    <a:moveTo>
                      <a:pt x="10610" y="0"/>
                    </a:moveTo>
                    <a:cubicBezTo>
                      <a:pt x="8900" y="4978"/>
                      <a:pt x="4979" y="8899"/>
                      <a:pt x="1" y="10595"/>
                    </a:cubicBezTo>
                    <a:lnTo>
                      <a:pt x="835" y="13029"/>
                    </a:lnTo>
                    <a:cubicBezTo>
                      <a:pt x="6564" y="11068"/>
                      <a:pt x="11069" y="6549"/>
                      <a:pt x="13043" y="821"/>
                    </a:cubicBezTo>
                    <a:lnTo>
                      <a:pt x="106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6"/>
              <p:cNvSpPr/>
              <p:nvPr/>
            </p:nvSpPr>
            <p:spPr>
              <a:xfrm>
                <a:off x="5143479" y="3869288"/>
                <a:ext cx="878801" cy="360452"/>
              </a:xfrm>
              <a:custGeom>
                <a:avLst/>
                <a:gdLst/>
                <a:ahLst/>
                <a:cxnLst/>
                <a:rect l="l" t="t" r="r" b="b"/>
                <a:pathLst>
                  <a:path w="13224" h="5424" extrusionOk="0">
                    <a:moveTo>
                      <a:pt x="0" y="1"/>
                    </a:moveTo>
                    <a:lnTo>
                      <a:pt x="0" y="390"/>
                    </a:lnTo>
                    <a:lnTo>
                      <a:pt x="9344" y="390"/>
                    </a:lnTo>
                    <a:cubicBezTo>
                      <a:pt x="9956" y="390"/>
                      <a:pt x="10456" y="891"/>
                      <a:pt x="10456" y="1502"/>
                    </a:cubicBezTo>
                    <a:lnTo>
                      <a:pt x="10456" y="3936"/>
                    </a:lnTo>
                    <a:cubicBezTo>
                      <a:pt x="10456" y="4756"/>
                      <a:pt x="11124" y="5424"/>
                      <a:pt x="11958" y="5424"/>
                    </a:cubicBezTo>
                    <a:lnTo>
                      <a:pt x="13223" y="5424"/>
                    </a:lnTo>
                    <a:lnTo>
                      <a:pt x="13223" y="5034"/>
                    </a:lnTo>
                    <a:lnTo>
                      <a:pt x="11958" y="5034"/>
                    </a:lnTo>
                    <a:cubicBezTo>
                      <a:pt x="11332" y="5034"/>
                      <a:pt x="10846" y="4534"/>
                      <a:pt x="10832" y="3922"/>
                    </a:cubicBezTo>
                    <a:lnTo>
                      <a:pt x="10832" y="1489"/>
                    </a:lnTo>
                    <a:cubicBezTo>
                      <a:pt x="10846" y="668"/>
                      <a:pt x="10164" y="1"/>
                      <a:pt x="9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4" name="Google Shape;1834;p26"/>
            <p:cNvSpPr/>
            <p:nvPr/>
          </p:nvSpPr>
          <p:spPr>
            <a:xfrm>
              <a:off x="5978752" y="4185347"/>
              <a:ext cx="75892" cy="64196"/>
            </a:xfrm>
            <a:custGeom>
              <a:avLst/>
              <a:gdLst/>
              <a:ahLst/>
              <a:cxnLst/>
              <a:rect l="l" t="t" r="r" b="b"/>
              <a:pathLst>
                <a:path w="1142" h="966" extrusionOk="0">
                  <a:moveTo>
                    <a:pt x="654" y="0"/>
                  </a:moveTo>
                  <a:cubicBezTo>
                    <a:pt x="223" y="0"/>
                    <a:pt x="1" y="515"/>
                    <a:pt x="307" y="820"/>
                  </a:cubicBezTo>
                  <a:cubicBezTo>
                    <a:pt x="407" y="921"/>
                    <a:pt x="531" y="966"/>
                    <a:pt x="653" y="966"/>
                  </a:cubicBezTo>
                  <a:cubicBezTo>
                    <a:pt x="902" y="966"/>
                    <a:pt x="1141" y="777"/>
                    <a:pt x="1141" y="487"/>
                  </a:cubicBezTo>
                  <a:cubicBezTo>
                    <a:pt x="1141" y="209"/>
                    <a:pt x="919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5" name="Google Shape;1835;p26"/>
          <p:cNvGrpSpPr/>
          <p:nvPr/>
        </p:nvGrpSpPr>
        <p:grpSpPr>
          <a:xfrm flipH="1">
            <a:off x="3552835" y="3432032"/>
            <a:ext cx="4886187" cy="1476069"/>
            <a:chOff x="1509403" y="1478009"/>
            <a:chExt cx="1550842" cy="888716"/>
          </a:xfrm>
        </p:grpSpPr>
        <p:sp>
          <p:nvSpPr>
            <p:cNvPr id="1836" name="Google Shape;1836;p26"/>
            <p:cNvSpPr txBox="1"/>
            <p:nvPr/>
          </p:nvSpPr>
          <p:spPr>
            <a:xfrm>
              <a:off x="1515545" y="1478009"/>
              <a:ext cx="1544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Complaint-based Inspections</a:t>
              </a:r>
              <a:endParaRPr sz="1800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37" name="Google Shape;1837;p26"/>
            <p:cNvSpPr txBox="1"/>
            <p:nvPr/>
          </p:nvSpPr>
          <p:spPr>
            <a:xfrm>
              <a:off x="1509403" y="1793425"/>
              <a:ext cx="1544700" cy="5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" sz="1200" dirty="0">
                  <a:latin typeface="Fira Sans"/>
                  <a:ea typeface="Fira Sans"/>
                  <a:cs typeface="Fira Sans"/>
                  <a:sym typeface="Fira Sans"/>
                </a:rPr>
                <a:t>Inspections may be conducted more frequently and/or as a result of a complaint received by the City. </a:t>
              </a:r>
            </a:p>
            <a:p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" sz="1200" dirty="0">
                  <a:latin typeface="Fira Sans"/>
                  <a:ea typeface="Fira Sans"/>
                  <a:cs typeface="Fira Sans"/>
                  <a:sym typeface="Fira Sans"/>
                </a:rPr>
                <a:t>Notwithstanding the foregoing, the City will investigate complaints filed under the property maintenance code in accordance with the provisions therein. 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1843" name="Google Shape;1843;p26"/>
          <p:cNvSpPr/>
          <p:nvPr/>
        </p:nvSpPr>
        <p:spPr>
          <a:xfrm>
            <a:off x="1069035" y="3447595"/>
            <a:ext cx="932992" cy="431940"/>
          </a:xfrm>
          <a:custGeom>
            <a:avLst/>
            <a:gdLst/>
            <a:ahLst/>
            <a:cxnLst/>
            <a:rect l="l" t="t" r="r" b="b"/>
            <a:pathLst>
              <a:path w="16631" h="6738" extrusionOk="0">
                <a:moveTo>
                  <a:pt x="1711" y="1"/>
                </a:moveTo>
                <a:lnTo>
                  <a:pt x="0" y="1934"/>
                </a:lnTo>
                <a:cubicBezTo>
                  <a:pt x="3595" y="5057"/>
                  <a:pt x="8166" y="6738"/>
                  <a:pt x="12848" y="6738"/>
                </a:cubicBezTo>
                <a:cubicBezTo>
                  <a:pt x="14106" y="6738"/>
                  <a:pt x="15372" y="6616"/>
                  <a:pt x="16630" y="6369"/>
                </a:cubicBezTo>
                <a:lnTo>
                  <a:pt x="16143" y="3852"/>
                </a:lnTo>
                <a:cubicBezTo>
                  <a:pt x="15057" y="4063"/>
                  <a:pt x="13963" y="4167"/>
                  <a:pt x="12877" y="4167"/>
                </a:cubicBezTo>
                <a:cubicBezTo>
                  <a:pt x="8803" y="4167"/>
                  <a:pt x="4828" y="2712"/>
                  <a:pt x="17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72C356-240E-4982-9DE6-F11AC4207FCE}"/>
              </a:ext>
            </a:extLst>
          </p:cNvPr>
          <p:cNvSpPr/>
          <p:nvPr/>
        </p:nvSpPr>
        <p:spPr>
          <a:xfrm>
            <a:off x="1143571" y="2323552"/>
            <a:ext cx="15696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4yr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D6CCAF7-3FD2-4EA8-9B40-CE3840832235}"/>
              </a:ext>
            </a:extLst>
          </p:cNvPr>
          <p:cNvSpPr/>
          <p:nvPr/>
        </p:nvSpPr>
        <p:spPr>
          <a:xfrm flipH="1" flipV="1">
            <a:off x="1226698" y="1371959"/>
            <a:ext cx="422630" cy="313007"/>
          </a:xfrm>
          <a:prstGeom prst="triangle">
            <a:avLst>
              <a:gd name="adj" fmla="val 46361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2A1412BA-8550-481C-8FE3-6EB0ECF058A4}"/>
              </a:ext>
            </a:extLst>
          </p:cNvPr>
          <p:cNvSpPr/>
          <p:nvPr/>
        </p:nvSpPr>
        <p:spPr>
          <a:xfrm flipH="1">
            <a:off x="2057812" y="3524086"/>
            <a:ext cx="523348" cy="311692"/>
          </a:xfrm>
          <a:prstGeom prst="triangle">
            <a:avLst>
              <a:gd name="adj" fmla="val 2488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45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7"/>
          <p:cNvSpPr txBox="1">
            <a:spLocks noGrp="1"/>
          </p:cNvSpPr>
          <p:nvPr>
            <p:ph type="title"/>
          </p:nvPr>
        </p:nvSpPr>
        <p:spPr>
          <a:xfrm>
            <a:off x="991590" y="328736"/>
            <a:ext cx="7160817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unit does not meet standards...</a:t>
            </a:r>
            <a:endParaRPr dirty="0"/>
          </a:p>
        </p:txBody>
      </p:sp>
      <p:sp>
        <p:nvSpPr>
          <p:cNvPr id="414" name="Google Shape;414;p17"/>
          <p:cNvSpPr/>
          <p:nvPr/>
        </p:nvSpPr>
        <p:spPr>
          <a:xfrm>
            <a:off x="3817878" y="2461457"/>
            <a:ext cx="3677327" cy="8750"/>
          </a:xfrm>
          <a:custGeom>
            <a:avLst/>
            <a:gdLst/>
            <a:ahLst/>
            <a:cxnLst/>
            <a:rect l="l" t="t" r="r" b="b"/>
            <a:pathLst>
              <a:path w="22551" h="402" extrusionOk="0">
                <a:moveTo>
                  <a:pt x="1" y="1"/>
                </a:moveTo>
                <a:lnTo>
                  <a:pt x="1" y="401"/>
                </a:lnTo>
                <a:lnTo>
                  <a:pt x="22550" y="401"/>
                </a:lnTo>
                <a:lnTo>
                  <a:pt x="2255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7"/>
          <p:cNvSpPr txBox="1"/>
          <p:nvPr/>
        </p:nvSpPr>
        <p:spPr>
          <a:xfrm>
            <a:off x="640991" y="2041747"/>
            <a:ext cx="3164937" cy="114323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Fira Sans"/>
                <a:ea typeface="Fira Sans"/>
                <a:cs typeface="Fira Sans"/>
                <a:sym typeface="Fira Sans"/>
              </a:rPr>
              <a:t>If living standard(s) are not corrected and such violation(s) constitute a health, safety, or welfare hazard to the occupant, the City Manager or designee may </a:t>
            </a:r>
            <a:r>
              <a:rPr lang="en-US" sz="1200" u="sng" dirty="0">
                <a:latin typeface="Fira Sans"/>
                <a:ea typeface="Fira Sans"/>
                <a:cs typeface="Fira Sans"/>
                <a:sym typeface="Fira Sans"/>
              </a:rPr>
              <a:t>revoke the permit</a:t>
            </a:r>
            <a:endParaRPr sz="1200" u="sng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17" name="Google Shape;417;p17"/>
          <p:cNvSpPr/>
          <p:nvPr/>
        </p:nvSpPr>
        <p:spPr>
          <a:xfrm>
            <a:off x="640985" y="1758191"/>
            <a:ext cx="3164965" cy="283556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Revoke</a:t>
            </a:r>
            <a:r>
              <a:rPr lang="en" sz="16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Permit</a:t>
            </a:r>
            <a:endParaRPr sz="160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63" name="Google Shape;463;p17"/>
          <p:cNvGrpSpPr/>
          <p:nvPr/>
        </p:nvGrpSpPr>
        <p:grpSpPr>
          <a:xfrm>
            <a:off x="6539961" y="1577670"/>
            <a:ext cx="1880267" cy="3311744"/>
            <a:chOff x="3624613" y="1420275"/>
            <a:chExt cx="1880267" cy="3311744"/>
          </a:xfrm>
        </p:grpSpPr>
        <p:sp>
          <p:nvSpPr>
            <p:cNvPr id="464" name="Google Shape;464;p17"/>
            <p:cNvSpPr/>
            <p:nvPr/>
          </p:nvSpPr>
          <p:spPr>
            <a:xfrm>
              <a:off x="4127775" y="1420275"/>
              <a:ext cx="874737" cy="3234758"/>
            </a:xfrm>
            <a:custGeom>
              <a:avLst/>
              <a:gdLst/>
              <a:ahLst/>
              <a:cxnLst/>
              <a:rect l="l" t="t" r="r" b="b"/>
              <a:pathLst>
                <a:path w="39029" h="131695" extrusionOk="0">
                  <a:moveTo>
                    <a:pt x="0" y="0"/>
                  </a:moveTo>
                  <a:lnTo>
                    <a:pt x="0" y="131695"/>
                  </a:lnTo>
                  <a:lnTo>
                    <a:pt x="39028" y="131695"/>
                  </a:lnTo>
                  <a:lnTo>
                    <a:pt x="39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4139750" y="1493932"/>
              <a:ext cx="850052" cy="420610"/>
            </a:xfrm>
            <a:custGeom>
              <a:avLst/>
              <a:gdLst/>
              <a:ahLst/>
              <a:cxnLst/>
              <a:rect l="l" t="t" r="r" b="b"/>
              <a:pathLst>
                <a:path w="39029" h="10942" extrusionOk="0">
                  <a:moveTo>
                    <a:pt x="0" y="0"/>
                  </a:moveTo>
                  <a:lnTo>
                    <a:pt x="0" y="10941"/>
                  </a:lnTo>
                  <a:lnTo>
                    <a:pt x="39028" y="10941"/>
                  </a:lnTo>
                  <a:lnTo>
                    <a:pt x="390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3624613" y="4647019"/>
              <a:ext cx="1880267" cy="85000"/>
            </a:xfrm>
            <a:custGeom>
              <a:avLst/>
              <a:gdLst/>
              <a:ahLst/>
              <a:cxnLst/>
              <a:rect l="l" t="t" r="r" b="b"/>
              <a:pathLst>
                <a:path w="86330" h="435" extrusionOk="0">
                  <a:moveTo>
                    <a:pt x="1" y="1"/>
                  </a:moveTo>
                  <a:lnTo>
                    <a:pt x="1" y="434"/>
                  </a:lnTo>
                  <a:lnTo>
                    <a:pt x="86329" y="434"/>
                  </a:lnTo>
                  <a:lnTo>
                    <a:pt x="86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4139725" y="1735450"/>
              <a:ext cx="850052" cy="2762637"/>
            </a:xfrm>
            <a:custGeom>
              <a:avLst/>
              <a:gdLst/>
              <a:ahLst/>
              <a:cxnLst/>
              <a:rect l="l" t="t" r="r" b="b"/>
              <a:pathLst>
                <a:path w="39029" h="118619" extrusionOk="0">
                  <a:moveTo>
                    <a:pt x="0" y="0"/>
                  </a:moveTo>
                  <a:lnTo>
                    <a:pt x="0" y="118618"/>
                  </a:lnTo>
                  <a:lnTo>
                    <a:pt x="39028" y="118618"/>
                  </a:lnTo>
                  <a:lnTo>
                    <a:pt x="390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8" name="Google Shape;468;p17"/>
            <p:cNvGrpSpPr/>
            <p:nvPr/>
          </p:nvGrpSpPr>
          <p:grpSpPr>
            <a:xfrm>
              <a:off x="4236271" y="1921887"/>
              <a:ext cx="671471" cy="2145579"/>
              <a:chOff x="4243559" y="2096175"/>
              <a:chExt cx="671471" cy="2145579"/>
            </a:xfrm>
          </p:grpSpPr>
          <p:grpSp>
            <p:nvGrpSpPr>
              <p:cNvPr id="469" name="Google Shape;469;p17"/>
              <p:cNvGrpSpPr/>
              <p:nvPr/>
            </p:nvGrpSpPr>
            <p:grpSpPr>
              <a:xfrm>
                <a:off x="4243559" y="2096175"/>
                <a:ext cx="671471" cy="65779"/>
                <a:chOff x="4243559" y="2096175"/>
                <a:chExt cx="671471" cy="65779"/>
              </a:xfrm>
            </p:grpSpPr>
            <p:sp>
              <p:nvSpPr>
                <p:cNvPr id="470" name="Google Shape;470;p17"/>
                <p:cNvSpPr/>
                <p:nvPr/>
              </p:nvSpPr>
              <p:spPr>
                <a:xfrm>
                  <a:off x="4243559" y="2096175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17"/>
                <p:cNvSpPr/>
                <p:nvPr/>
              </p:nvSpPr>
              <p:spPr>
                <a:xfrm>
                  <a:off x="4362570" y="2096175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17"/>
                <p:cNvSpPr/>
                <p:nvPr/>
              </p:nvSpPr>
              <p:spPr>
                <a:xfrm>
                  <a:off x="4491205" y="2096175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17"/>
                <p:cNvSpPr/>
                <p:nvPr/>
              </p:nvSpPr>
              <p:spPr>
                <a:xfrm>
                  <a:off x="4610216" y="2096175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17"/>
                <p:cNvSpPr/>
                <p:nvPr/>
              </p:nvSpPr>
              <p:spPr>
                <a:xfrm>
                  <a:off x="4735405" y="2096175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17"/>
                <p:cNvSpPr/>
                <p:nvPr/>
              </p:nvSpPr>
              <p:spPr>
                <a:xfrm>
                  <a:off x="4854416" y="2096175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6" name="Google Shape;476;p17"/>
              <p:cNvGrpSpPr/>
              <p:nvPr/>
            </p:nvGrpSpPr>
            <p:grpSpPr>
              <a:xfrm>
                <a:off x="4243559" y="2233672"/>
                <a:ext cx="671471" cy="65779"/>
                <a:chOff x="4243559" y="2233672"/>
                <a:chExt cx="671471" cy="65779"/>
              </a:xfrm>
            </p:grpSpPr>
            <p:sp>
              <p:nvSpPr>
                <p:cNvPr id="477" name="Google Shape;477;p17"/>
                <p:cNvSpPr/>
                <p:nvPr/>
              </p:nvSpPr>
              <p:spPr>
                <a:xfrm>
                  <a:off x="4362570" y="2233672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17"/>
                <p:cNvSpPr/>
                <p:nvPr/>
              </p:nvSpPr>
              <p:spPr>
                <a:xfrm>
                  <a:off x="4243559" y="2233672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17"/>
                <p:cNvSpPr/>
                <p:nvPr/>
              </p:nvSpPr>
              <p:spPr>
                <a:xfrm>
                  <a:off x="4610216" y="2233672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17"/>
                <p:cNvSpPr/>
                <p:nvPr/>
              </p:nvSpPr>
              <p:spPr>
                <a:xfrm>
                  <a:off x="4491205" y="2233672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17"/>
                <p:cNvSpPr/>
                <p:nvPr/>
              </p:nvSpPr>
              <p:spPr>
                <a:xfrm>
                  <a:off x="4854416" y="2233672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17"/>
                <p:cNvSpPr/>
                <p:nvPr/>
              </p:nvSpPr>
              <p:spPr>
                <a:xfrm>
                  <a:off x="4735405" y="2233672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3" name="Google Shape;483;p17"/>
              <p:cNvGrpSpPr/>
              <p:nvPr/>
            </p:nvGrpSpPr>
            <p:grpSpPr>
              <a:xfrm>
                <a:off x="4243559" y="2371168"/>
                <a:ext cx="671471" cy="203275"/>
                <a:chOff x="4243559" y="2371168"/>
                <a:chExt cx="671471" cy="203275"/>
              </a:xfrm>
            </p:grpSpPr>
            <p:sp>
              <p:nvSpPr>
                <p:cNvPr id="484" name="Google Shape;484;p17"/>
                <p:cNvSpPr/>
                <p:nvPr/>
              </p:nvSpPr>
              <p:spPr>
                <a:xfrm>
                  <a:off x="4243559" y="2371168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17"/>
                <p:cNvSpPr/>
                <p:nvPr/>
              </p:nvSpPr>
              <p:spPr>
                <a:xfrm>
                  <a:off x="4362570" y="2371168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17"/>
                <p:cNvSpPr/>
                <p:nvPr/>
              </p:nvSpPr>
              <p:spPr>
                <a:xfrm>
                  <a:off x="4362570" y="2508665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17"/>
                <p:cNvSpPr/>
                <p:nvPr/>
              </p:nvSpPr>
              <p:spPr>
                <a:xfrm>
                  <a:off x="4243559" y="2508665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7"/>
                <p:cNvSpPr/>
                <p:nvPr/>
              </p:nvSpPr>
              <p:spPr>
                <a:xfrm>
                  <a:off x="4491205" y="2371168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7"/>
                <p:cNvSpPr/>
                <p:nvPr/>
              </p:nvSpPr>
              <p:spPr>
                <a:xfrm>
                  <a:off x="4610216" y="2371168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7"/>
                <p:cNvSpPr/>
                <p:nvPr/>
              </p:nvSpPr>
              <p:spPr>
                <a:xfrm>
                  <a:off x="4610216" y="2508665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7"/>
                <p:cNvSpPr/>
                <p:nvPr/>
              </p:nvSpPr>
              <p:spPr>
                <a:xfrm>
                  <a:off x="4491205" y="2508665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7"/>
                <p:cNvSpPr/>
                <p:nvPr/>
              </p:nvSpPr>
              <p:spPr>
                <a:xfrm>
                  <a:off x="4735405" y="2371168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7"/>
                <p:cNvSpPr/>
                <p:nvPr/>
              </p:nvSpPr>
              <p:spPr>
                <a:xfrm>
                  <a:off x="4854416" y="2371168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7"/>
                <p:cNvSpPr/>
                <p:nvPr/>
              </p:nvSpPr>
              <p:spPr>
                <a:xfrm>
                  <a:off x="4854416" y="2508665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7"/>
                <p:cNvSpPr/>
                <p:nvPr/>
              </p:nvSpPr>
              <p:spPr>
                <a:xfrm>
                  <a:off x="4735405" y="2508665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6" name="Google Shape;496;p17"/>
              <p:cNvGrpSpPr/>
              <p:nvPr/>
            </p:nvGrpSpPr>
            <p:grpSpPr>
              <a:xfrm>
                <a:off x="4248259" y="2656275"/>
                <a:ext cx="666771" cy="478269"/>
                <a:chOff x="4248259" y="2656275"/>
                <a:chExt cx="666771" cy="478269"/>
              </a:xfrm>
            </p:grpSpPr>
            <p:sp>
              <p:nvSpPr>
                <p:cNvPr id="497" name="Google Shape;497;p17"/>
                <p:cNvSpPr/>
                <p:nvPr/>
              </p:nvSpPr>
              <p:spPr>
                <a:xfrm>
                  <a:off x="4248259" y="2931269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17"/>
                <p:cNvSpPr/>
                <p:nvPr/>
              </p:nvSpPr>
              <p:spPr>
                <a:xfrm>
                  <a:off x="4248259" y="265627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7"/>
                <p:cNvSpPr/>
                <p:nvPr/>
              </p:nvSpPr>
              <p:spPr>
                <a:xfrm>
                  <a:off x="4367270" y="279377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17"/>
                <p:cNvSpPr/>
                <p:nvPr/>
              </p:nvSpPr>
              <p:spPr>
                <a:xfrm>
                  <a:off x="4367270" y="265627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17"/>
                <p:cNvSpPr/>
                <p:nvPr/>
              </p:nvSpPr>
              <p:spPr>
                <a:xfrm>
                  <a:off x="4248259" y="279377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17"/>
                <p:cNvSpPr/>
                <p:nvPr/>
              </p:nvSpPr>
              <p:spPr>
                <a:xfrm>
                  <a:off x="4367270" y="2931269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17"/>
                <p:cNvSpPr/>
                <p:nvPr/>
              </p:nvSpPr>
              <p:spPr>
                <a:xfrm>
                  <a:off x="4367270" y="3068766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17"/>
                <p:cNvSpPr/>
                <p:nvPr/>
              </p:nvSpPr>
              <p:spPr>
                <a:xfrm>
                  <a:off x="4248259" y="3068766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7"/>
                <p:cNvSpPr/>
                <p:nvPr/>
              </p:nvSpPr>
              <p:spPr>
                <a:xfrm>
                  <a:off x="4495905" y="2931269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17"/>
                <p:cNvSpPr/>
                <p:nvPr/>
              </p:nvSpPr>
              <p:spPr>
                <a:xfrm>
                  <a:off x="4495905" y="265627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17"/>
                <p:cNvSpPr/>
                <p:nvPr/>
              </p:nvSpPr>
              <p:spPr>
                <a:xfrm>
                  <a:off x="4610216" y="2793772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7"/>
                <p:cNvSpPr/>
                <p:nvPr/>
              </p:nvSpPr>
              <p:spPr>
                <a:xfrm>
                  <a:off x="4610216" y="2656275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7"/>
                <p:cNvSpPr/>
                <p:nvPr/>
              </p:nvSpPr>
              <p:spPr>
                <a:xfrm>
                  <a:off x="4495905" y="279377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7"/>
                <p:cNvSpPr/>
                <p:nvPr/>
              </p:nvSpPr>
              <p:spPr>
                <a:xfrm>
                  <a:off x="4610216" y="2931269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17"/>
                <p:cNvSpPr/>
                <p:nvPr/>
              </p:nvSpPr>
              <p:spPr>
                <a:xfrm>
                  <a:off x="4610216" y="3068766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17"/>
                <p:cNvSpPr/>
                <p:nvPr/>
              </p:nvSpPr>
              <p:spPr>
                <a:xfrm>
                  <a:off x="4491205" y="3068766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17"/>
                <p:cNvSpPr/>
                <p:nvPr/>
              </p:nvSpPr>
              <p:spPr>
                <a:xfrm>
                  <a:off x="4735405" y="2931269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17"/>
                <p:cNvSpPr/>
                <p:nvPr/>
              </p:nvSpPr>
              <p:spPr>
                <a:xfrm>
                  <a:off x="4735405" y="2656275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17"/>
                <p:cNvSpPr/>
                <p:nvPr/>
              </p:nvSpPr>
              <p:spPr>
                <a:xfrm>
                  <a:off x="4854416" y="2793772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17"/>
                <p:cNvSpPr/>
                <p:nvPr/>
              </p:nvSpPr>
              <p:spPr>
                <a:xfrm>
                  <a:off x="4854416" y="2656275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17"/>
                <p:cNvSpPr/>
                <p:nvPr/>
              </p:nvSpPr>
              <p:spPr>
                <a:xfrm>
                  <a:off x="4735405" y="2793772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17"/>
                <p:cNvSpPr/>
                <p:nvPr/>
              </p:nvSpPr>
              <p:spPr>
                <a:xfrm>
                  <a:off x="4854416" y="2931269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17"/>
                <p:cNvSpPr/>
                <p:nvPr/>
              </p:nvSpPr>
              <p:spPr>
                <a:xfrm>
                  <a:off x="4854416" y="3068766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7"/>
                <p:cNvSpPr/>
                <p:nvPr/>
              </p:nvSpPr>
              <p:spPr>
                <a:xfrm>
                  <a:off x="4735405" y="3068766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1" name="Google Shape;521;p17"/>
              <p:cNvGrpSpPr/>
              <p:nvPr/>
            </p:nvGrpSpPr>
            <p:grpSpPr>
              <a:xfrm>
                <a:off x="4243559" y="3216390"/>
                <a:ext cx="671471" cy="478269"/>
                <a:chOff x="4243559" y="3216390"/>
                <a:chExt cx="671471" cy="478269"/>
              </a:xfrm>
            </p:grpSpPr>
            <p:sp>
              <p:nvSpPr>
                <p:cNvPr id="522" name="Google Shape;522;p17"/>
                <p:cNvSpPr/>
                <p:nvPr/>
              </p:nvSpPr>
              <p:spPr>
                <a:xfrm>
                  <a:off x="4243559" y="3491384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17"/>
                <p:cNvSpPr/>
                <p:nvPr/>
              </p:nvSpPr>
              <p:spPr>
                <a:xfrm>
                  <a:off x="4243559" y="3216390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17"/>
                <p:cNvSpPr/>
                <p:nvPr/>
              </p:nvSpPr>
              <p:spPr>
                <a:xfrm>
                  <a:off x="4362570" y="3353887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17"/>
                <p:cNvSpPr/>
                <p:nvPr/>
              </p:nvSpPr>
              <p:spPr>
                <a:xfrm>
                  <a:off x="4362570" y="3216390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17"/>
                <p:cNvSpPr/>
                <p:nvPr/>
              </p:nvSpPr>
              <p:spPr>
                <a:xfrm>
                  <a:off x="4243559" y="3353887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17"/>
                <p:cNvSpPr/>
                <p:nvPr/>
              </p:nvSpPr>
              <p:spPr>
                <a:xfrm>
                  <a:off x="4362570" y="3491384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17"/>
                <p:cNvSpPr/>
                <p:nvPr/>
              </p:nvSpPr>
              <p:spPr>
                <a:xfrm>
                  <a:off x="4362570" y="3628881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17"/>
                <p:cNvSpPr/>
                <p:nvPr/>
              </p:nvSpPr>
              <p:spPr>
                <a:xfrm>
                  <a:off x="4243559" y="3628881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17"/>
                <p:cNvSpPr/>
                <p:nvPr/>
              </p:nvSpPr>
              <p:spPr>
                <a:xfrm>
                  <a:off x="4491205" y="3491384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17"/>
                <p:cNvSpPr/>
                <p:nvPr/>
              </p:nvSpPr>
              <p:spPr>
                <a:xfrm>
                  <a:off x="4491205" y="3216390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7"/>
                <p:cNvSpPr/>
                <p:nvPr/>
              </p:nvSpPr>
              <p:spPr>
                <a:xfrm>
                  <a:off x="4610216" y="3353887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17"/>
                <p:cNvSpPr/>
                <p:nvPr/>
              </p:nvSpPr>
              <p:spPr>
                <a:xfrm>
                  <a:off x="4610216" y="3216390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17"/>
                <p:cNvSpPr/>
                <p:nvPr/>
              </p:nvSpPr>
              <p:spPr>
                <a:xfrm>
                  <a:off x="4491205" y="3353887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17"/>
                <p:cNvSpPr/>
                <p:nvPr/>
              </p:nvSpPr>
              <p:spPr>
                <a:xfrm>
                  <a:off x="4610216" y="3491384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17"/>
                <p:cNvSpPr/>
                <p:nvPr/>
              </p:nvSpPr>
              <p:spPr>
                <a:xfrm>
                  <a:off x="4610216" y="3628881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17"/>
                <p:cNvSpPr/>
                <p:nvPr/>
              </p:nvSpPr>
              <p:spPr>
                <a:xfrm>
                  <a:off x="4491205" y="3628881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17"/>
                <p:cNvSpPr/>
                <p:nvPr/>
              </p:nvSpPr>
              <p:spPr>
                <a:xfrm>
                  <a:off x="4735405" y="3491384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17"/>
                <p:cNvSpPr/>
                <p:nvPr/>
              </p:nvSpPr>
              <p:spPr>
                <a:xfrm>
                  <a:off x="4735405" y="3216390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17"/>
                <p:cNvSpPr/>
                <p:nvPr/>
              </p:nvSpPr>
              <p:spPr>
                <a:xfrm>
                  <a:off x="4854416" y="3353887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17"/>
                <p:cNvSpPr/>
                <p:nvPr/>
              </p:nvSpPr>
              <p:spPr>
                <a:xfrm>
                  <a:off x="4854416" y="3216390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17"/>
                <p:cNvSpPr/>
                <p:nvPr/>
              </p:nvSpPr>
              <p:spPr>
                <a:xfrm>
                  <a:off x="4735405" y="3353887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17"/>
                <p:cNvSpPr/>
                <p:nvPr/>
              </p:nvSpPr>
              <p:spPr>
                <a:xfrm>
                  <a:off x="4854416" y="3491384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17"/>
                <p:cNvSpPr/>
                <p:nvPr/>
              </p:nvSpPr>
              <p:spPr>
                <a:xfrm>
                  <a:off x="4854416" y="3628881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17"/>
                <p:cNvSpPr/>
                <p:nvPr/>
              </p:nvSpPr>
              <p:spPr>
                <a:xfrm>
                  <a:off x="4735405" y="3628881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6" name="Google Shape;546;p17"/>
              <p:cNvGrpSpPr/>
              <p:nvPr/>
            </p:nvGrpSpPr>
            <p:grpSpPr>
              <a:xfrm>
                <a:off x="4243559" y="3763485"/>
                <a:ext cx="671471" cy="478269"/>
                <a:chOff x="4243559" y="3763485"/>
                <a:chExt cx="671471" cy="478269"/>
              </a:xfrm>
            </p:grpSpPr>
            <p:sp>
              <p:nvSpPr>
                <p:cNvPr id="547" name="Google Shape;547;p17"/>
                <p:cNvSpPr/>
                <p:nvPr/>
              </p:nvSpPr>
              <p:spPr>
                <a:xfrm>
                  <a:off x="4243559" y="4038479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17"/>
                <p:cNvSpPr/>
                <p:nvPr/>
              </p:nvSpPr>
              <p:spPr>
                <a:xfrm>
                  <a:off x="4243559" y="3763485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17"/>
                <p:cNvSpPr/>
                <p:nvPr/>
              </p:nvSpPr>
              <p:spPr>
                <a:xfrm>
                  <a:off x="4362570" y="3900982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17"/>
                <p:cNvSpPr/>
                <p:nvPr/>
              </p:nvSpPr>
              <p:spPr>
                <a:xfrm>
                  <a:off x="4362570" y="3763485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17"/>
                <p:cNvSpPr/>
                <p:nvPr/>
              </p:nvSpPr>
              <p:spPr>
                <a:xfrm>
                  <a:off x="4243559" y="3900982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17"/>
                <p:cNvSpPr/>
                <p:nvPr/>
              </p:nvSpPr>
              <p:spPr>
                <a:xfrm>
                  <a:off x="4362570" y="4038479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17"/>
                <p:cNvSpPr/>
                <p:nvPr/>
              </p:nvSpPr>
              <p:spPr>
                <a:xfrm>
                  <a:off x="4362570" y="4175976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17"/>
                <p:cNvSpPr/>
                <p:nvPr/>
              </p:nvSpPr>
              <p:spPr>
                <a:xfrm>
                  <a:off x="4243559" y="4175976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17"/>
                <p:cNvSpPr/>
                <p:nvPr/>
              </p:nvSpPr>
              <p:spPr>
                <a:xfrm>
                  <a:off x="4491205" y="4038479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17"/>
                <p:cNvSpPr/>
                <p:nvPr/>
              </p:nvSpPr>
              <p:spPr>
                <a:xfrm>
                  <a:off x="4491205" y="3763485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17"/>
                <p:cNvSpPr/>
                <p:nvPr/>
              </p:nvSpPr>
              <p:spPr>
                <a:xfrm>
                  <a:off x="4610216" y="3900982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17"/>
                <p:cNvSpPr/>
                <p:nvPr/>
              </p:nvSpPr>
              <p:spPr>
                <a:xfrm>
                  <a:off x="4610216" y="3763485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17"/>
                <p:cNvSpPr/>
                <p:nvPr/>
              </p:nvSpPr>
              <p:spPr>
                <a:xfrm>
                  <a:off x="4491205" y="3900982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17"/>
                <p:cNvSpPr/>
                <p:nvPr/>
              </p:nvSpPr>
              <p:spPr>
                <a:xfrm>
                  <a:off x="4610216" y="4038479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17"/>
                <p:cNvSpPr/>
                <p:nvPr/>
              </p:nvSpPr>
              <p:spPr>
                <a:xfrm>
                  <a:off x="4610216" y="4175976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17"/>
                <p:cNvSpPr/>
                <p:nvPr/>
              </p:nvSpPr>
              <p:spPr>
                <a:xfrm>
                  <a:off x="4491205" y="4175976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17"/>
                <p:cNvSpPr/>
                <p:nvPr/>
              </p:nvSpPr>
              <p:spPr>
                <a:xfrm>
                  <a:off x="4735405" y="4038479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17"/>
                <p:cNvSpPr/>
                <p:nvPr/>
              </p:nvSpPr>
              <p:spPr>
                <a:xfrm>
                  <a:off x="4735405" y="3763485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17"/>
                <p:cNvSpPr/>
                <p:nvPr/>
              </p:nvSpPr>
              <p:spPr>
                <a:xfrm>
                  <a:off x="4854416" y="3900982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17"/>
                <p:cNvSpPr/>
                <p:nvPr/>
              </p:nvSpPr>
              <p:spPr>
                <a:xfrm>
                  <a:off x="4854416" y="3763485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17"/>
                <p:cNvSpPr/>
                <p:nvPr/>
              </p:nvSpPr>
              <p:spPr>
                <a:xfrm>
                  <a:off x="4735405" y="3900982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17"/>
                <p:cNvSpPr/>
                <p:nvPr/>
              </p:nvSpPr>
              <p:spPr>
                <a:xfrm>
                  <a:off x="4854416" y="4038479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17"/>
                <p:cNvSpPr/>
                <p:nvPr/>
              </p:nvSpPr>
              <p:spPr>
                <a:xfrm>
                  <a:off x="4854416" y="4175976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17"/>
                <p:cNvSpPr/>
                <p:nvPr/>
              </p:nvSpPr>
              <p:spPr>
                <a:xfrm>
                  <a:off x="4735405" y="4175976"/>
                  <a:ext cx="60614" cy="6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68" name="Google Shape;416;p17">
            <a:extLst>
              <a:ext uri="{FF2B5EF4-FFF2-40B4-BE49-F238E27FC236}">
                <a16:creationId xmlns:a16="http://schemas.microsoft.com/office/drawing/2014/main" id="{71AB77E4-37F6-458C-A48A-8FCDAE8AD6C8}"/>
              </a:ext>
            </a:extLst>
          </p:cNvPr>
          <p:cNvSpPr txBox="1"/>
          <p:nvPr/>
        </p:nvSpPr>
        <p:spPr>
          <a:xfrm>
            <a:off x="629041" y="883271"/>
            <a:ext cx="7638034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Fira Sans"/>
                <a:ea typeface="Fira Sans"/>
                <a:cs typeface="Fira Sans"/>
                <a:sym typeface="Fira Sans"/>
              </a:rPr>
              <a:t>If upon inspection, the City Manager or designee, has reasonable grounds to believe that a regulated unit does not meet the living standard(s), the enforcement procedure set forth in Division 6 or Division 8 (as applicable) within article V of Chapter 2 of the Code of Ordinances will be utilized. </a:t>
            </a:r>
            <a:endParaRPr sz="11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9" name="Google Shape;414;p17">
            <a:extLst>
              <a:ext uri="{FF2B5EF4-FFF2-40B4-BE49-F238E27FC236}">
                <a16:creationId xmlns:a16="http://schemas.microsoft.com/office/drawing/2014/main" id="{F9BD387A-4F69-4FEE-B8EA-B4EC26EB2242}"/>
              </a:ext>
            </a:extLst>
          </p:cNvPr>
          <p:cNvSpPr/>
          <p:nvPr/>
        </p:nvSpPr>
        <p:spPr>
          <a:xfrm>
            <a:off x="3805928" y="3828485"/>
            <a:ext cx="3677327" cy="8750"/>
          </a:xfrm>
          <a:custGeom>
            <a:avLst/>
            <a:gdLst/>
            <a:ahLst/>
            <a:cxnLst/>
            <a:rect l="l" t="t" r="r" b="b"/>
            <a:pathLst>
              <a:path w="22551" h="402" extrusionOk="0">
                <a:moveTo>
                  <a:pt x="1" y="1"/>
                </a:moveTo>
                <a:lnTo>
                  <a:pt x="1" y="401"/>
                </a:lnTo>
                <a:lnTo>
                  <a:pt x="22550" y="401"/>
                </a:lnTo>
                <a:lnTo>
                  <a:pt x="2255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416;p17">
            <a:extLst>
              <a:ext uri="{FF2B5EF4-FFF2-40B4-BE49-F238E27FC236}">
                <a16:creationId xmlns:a16="http://schemas.microsoft.com/office/drawing/2014/main" id="{A4A1F3AF-A930-4D62-A7CB-F3E441FFE53E}"/>
              </a:ext>
            </a:extLst>
          </p:cNvPr>
          <p:cNvSpPr txBox="1"/>
          <p:nvPr/>
        </p:nvSpPr>
        <p:spPr>
          <a:xfrm>
            <a:off x="629041" y="3408775"/>
            <a:ext cx="3164937" cy="7576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Fira Sans"/>
                <a:ea typeface="Fira Sans"/>
                <a:cs typeface="Fira Sans"/>
                <a:sym typeface="Fira Sans"/>
              </a:rPr>
              <a:t>A permit may not be issued, renewed, or transferred for a unit with uncorrected living standard violations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447578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4" name="Google Shape;5394;p37"/>
          <p:cNvSpPr txBox="1">
            <a:spLocks noGrp="1"/>
          </p:cNvSpPr>
          <p:nvPr>
            <p:ph type="title"/>
          </p:nvPr>
        </p:nvSpPr>
        <p:spPr>
          <a:xfrm>
            <a:off x="2751428" y="381467"/>
            <a:ext cx="3641144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Failure to apply for a permit</a:t>
            </a:r>
            <a:endParaRPr dirty="0"/>
          </a:p>
        </p:txBody>
      </p:sp>
      <p:sp>
        <p:nvSpPr>
          <p:cNvPr id="98" name="Google Shape;416;p17">
            <a:extLst>
              <a:ext uri="{FF2B5EF4-FFF2-40B4-BE49-F238E27FC236}">
                <a16:creationId xmlns:a16="http://schemas.microsoft.com/office/drawing/2014/main" id="{719F9765-281B-429E-82B9-6C102B1B1A34}"/>
              </a:ext>
            </a:extLst>
          </p:cNvPr>
          <p:cNvSpPr txBox="1"/>
          <p:nvPr/>
        </p:nvSpPr>
        <p:spPr>
          <a:xfrm>
            <a:off x="629041" y="1010686"/>
            <a:ext cx="7749845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Fira Sans"/>
                <a:ea typeface="Fira Sans"/>
                <a:cs typeface="Fira Sans"/>
                <a:sym typeface="Fira Sans"/>
              </a:rPr>
              <a:t>If the City Manager or designee has reasonable grounds to believe that a regulated unit is occupied without a permit in violation of this article, the owner shall be sent a permit </a:t>
            </a:r>
            <a:r>
              <a:rPr lang="en" sz="1200" dirty="0" smtClean="0">
                <a:latin typeface="Fira Sans"/>
                <a:ea typeface="Fira Sans"/>
                <a:cs typeface="Fira Sans"/>
                <a:sym typeface="Fira Sans"/>
              </a:rPr>
              <a:t>application and </a:t>
            </a:r>
            <a:r>
              <a:rPr lang="en" sz="1200" dirty="0">
                <a:latin typeface="Fira Sans"/>
                <a:ea typeface="Fira Sans"/>
                <a:cs typeface="Fira Sans"/>
                <a:sym typeface="Fira Sans"/>
              </a:rPr>
              <a:t>the owner shall, within 30 days of the date the permit application was sent, either: 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99" name="Google Shape;2161;p28">
            <a:extLst>
              <a:ext uri="{FF2B5EF4-FFF2-40B4-BE49-F238E27FC236}">
                <a16:creationId xmlns:a16="http://schemas.microsoft.com/office/drawing/2014/main" id="{3FD79798-6188-42B5-B959-568766906858}"/>
              </a:ext>
            </a:extLst>
          </p:cNvPr>
          <p:cNvGrpSpPr/>
          <p:nvPr/>
        </p:nvGrpSpPr>
        <p:grpSpPr>
          <a:xfrm>
            <a:off x="629041" y="1860559"/>
            <a:ext cx="3635044" cy="1305000"/>
            <a:chOff x="4702988" y="1586225"/>
            <a:chExt cx="3635044" cy="1305000"/>
          </a:xfrm>
        </p:grpSpPr>
        <p:grpSp>
          <p:nvGrpSpPr>
            <p:cNvPr id="100" name="Google Shape;2162;p28">
              <a:extLst>
                <a:ext uri="{FF2B5EF4-FFF2-40B4-BE49-F238E27FC236}">
                  <a16:creationId xmlns:a16="http://schemas.microsoft.com/office/drawing/2014/main" id="{9FE6E3A6-24D9-4A34-8298-3A0B6EDCCBEE}"/>
                </a:ext>
              </a:extLst>
            </p:cNvPr>
            <p:cNvGrpSpPr/>
            <p:nvPr/>
          </p:nvGrpSpPr>
          <p:grpSpPr>
            <a:xfrm>
              <a:off x="4702988" y="1586225"/>
              <a:ext cx="2032188" cy="1305000"/>
              <a:chOff x="4567200" y="1586225"/>
              <a:chExt cx="2032188" cy="1305000"/>
            </a:xfrm>
          </p:grpSpPr>
          <p:grpSp>
            <p:nvGrpSpPr>
              <p:cNvPr id="104" name="Google Shape;2163;p28">
                <a:extLst>
                  <a:ext uri="{FF2B5EF4-FFF2-40B4-BE49-F238E27FC236}">
                    <a16:creationId xmlns:a16="http://schemas.microsoft.com/office/drawing/2014/main" id="{26B3AABC-1330-4323-B67E-8CB9C6966013}"/>
                  </a:ext>
                </a:extLst>
              </p:cNvPr>
              <p:cNvGrpSpPr/>
              <p:nvPr/>
            </p:nvGrpSpPr>
            <p:grpSpPr>
              <a:xfrm>
                <a:off x="4567200" y="1586225"/>
                <a:ext cx="1305000" cy="1305000"/>
                <a:chOff x="4567200" y="1586225"/>
                <a:chExt cx="1305000" cy="1305000"/>
              </a:xfrm>
            </p:grpSpPr>
            <p:grpSp>
              <p:nvGrpSpPr>
                <p:cNvPr id="106" name="Google Shape;2164;p28">
                  <a:extLst>
                    <a:ext uri="{FF2B5EF4-FFF2-40B4-BE49-F238E27FC236}">
                      <a16:creationId xmlns:a16="http://schemas.microsoft.com/office/drawing/2014/main" id="{4725F71C-4B1C-4799-A4B3-0468FFDB4AA8}"/>
                    </a:ext>
                  </a:extLst>
                </p:cNvPr>
                <p:cNvGrpSpPr/>
                <p:nvPr/>
              </p:nvGrpSpPr>
              <p:grpSpPr>
                <a:xfrm>
                  <a:off x="4567200" y="1586225"/>
                  <a:ext cx="1305000" cy="1305000"/>
                  <a:chOff x="3003538" y="1586225"/>
                  <a:chExt cx="1305000" cy="1305000"/>
                </a:xfrm>
              </p:grpSpPr>
              <p:sp>
                <p:nvSpPr>
                  <p:cNvPr id="166" name="Google Shape;2165;p28">
                    <a:extLst>
                      <a:ext uri="{FF2B5EF4-FFF2-40B4-BE49-F238E27FC236}">
                        <a16:creationId xmlns:a16="http://schemas.microsoft.com/office/drawing/2014/main" id="{1AF4B3C5-6319-4EDB-96D5-0155E6C518DA}"/>
                      </a:ext>
                    </a:extLst>
                  </p:cNvPr>
                  <p:cNvSpPr/>
                  <p:nvPr/>
                </p:nvSpPr>
                <p:spPr>
                  <a:xfrm>
                    <a:off x="3003538" y="1586225"/>
                    <a:ext cx="1305000" cy="13050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" name="Google Shape;2166;p28">
                    <a:extLst>
                      <a:ext uri="{FF2B5EF4-FFF2-40B4-BE49-F238E27FC236}">
                        <a16:creationId xmlns:a16="http://schemas.microsoft.com/office/drawing/2014/main" id="{039E6F8B-894F-48BD-9982-4CE42E136515}"/>
                      </a:ext>
                    </a:extLst>
                  </p:cNvPr>
                  <p:cNvSpPr/>
                  <p:nvPr/>
                </p:nvSpPr>
                <p:spPr>
                  <a:xfrm>
                    <a:off x="3068613" y="1651300"/>
                    <a:ext cx="1174800" cy="1174800"/>
                  </a:xfrm>
                  <a:prstGeom prst="ellipse">
                    <a:avLst/>
                  </a:pr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7" name="Google Shape;2167;p28">
                  <a:extLst>
                    <a:ext uri="{FF2B5EF4-FFF2-40B4-BE49-F238E27FC236}">
                      <a16:creationId xmlns:a16="http://schemas.microsoft.com/office/drawing/2014/main" id="{72EC9064-2131-4AC2-81DB-01D871BFA030}"/>
                    </a:ext>
                  </a:extLst>
                </p:cNvPr>
                <p:cNvGrpSpPr/>
                <p:nvPr/>
              </p:nvGrpSpPr>
              <p:grpSpPr>
                <a:xfrm>
                  <a:off x="4859620" y="1897793"/>
                  <a:ext cx="720183" cy="673924"/>
                  <a:chOff x="4852983" y="1862950"/>
                  <a:chExt cx="720183" cy="673924"/>
                </a:xfrm>
              </p:grpSpPr>
              <p:sp>
                <p:nvSpPr>
                  <p:cNvPr id="108" name="Google Shape;2168;p28">
                    <a:extLst>
                      <a:ext uri="{FF2B5EF4-FFF2-40B4-BE49-F238E27FC236}">
                        <a16:creationId xmlns:a16="http://schemas.microsoft.com/office/drawing/2014/main" id="{C763F489-0A21-4572-B2ED-13E7BCC8B720}"/>
                      </a:ext>
                    </a:extLst>
                  </p:cNvPr>
                  <p:cNvSpPr/>
                  <p:nvPr/>
                </p:nvSpPr>
                <p:spPr>
                  <a:xfrm>
                    <a:off x="5079045" y="1981663"/>
                    <a:ext cx="273270" cy="5151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3" h="8205" extrusionOk="0">
                        <a:moveTo>
                          <a:pt x="0" y="1"/>
                        </a:moveTo>
                        <a:lnTo>
                          <a:pt x="0" y="8204"/>
                        </a:lnTo>
                        <a:lnTo>
                          <a:pt x="4352" y="8204"/>
                        </a:lnTo>
                        <a:lnTo>
                          <a:pt x="4352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" name="Google Shape;2169;p28">
                    <a:extLst>
                      <a:ext uri="{FF2B5EF4-FFF2-40B4-BE49-F238E27FC236}">
                        <a16:creationId xmlns:a16="http://schemas.microsoft.com/office/drawing/2014/main" id="{711FEE4F-6D76-4B7F-98AB-9B1CD66DA92E}"/>
                      </a:ext>
                    </a:extLst>
                  </p:cNvPr>
                  <p:cNvSpPr/>
                  <p:nvPr/>
                </p:nvSpPr>
                <p:spPr>
                  <a:xfrm>
                    <a:off x="5104345" y="1920580"/>
                    <a:ext cx="216520" cy="90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9" h="1447" extrusionOk="0">
                        <a:moveTo>
                          <a:pt x="1" y="0"/>
                        </a:moveTo>
                        <a:lnTo>
                          <a:pt x="1" y="1447"/>
                        </a:lnTo>
                        <a:lnTo>
                          <a:pt x="3449" y="1447"/>
                        </a:lnTo>
                        <a:lnTo>
                          <a:pt x="344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" name="Google Shape;2170;p28">
                    <a:extLst>
                      <a:ext uri="{FF2B5EF4-FFF2-40B4-BE49-F238E27FC236}">
                        <a16:creationId xmlns:a16="http://schemas.microsoft.com/office/drawing/2014/main" id="{F27DF6C5-895A-4F39-A65C-7EE2ACBC3CCE}"/>
                      </a:ext>
                    </a:extLst>
                  </p:cNvPr>
                  <p:cNvSpPr/>
                  <p:nvPr/>
                </p:nvSpPr>
                <p:spPr>
                  <a:xfrm>
                    <a:off x="5129644" y="1862950"/>
                    <a:ext cx="165921" cy="699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114" extrusionOk="0">
                        <a:moveTo>
                          <a:pt x="1" y="1"/>
                        </a:moveTo>
                        <a:lnTo>
                          <a:pt x="1" y="1113"/>
                        </a:lnTo>
                        <a:lnTo>
                          <a:pt x="2643" y="1113"/>
                        </a:lnTo>
                        <a:lnTo>
                          <a:pt x="2643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" name="Google Shape;2171;p28">
                    <a:extLst>
                      <a:ext uri="{FF2B5EF4-FFF2-40B4-BE49-F238E27FC236}">
                        <a16:creationId xmlns:a16="http://schemas.microsoft.com/office/drawing/2014/main" id="{598C9CD5-EC3E-4476-80BE-F36571608AC2}"/>
                      </a:ext>
                    </a:extLst>
                  </p:cNvPr>
                  <p:cNvSpPr/>
                  <p:nvPr/>
                </p:nvSpPr>
                <p:spPr>
                  <a:xfrm>
                    <a:off x="5116586" y="2025357"/>
                    <a:ext cx="34088" cy="75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3" h="1196" extrusionOk="0">
                        <a:moveTo>
                          <a:pt x="0" y="0"/>
                        </a:moveTo>
                        <a:lnTo>
                          <a:pt x="0" y="1196"/>
                        </a:lnTo>
                        <a:lnTo>
                          <a:pt x="542" y="1196"/>
                        </a:lnTo>
                        <a:lnTo>
                          <a:pt x="54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" name="Google Shape;2172;p28">
                    <a:extLst>
                      <a:ext uri="{FF2B5EF4-FFF2-40B4-BE49-F238E27FC236}">
                        <a16:creationId xmlns:a16="http://schemas.microsoft.com/office/drawing/2014/main" id="{A4124082-DC8B-49A1-8394-F4C64B264AA7}"/>
                      </a:ext>
                    </a:extLst>
                  </p:cNvPr>
                  <p:cNvSpPr/>
                  <p:nvPr/>
                </p:nvSpPr>
                <p:spPr>
                  <a:xfrm>
                    <a:off x="5168943" y="2025357"/>
                    <a:ext cx="34088" cy="75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3" h="1196" extrusionOk="0">
                        <a:moveTo>
                          <a:pt x="0" y="0"/>
                        </a:moveTo>
                        <a:lnTo>
                          <a:pt x="0" y="1196"/>
                        </a:lnTo>
                        <a:lnTo>
                          <a:pt x="543" y="1196"/>
                        </a:lnTo>
                        <a:lnTo>
                          <a:pt x="54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" name="Google Shape;2173;p28">
                    <a:extLst>
                      <a:ext uri="{FF2B5EF4-FFF2-40B4-BE49-F238E27FC236}">
                        <a16:creationId xmlns:a16="http://schemas.microsoft.com/office/drawing/2014/main" id="{543D3893-E0EC-454A-8EF9-52DBF6BC52B1}"/>
                      </a:ext>
                    </a:extLst>
                  </p:cNvPr>
                  <p:cNvSpPr/>
                  <p:nvPr/>
                </p:nvSpPr>
                <p:spPr>
                  <a:xfrm>
                    <a:off x="5222179" y="2025357"/>
                    <a:ext cx="33272" cy="75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1196" extrusionOk="0">
                        <a:moveTo>
                          <a:pt x="1" y="0"/>
                        </a:moveTo>
                        <a:lnTo>
                          <a:pt x="1" y="1196"/>
                        </a:lnTo>
                        <a:lnTo>
                          <a:pt x="529" y="1196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" name="Google Shape;2174;p28">
                    <a:extLst>
                      <a:ext uri="{FF2B5EF4-FFF2-40B4-BE49-F238E27FC236}">
                        <a16:creationId xmlns:a16="http://schemas.microsoft.com/office/drawing/2014/main" id="{BBA9BF06-C6E2-45BE-88F8-2A2F49457033}"/>
                      </a:ext>
                    </a:extLst>
                  </p:cNvPr>
                  <p:cNvSpPr/>
                  <p:nvPr/>
                </p:nvSpPr>
                <p:spPr>
                  <a:xfrm>
                    <a:off x="5274535" y="2025357"/>
                    <a:ext cx="33272" cy="75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1196" extrusionOk="0">
                        <a:moveTo>
                          <a:pt x="1" y="0"/>
                        </a:moveTo>
                        <a:lnTo>
                          <a:pt x="1" y="1196"/>
                        </a:lnTo>
                        <a:lnTo>
                          <a:pt x="529" y="1196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" name="Google Shape;2175;p28">
                    <a:extLst>
                      <a:ext uri="{FF2B5EF4-FFF2-40B4-BE49-F238E27FC236}">
                        <a16:creationId xmlns:a16="http://schemas.microsoft.com/office/drawing/2014/main" id="{0EEA603E-6D14-4973-91F6-E20B61BCAA50}"/>
                      </a:ext>
                    </a:extLst>
                  </p:cNvPr>
                  <p:cNvSpPr/>
                  <p:nvPr/>
                </p:nvSpPr>
                <p:spPr>
                  <a:xfrm>
                    <a:off x="5116586" y="2127434"/>
                    <a:ext cx="34088" cy="74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3" h="1183" extrusionOk="0">
                        <a:moveTo>
                          <a:pt x="0" y="1"/>
                        </a:moveTo>
                        <a:lnTo>
                          <a:pt x="0" y="1183"/>
                        </a:lnTo>
                        <a:lnTo>
                          <a:pt x="542" y="1183"/>
                        </a:lnTo>
                        <a:lnTo>
                          <a:pt x="54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" name="Google Shape;2176;p28">
                    <a:extLst>
                      <a:ext uri="{FF2B5EF4-FFF2-40B4-BE49-F238E27FC236}">
                        <a16:creationId xmlns:a16="http://schemas.microsoft.com/office/drawing/2014/main" id="{43FF4EAE-60C7-4CBC-AB2D-FB80FB87EB8A}"/>
                      </a:ext>
                    </a:extLst>
                  </p:cNvPr>
                  <p:cNvSpPr/>
                  <p:nvPr/>
                </p:nvSpPr>
                <p:spPr>
                  <a:xfrm>
                    <a:off x="5168943" y="2127434"/>
                    <a:ext cx="34088" cy="74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3" h="1183" extrusionOk="0">
                        <a:moveTo>
                          <a:pt x="0" y="1"/>
                        </a:moveTo>
                        <a:lnTo>
                          <a:pt x="0" y="1183"/>
                        </a:lnTo>
                        <a:lnTo>
                          <a:pt x="543" y="1183"/>
                        </a:lnTo>
                        <a:lnTo>
                          <a:pt x="543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" name="Google Shape;2177;p28">
                    <a:extLst>
                      <a:ext uri="{FF2B5EF4-FFF2-40B4-BE49-F238E27FC236}">
                        <a16:creationId xmlns:a16="http://schemas.microsoft.com/office/drawing/2014/main" id="{52A223B3-4116-4BA0-864E-B15E9B917113}"/>
                      </a:ext>
                    </a:extLst>
                  </p:cNvPr>
                  <p:cNvSpPr/>
                  <p:nvPr/>
                </p:nvSpPr>
                <p:spPr>
                  <a:xfrm>
                    <a:off x="5222179" y="2127434"/>
                    <a:ext cx="33272" cy="74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1183" extrusionOk="0">
                        <a:moveTo>
                          <a:pt x="1" y="1"/>
                        </a:moveTo>
                        <a:lnTo>
                          <a:pt x="1" y="1183"/>
                        </a:lnTo>
                        <a:lnTo>
                          <a:pt x="529" y="1183"/>
                        </a:lnTo>
                        <a:lnTo>
                          <a:pt x="52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" name="Google Shape;2178;p28">
                    <a:extLst>
                      <a:ext uri="{FF2B5EF4-FFF2-40B4-BE49-F238E27FC236}">
                        <a16:creationId xmlns:a16="http://schemas.microsoft.com/office/drawing/2014/main" id="{69F2C04B-E44E-425D-B986-418491AFE7FC}"/>
                      </a:ext>
                    </a:extLst>
                  </p:cNvPr>
                  <p:cNvSpPr/>
                  <p:nvPr/>
                </p:nvSpPr>
                <p:spPr>
                  <a:xfrm>
                    <a:off x="5274535" y="2127434"/>
                    <a:ext cx="33272" cy="74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1183" extrusionOk="0">
                        <a:moveTo>
                          <a:pt x="1" y="1"/>
                        </a:moveTo>
                        <a:lnTo>
                          <a:pt x="1" y="1183"/>
                        </a:lnTo>
                        <a:lnTo>
                          <a:pt x="529" y="1183"/>
                        </a:lnTo>
                        <a:lnTo>
                          <a:pt x="52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" name="Google Shape;2179;p28">
                    <a:extLst>
                      <a:ext uri="{FF2B5EF4-FFF2-40B4-BE49-F238E27FC236}">
                        <a16:creationId xmlns:a16="http://schemas.microsoft.com/office/drawing/2014/main" id="{0ACBB512-D804-4C61-A994-0DD02B9B9320}"/>
                      </a:ext>
                    </a:extLst>
                  </p:cNvPr>
                  <p:cNvSpPr/>
                  <p:nvPr/>
                </p:nvSpPr>
                <p:spPr>
                  <a:xfrm>
                    <a:off x="5116586" y="2228695"/>
                    <a:ext cx="34088" cy="75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3" h="1197" extrusionOk="0">
                        <a:moveTo>
                          <a:pt x="0" y="1"/>
                        </a:moveTo>
                        <a:lnTo>
                          <a:pt x="0" y="1197"/>
                        </a:lnTo>
                        <a:lnTo>
                          <a:pt x="542" y="1197"/>
                        </a:lnTo>
                        <a:lnTo>
                          <a:pt x="54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" name="Google Shape;2180;p28">
                    <a:extLst>
                      <a:ext uri="{FF2B5EF4-FFF2-40B4-BE49-F238E27FC236}">
                        <a16:creationId xmlns:a16="http://schemas.microsoft.com/office/drawing/2014/main" id="{C210C265-B3E9-4742-8118-69CFEEF05FC0}"/>
                      </a:ext>
                    </a:extLst>
                  </p:cNvPr>
                  <p:cNvSpPr/>
                  <p:nvPr/>
                </p:nvSpPr>
                <p:spPr>
                  <a:xfrm>
                    <a:off x="5168943" y="2228695"/>
                    <a:ext cx="34088" cy="75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3" h="1197" extrusionOk="0">
                        <a:moveTo>
                          <a:pt x="0" y="1"/>
                        </a:moveTo>
                        <a:lnTo>
                          <a:pt x="0" y="1197"/>
                        </a:lnTo>
                        <a:lnTo>
                          <a:pt x="543" y="1197"/>
                        </a:lnTo>
                        <a:lnTo>
                          <a:pt x="543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2181;p28">
                    <a:extLst>
                      <a:ext uri="{FF2B5EF4-FFF2-40B4-BE49-F238E27FC236}">
                        <a16:creationId xmlns:a16="http://schemas.microsoft.com/office/drawing/2014/main" id="{DF144AC8-43F3-482E-9E0C-E84A83407691}"/>
                      </a:ext>
                    </a:extLst>
                  </p:cNvPr>
                  <p:cNvSpPr/>
                  <p:nvPr/>
                </p:nvSpPr>
                <p:spPr>
                  <a:xfrm>
                    <a:off x="5222179" y="2228695"/>
                    <a:ext cx="33272" cy="75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1197" extrusionOk="0">
                        <a:moveTo>
                          <a:pt x="1" y="1"/>
                        </a:moveTo>
                        <a:lnTo>
                          <a:pt x="1" y="1197"/>
                        </a:lnTo>
                        <a:lnTo>
                          <a:pt x="529" y="1197"/>
                        </a:lnTo>
                        <a:lnTo>
                          <a:pt x="52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2182;p28">
                    <a:extLst>
                      <a:ext uri="{FF2B5EF4-FFF2-40B4-BE49-F238E27FC236}">
                        <a16:creationId xmlns:a16="http://schemas.microsoft.com/office/drawing/2014/main" id="{AB74CC43-2736-4CF0-B0EC-B3F1400BF16B}"/>
                      </a:ext>
                    </a:extLst>
                  </p:cNvPr>
                  <p:cNvSpPr/>
                  <p:nvPr/>
                </p:nvSpPr>
                <p:spPr>
                  <a:xfrm>
                    <a:off x="5274535" y="2228695"/>
                    <a:ext cx="33272" cy="75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1197" extrusionOk="0">
                        <a:moveTo>
                          <a:pt x="1" y="1"/>
                        </a:moveTo>
                        <a:lnTo>
                          <a:pt x="1" y="1197"/>
                        </a:lnTo>
                        <a:lnTo>
                          <a:pt x="529" y="1197"/>
                        </a:lnTo>
                        <a:lnTo>
                          <a:pt x="52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" name="Google Shape;2183;p28">
                    <a:extLst>
                      <a:ext uri="{FF2B5EF4-FFF2-40B4-BE49-F238E27FC236}">
                        <a16:creationId xmlns:a16="http://schemas.microsoft.com/office/drawing/2014/main" id="{FEDF5E4E-F9E2-4A5E-944A-D5CF3022BAFB}"/>
                      </a:ext>
                    </a:extLst>
                  </p:cNvPr>
                  <p:cNvSpPr/>
                  <p:nvPr/>
                </p:nvSpPr>
                <p:spPr>
                  <a:xfrm>
                    <a:off x="5116586" y="2330835"/>
                    <a:ext cx="34088" cy="74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3" h="1183" extrusionOk="0">
                        <a:moveTo>
                          <a:pt x="0" y="1"/>
                        </a:moveTo>
                        <a:lnTo>
                          <a:pt x="0" y="1182"/>
                        </a:lnTo>
                        <a:lnTo>
                          <a:pt x="542" y="1182"/>
                        </a:lnTo>
                        <a:lnTo>
                          <a:pt x="54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" name="Google Shape;2184;p28">
                    <a:extLst>
                      <a:ext uri="{FF2B5EF4-FFF2-40B4-BE49-F238E27FC236}">
                        <a16:creationId xmlns:a16="http://schemas.microsoft.com/office/drawing/2014/main" id="{40966BCF-2650-45B5-B0E3-A738B974A858}"/>
                      </a:ext>
                    </a:extLst>
                  </p:cNvPr>
                  <p:cNvSpPr/>
                  <p:nvPr/>
                </p:nvSpPr>
                <p:spPr>
                  <a:xfrm>
                    <a:off x="5168943" y="2330835"/>
                    <a:ext cx="34088" cy="74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3" h="1183" extrusionOk="0">
                        <a:moveTo>
                          <a:pt x="0" y="1"/>
                        </a:moveTo>
                        <a:lnTo>
                          <a:pt x="0" y="1182"/>
                        </a:lnTo>
                        <a:lnTo>
                          <a:pt x="543" y="1182"/>
                        </a:lnTo>
                        <a:lnTo>
                          <a:pt x="543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2185;p28">
                    <a:extLst>
                      <a:ext uri="{FF2B5EF4-FFF2-40B4-BE49-F238E27FC236}">
                        <a16:creationId xmlns:a16="http://schemas.microsoft.com/office/drawing/2014/main" id="{E5FA4B10-AA4E-4EF1-89D2-F75429C9489C}"/>
                      </a:ext>
                    </a:extLst>
                  </p:cNvPr>
                  <p:cNvSpPr/>
                  <p:nvPr/>
                </p:nvSpPr>
                <p:spPr>
                  <a:xfrm>
                    <a:off x="5222179" y="2330835"/>
                    <a:ext cx="33272" cy="74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1183" extrusionOk="0">
                        <a:moveTo>
                          <a:pt x="1" y="1"/>
                        </a:moveTo>
                        <a:lnTo>
                          <a:pt x="1" y="1182"/>
                        </a:lnTo>
                        <a:lnTo>
                          <a:pt x="529" y="1182"/>
                        </a:lnTo>
                        <a:lnTo>
                          <a:pt x="52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" name="Google Shape;2186;p28">
                    <a:extLst>
                      <a:ext uri="{FF2B5EF4-FFF2-40B4-BE49-F238E27FC236}">
                        <a16:creationId xmlns:a16="http://schemas.microsoft.com/office/drawing/2014/main" id="{276EFDA7-EB99-4FE7-A496-45A4E04AE1B6}"/>
                      </a:ext>
                    </a:extLst>
                  </p:cNvPr>
                  <p:cNvSpPr/>
                  <p:nvPr/>
                </p:nvSpPr>
                <p:spPr>
                  <a:xfrm>
                    <a:off x="5274535" y="2330835"/>
                    <a:ext cx="33272" cy="74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1183" extrusionOk="0">
                        <a:moveTo>
                          <a:pt x="1" y="1"/>
                        </a:moveTo>
                        <a:lnTo>
                          <a:pt x="1" y="1182"/>
                        </a:lnTo>
                        <a:lnTo>
                          <a:pt x="529" y="1182"/>
                        </a:lnTo>
                        <a:lnTo>
                          <a:pt x="52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" name="Google Shape;2187;p28">
                    <a:extLst>
                      <a:ext uri="{FF2B5EF4-FFF2-40B4-BE49-F238E27FC236}">
                        <a16:creationId xmlns:a16="http://schemas.microsoft.com/office/drawing/2014/main" id="{BE08E81B-C7FB-4AAA-BE8C-E4B3C9CE3476}"/>
                      </a:ext>
                    </a:extLst>
                  </p:cNvPr>
                  <p:cNvSpPr/>
                  <p:nvPr/>
                </p:nvSpPr>
                <p:spPr>
                  <a:xfrm>
                    <a:off x="4882614" y="2121344"/>
                    <a:ext cx="199130" cy="3754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2" h="5980" extrusionOk="0">
                        <a:moveTo>
                          <a:pt x="1" y="0"/>
                        </a:moveTo>
                        <a:lnTo>
                          <a:pt x="1" y="5979"/>
                        </a:lnTo>
                        <a:lnTo>
                          <a:pt x="3171" y="5979"/>
                        </a:lnTo>
                        <a:lnTo>
                          <a:pt x="3171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" name="Google Shape;2188;p28">
                    <a:extLst>
                      <a:ext uri="{FF2B5EF4-FFF2-40B4-BE49-F238E27FC236}">
                        <a16:creationId xmlns:a16="http://schemas.microsoft.com/office/drawing/2014/main" id="{7A42D6EC-48D5-4B1A-910C-F144793785FF}"/>
                      </a:ext>
                    </a:extLst>
                  </p:cNvPr>
                  <p:cNvSpPr/>
                  <p:nvPr/>
                </p:nvSpPr>
                <p:spPr>
                  <a:xfrm>
                    <a:off x="4900945" y="2077714"/>
                    <a:ext cx="158074" cy="66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8" h="1057" extrusionOk="0">
                        <a:moveTo>
                          <a:pt x="1" y="0"/>
                        </a:moveTo>
                        <a:lnTo>
                          <a:pt x="1" y="1057"/>
                        </a:lnTo>
                        <a:lnTo>
                          <a:pt x="2518" y="1057"/>
                        </a:lnTo>
                        <a:lnTo>
                          <a:pt x="251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" name="Google Shape;2189;p28">
                    <a:extLst>
                      <a:ext uri="{FF2B5EF4-FFF2-40B4-BE49-F238E27FC236}">
                        <a16:creationId xmlns:a16="http://schemas.microsoft.com/office/drawing/2014/main" id="{E4BE87DE-BDCC-49D5-BA81-521C9C2EB4B4}"/>
                      </a:ext>
                    </a:extLst>
                  </p:cNvPr>
                  <p:cNvSpPr/>
                  <p:nvPr/>
                </p:nvSpPr>
                <p:spPr>
                  <a:xfrm>
                    <a:off x="4919276" y="2034899"/>
                    <a:ext cx="121412" cy="516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4" h="822" extrusionOk="0">
                        <a:moveTo>
                          <a:pt x="1" y="1"/>
                        </a:moveTo>
                        <a:lnTo>
                          <a:pt x="1" y="821"/>
                        </a:lnTo>
                        <a:lnTo>
                          <a:pt x="1934" y="821"/>
                        </a:lnTo>
                        <a:lnTo>
                          <a:pt x="1934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" name="Google Shape;2190;p28">
                    <a:extLst>
                      <a:ext uri="{FF2B5EF4-FFF2-40B4-BE49-F238E27FC236}">
                        <a16:creationId xmlns:a16="http://schemas.microsoft.com/office/drawing/2014/main" id="{60B5A552-133F-4F53-BA63-6EE29DCA252F}"/>
                      </a:ext>
                    </a:extLst>
                  </p:cNvPr>
                  <p:cNvSpPr/>
                  <p:nvPr/>
                </p:nvSpPr>
                <p:spPr>
                  <a:xfrm>
                    <a:off x="4909671" y="2153612"/>
                    <a:ext cx="25425" cy="54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" h="864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404" y="863"/>
                        </a:lnTo>
                        <a:lnTo>
                          <a:pt x="40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2191;p28">
                    <a:extLst>
                      <a:ext uri="{FF2B5EF4-FFF2-40B4-BE49-F238E27FC236}">
                        <a16:creationId xmlns:a16="http://schemas.microsoft.com/office/drawing/2014/main" id="{21483518-DE49-48ED-9D8D-738D2E5EB7AE}"/>
                      </a:ext>
                    </a:extLst>
                  </p:cNvPr>
                  <p:cNvSpPr/>
                  <p:nvPr/>
                </p:nvSpPr>
                <p:spPr>
                  <a:xfrm>
                    <a:off x="4948091" y="2153612"/>
                    <a:ext cx="24483" cy="54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4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" name="Google Shape;2192;p28">
                    <a:extLst>
                      <a:ext uri="{FF2B5EF4-FFF2-40B4-BE49-F238E27FC236}">
                        <a16:creationId xmlns:a16="http://schemas.microsoft.com/office/drawing/2014/main" id="{FF12DD5F-4DBF-4C8E-84BB-1BDF0B3CCB1D}"/>
                      </a:ext>
                    </a:extLst>
                  </p:cNvPr>
                  <p:cNvSpPr/>
                  <p:nvPr/>
                </p:nvSpPr>
                <p:spPr>
                  <a:xfrm>
                    <a:off x="4986511" y="2153612"/>
                    <a:ext cx="24483" cy="54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4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" name="Google Shape;2193;p28">
                    <a:extLst>
                      <a:ext uri="{FF2B5EF4-FFF2-40B4-BE49-F238E27FC236}">
                        <a16:creationId xmlns:a16="http://schemas.microsoft.com/office/drawing/2014/main" id="{19C15D2C-5EA3-410E-9D13-A52141C7AA23}"/>
                      </a:ext>
                    </a:extLst>
                  </p:cNvPr>
                  <p:cNvSpPr/>
                  <p:nvPr/>
                </p:nvSpPr>
                <p:spPr>
                  <a:xfrm>
                    <a:off x="5024931" y="2153612"/>
                    <a:ext cx="24483" cy="54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4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" name="Google Shape;2194;p28">
                    <a:extLst>
                      <a:ext uri="{FF2B5EF4-FFF2-40B4-BE49-F238E27FC236}">
                        <a16:creationId xmlns:a16="http://schemas.microsoft.com/office/drawing/2014/main" id="{F31EC6A6-BCDA-4429-8E20-B7068B274D2F}"/>
                      </a:ext>
                    </a:extLst>
                  </p:cNvPr>
                  <p:cNvSpPr/>
                  <p:nvPr/>
                </p:nvSpPr>
                <p:spPr>
                  <a:xfrm>
                    <a:off x="4909671" y="2227816"/>
                    <a:ext cx="25425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" h="863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404" y="863"/>
                        </a:lnTo>
                        <a:lnTo>
                          <a:pt x="40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" name="Google Shape;2195;p28">
                    <a:extLst>
                      <a:ext uri="{FF2B5EF4-FFF2-40B4-BE49-F238E27FC236}">
                        <a16:creationId xmlns:a16="http://schemas.microsoft.com/office/drawing/2014/main" id="{9FA5AFA6-4404-4625-8DDA-97C89A1F4431}"/>
                      </a:ext>
                    </a:extLst>
                  </p:cNvPr>
                  <p:cNvSpPr/>
                  <p:nvPr/>
                </p:nvSpPr>
                <p:spPr>
                  <a:xfrm>
                    <a:off x="4948091" y="2227816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" name="Google Shape;2196;p28">
                    <a:extLst>
                      <a:ext uri="{FF2B5EF4-FFF2-40B4-BE49-F238E27FC236}">
                        <a16:creationId xmlns:a16="http://schemas.microsoft.com/office/drawing/2014/main" id="{9A968A65-A321-47E4-885B-6C208F309EB8}"/>
                      </a:ext>
                    </a:extLst>
                  </p:cNvPr>
                  <p:cNvSpPr/>
                  <p:nvPr/>
                </p:nvSpPr>
                <p:spPr>
                  <a:xfrm>
                    <a:off x="4986511" y="2227816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" name="Google Shape;2197;p28">
                    <a:extLst>
                      <a:ext uri="{FF2B5EF4-FFF2-40B4-BE49-F238E27FC236}">
                        <a16:creationId xmlns:a16="http://schemas.microsoft.com/office/drawing/2014/main" id="{68736B10-BE42-422D-A769-E9ACA6535A61}"/>
                      </a:ext>
                    </a:extLst>
                  </p:cNvPr>
                  <p:cNvSpPr/>
                  <p:nvPr/>
                </p:nvSpPr>
                <p:spPr>
                  <a:xfrm>
                    <a:off x="5024931" y="2227816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" name="Google Shape;2198;p28">
                    <a:extLst>
                      <a:ext uri="{FF2B5EF4-FFF2-40B4-BE49-F238E27FC236}">
                        <a16:creationId xmlns:a16="http://schemas.microsoft.com/office/drawing/2014/main" id="{3B4EA2A8-5347-4FEB-AB47-2075417DF23D}"/>
                      </a:ext>
                    </a:extLst>
                  </p:cNvPr>
                  <p:cNvSpPr/>
                  <p:nvPr/>
                </p:nvSpPr>
                <p:spPr>
                  <a:xfrm>
                    <a:off x="4909671" y="2302020"/>
                    <a:ext cx="25425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" h="863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404" y="863"/>
                        </a:lnTo>
                        <a:lnTo>
                          <a:pt x="40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" name="Google Shape;2199;p28">
                    <a:extLst>
                      <a:ext uri="{FF2B5EF4-FFF2-40B4-BE49-F238E27FC236}">
                        <a16:creationId xmlns:a16="http://schemas.microsoft.com/office/drawing/2014/main" id="{1338B54F-9BF9-451B-A8CE-8DAC4DD34824}"/>
                      </a:ext>
                    </a:extLst>
                  </p:cNvPr>
                  <p:cNvSpPr/>
                  <p:nvPr/>
                </p:nvSpPr>
                <p:spPr>
                  <a:xfrm>
                    <a:off x="4948091" y="2302020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" name="Google Shape;2200;p28">
                    <a:extLst>
                      <a:ext uri="{FF2B5EF4-FFF2-40B4-BE49-F238E27FC236}">
                        <a16:creationId xmlns:a16="http://schemas.microsoft.com/office/drawing/2014/main" id="{E4D27A88-C1F5-499B-8666-62B9DAAE6BA5}"/>
                      </a:ext>
                    </a:extLst>
                  </p:cNvPr>
                  <p:cNvSpPr/>
                  <p:nvPr/>
                </p:nvSpPr>
                <p:spPr>
                  <a:xfrm>
                    <a:off x="4986511" y="2302020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" name="Google Shape;2201;p28">
                    <a:extLst>
                      <a:ext uri="{FF2B5EF4-FFF2-40B4-BE49-F238E27FC236}">
                        <a16:creationId xmlns:a16="http://schemas.microsoft.com/office/drawing/2014/main" id="{6C69CE51-3AAA-4D70-B9B7-2B7A034434B2}"/>
                      </a:ext>
                    </a:extLst>
                  </p:cNvPr>
                  <p:cNvSpPr/>
                  <p:nvPr/>
                </p:nvSpPr>
                <p:spPr>
                  <a:xfrm>
                    <a:off x="5024931" y="2302020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" name="Google Shape;2202;p28">
                    <a:extLst>
                      <a:ext uri="{FF2B5EF4-FFF2-40B4-BE49-F238E27FC236}">
                        <a16:creationId xmlns:a16="http://schemas.microsoft.com/office/drawing/2014/main" id="{25D518F3-392C-44B3-81A7-4D901545C711}"/>
                      </a:ext>
                    </a:extLst>
                  </p:cNvPr>
                  <p:cNvSpPr/>
                  <p:nvPr/>
                </p:nvSpPr>
                <p:spPr>
                  <a:xfrm>
                    <a:off x="4909671" y="2376223"/>
                    <a:ext cx="25425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" h="863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404" y="863"/>
                        </a:lnTo>
                        <a:lnTo>
                          <a:pt x="40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" name="Google Shape;2203;p28">
                    <a:extLst>
                      <a:ext uri="{FF2B5EF4-FFF2-40B4-BE49-F238E27FC236}">
                        <a16:creationId xmlns:a16="http://schemas.microsoft.com/office/drawing/2014/main" id="{CC2B6EB3-E131-4762-945F-5B218A97B9E0}"/>
                      </a:ext>
                    </a:extLst>
                  </p:cNvPr>
                  <p:cNvSpPr/>
                  <p:nvPr/>
                </p:nvSpPr>
                <p:spPr>
                  <a:xfrm>
                    <a:off x="4948091" y="2376223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" name="Google Shape;2204;p28">
                    <a:extLst>
                      <a:ext uri="{FF2B5EF4-FFF2-40B4-BE49-F238E27FC236}">
                        <a16:creationId xmlns:a16="http://schemas.microsoft.com/office/drawing/2014/main" id="{94944ECE-ED8B-4EE7-A8B2-4CA369ECB32E}"/>
                      </a:ext>
                    </a:extLst>
                  </p:cNvPr>
                  <p:cNvSpPr/>
                  <p:nvPr/>
                </p:nvSpPr>
                <p:spPr>
                  <a:xfrm>
                    <a:off x="4986511" y="2376223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" name="Google Shape;2205;p28">
                    <a:extLst>
                      <a:ext uri="{FF2B5EF4-FFF2-40B4-BE49-F238E27FC236}">
                        <a16:creationId xmlns:a16="http://schemas.microsoft.com/office/drawing/2014/main" id="{24CF149B-9AA8-489F-9C96-1C3CDCC883B9}"/>
                      </a:ext>
                    </a:extLst>
                  </p:cNvPr>
                  <p:cNvSpPr/>
                  <p:nvPr/>
                </p:nvSpPr>
                <p:spPr>
                  <a:xfrm>
                    <a:off x="5024931" y="2376223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" name="Google Shape;2206;p28">
                    <a:extLst>
                      <a:ext uri="{FF2B5EF4-FFF2-40B4-BE49-F238E27FC236}">
                        <a16:creationId xmlns:a16="http://schemas.microsoft.com/office/drawing/2014/main" id="{2E55BD0C-36D5-4544-84DE-08FA471586F6}"/>
                      </a:ext>
                    </a:extLst>
                  </p:cNvPr>
                  <p:cNvSpPr/>
                  <p:nvPr/>
                </p:nvSpPr>
                <p:spPr>
                  <a:xfrm>
                    <a:off x="5352254" y="2121344"/>
                    <a:ext cx="199067" cy="3754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1" h="5980" extrusionOk="0">
                        <a:moveTo>
                          <a:pt x="0" y="0"/>
                        </a:moveTo>
                        <a:lnTo>
                          <a:pt x="0" y="5979"/>
                        </a:lnTo>
                        <a:lnTo>
                          <a:pt x="3171" y="5979"/>
                        </a:lnTo>
                        <a:lnTo>
                          <a:pt x="3171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" name="Google Shape;2207;p28">
                    <a:extLst>
                      <a:ext uri="{FF2B5EF4-FFF2-40B4-BE49-F238E27FC236}">
                        <a16:creationId xmlns:a16="http://schemas.microsoft.com/office/drawing/2014/main" id="{BEE2FF1D-F70B-4E2B-B51E-0046ED14E7D7}"/>
                      </a:ext>
                    </a:extLst>
                  </p:cNvPr>
                  <p:cNvSpPr/>
                  <p:nvPr/>
                </p:nvSpPr>
                <p:spPr>
                  <a:xfrm>
                    <a:off x="5370585" y="2077714"/>
                    <a:ext cx="158074" cy="66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8" h="1057" extrusionOk="0">
                        <a:moveTo>
                          <a:pt x="0" y="0"/>
                        </a:moveTo>
                        <a:lnTo>
                          <a:pt x="0" y="1057"/>
                        </a:lnTo>
                        <a:lnTo>
                          <a:pt x="2517" y="1057"/>
                        </a:lnTo>
                        <a:lnTo>
                          <a:pt x="251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" name="Google Shape;2208;p28">
                    <a:extLst>
                      <a:ext uri="{FF2B5EF4-FFF2-40B4-BE49-F238E27FC236}">
                        <a16:creationId xmlns:a16="http://schemas.microsoft.com/office/drawing/2014/main" id="{277BB99B-18B3-4C74-B67E-4035F12CEC6A}"/>
                      </a:ext>
                    </a:extLst>
                  </p:cNvPr>
                  <p:cNvSpPr/>
                  <p:nvPr/>
                </p:nvSpPr>
                <p:spPr>
                  <a:xfrm>
                    <a:off x="5388916" y="2034899"/>
                    <a:ext cx="121412" cy="516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4" h="822" extrusionOk="0">
                        <a:moveTo>
                          <a:pt x="0" y="1"/>
                        </a:moveTo>
                        <a:lnTo>
                          <a:pt x="0" y="821"/>
                        </a:lnTo>
                        <a:lnTo>
                          <a:pt x="1933" y="821"/>
                        </a:lnTo>
                        <a:lnTo>
                          <a:pt x="1933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2209;p28">
                    <a:extLst>
                      <a:ext uri="{FF2B5EF4-FFF2-40B4-BE49-F238E27FC236}">
                        <a16:creationId xmlns:a16="http://schemas.microsoft.com/office/drawing/2014/main" id="{D7C86387-5DE8-426B-9DC4-64435BE0D3F7}"/>
                      </a:ext>
                    </a:extLst>
                  </p:cNvPr>
                  <p:cNvSpPr/>
                  <p:nvPr/>
                </p:nvSpPr>
                <p:spPr>
                  <a:xfrm>
                    <a:off x="5379311" y="2153612"/>
                    <a:ext cx="24483" cy="54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4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" name="Google Shape;2210;p28">
                    <a:extLst>
                      <a:ext uri="{FF2B5EF4-FFF2-40B4-BE49-F238E27FC236}">
                        <a16:creationId xmlns:a16="http://schemas.microsoft.com/office/drawing/2014/main" id="{18B89AD1-B00E-4191-9339-C1A0A128C8FD}"/>
                      </a:ext>
                    </a:extLst>
                  </p:cNvPr>
                  <p:cNvSpPr/>
                  <p:nvPr/>
                </p:nvSpPr>
                <p:spPr>
                  <a:xfrm>
                    <a:off x="5417731" y="2153612"/>
                    <a:ext cx="24483" cy="54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4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" name="Google Shape;2211;p28">
                    <a:extLst>
                      <a:ext uri="{FF2B5EF4-FFF2-40B4-BE49-F238E27FC236}">
                        <a16:creationId xmlns:a16="http://schemas.microsoft.com/office/drawing/2014/main" id="{E886D5A8-B7CA-4DC0-8DEE-D6077D6FD8FF}"/>
                      </a:ext>
                    </a:extLst>
                  </p:cNvPr>
                  <p:cNvSpPr/>
                  <p:nvPr/>
                </p:nvSpPr>
                <p:spPr>
                  <a:xfrm>
                    <a:off x="5456151" y="2153612"/>
                    <a:ext cx="24483" cy="54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4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89" y="863"/>
                        </a:lnTo>
                        <a:lnTo>
                          <a:pt x="38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" name="Google Shape;2212;p28">
                    <a:extLst>
                      <a:ext uri="{FF2B5EF4-FFF2-40B4-BE49-F238E27FC236}">
                        <a16:creationId xmlns:a16="http://schemas.microsoft.com/office/drawing/2014/main" id="{CAB10024-3D96-4C4C-B97A-43093E4A3D94}"/>
                      </a:ext>
                    </a:extLst>
                  </p:cNvPr>
                  <p:cNvSpPr/>
                  <p:nvPr/>
                </p:nvSpPr>
                <p:spPr>
                  <a:xfrm>
                    <a:off x="5494508" y="2153612"/>
                    <a:ext cx="24546" cy="54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" h="864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" name="Google Shape;2213;p28">
                    <a:extLst>
                      <a:ext uri="{FF2B5EF4-FFF2-40B4-BE49-F238E27FC236}">
                        <a16:creationId xmlns:a16="http://schemas.microsoft.com/office/drawing/2014/main" id="{12090AD3-B4AF-4022-B1B8-B934BAF23EE5}"/>
                      </a:ext>
                    </a:extLst>
                  </p:cNvPr>
                  <p:cNvSpPr/>
                  <p:nvPr/>
                </p:nvSpPr>
                <p:spPr>
                  <a:xfrm>
                    <a:off x="5379311" y="2227816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" name="Google Shape;2214;p28">
                    <a:extLst>
                      <a:ext uri="{FF2B5EF4-FFF2-40B4-BE49-F238E27FC236}">
                        <a16:creationId xmlns:a16="http://schemas.microsoft.com/office/drawing/2014/main" id="{8FFF604C-1427-4E5F-B830-3AD555CB7EB5}"/>
                      </a:ext>
                    </a:extLst>
                  </p:cNvPr>
                  <p:cNvSpPr/>
                  <p:nvPr/>
                </p:nvSpPr>
                <p:spPr>
                  <a:xfrm>
                    <a:off x="5417731" y="2227816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" name="Google Shape;2215;p28">
                    <a:extLst>
                      <a:ext uri="{FF2B5EF4-FFF2-40B4-BE49-F238E27FC236}">
                        <a16:creationId xmlns:a16="http://schemas.microsoft.com/office/drawing/2014/main" id="{4DA16BE4-BE70-4959-AB00-39365C14F7ED}"/>
                      </a:ext>
                    </a:extLst>
                  </p:cNvPr>
                  <p:cNvSpPr/>
                  <p:nvPr/>
                </p:nvSpPr>
                <p:spPr>
                  <a:xfrm>
                    <a:off x="5456151" y="2227816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89" y="863"/>
                        </a:lnTo>
                        <a:lnTo>
                          <a:pt x="38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" name="Google Shape;2216;p28">
                    <a:extLst>
                      <a:ext uri="{FF2B5EF4-FFF2-40B4-BE49-F238E27FC236}">
                        <a16:creationId xmlns:a16="http://schemas.microsoft.com/office/drawing/2014/main" id="{79F2482B-0F3B-4E4A-BA32-E7BCFFD754A4}"/>
                      </a:ext>
                    </a:extLst>
                  </p:cNvPr>
                  <p:cNvSpPr/>
                  <p:nvPr/>
                </p:nvSpPr>
                <p:spPr>
                  <a:xfrm>
                    <a:off x="5494508" y="2227816"/>
                    <a:ext cx="24546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" h="863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" name="Google Shape;2217;p28">
                    <a:extLst>
                      <a:ext uri="{FF2B5EF4-FFF2-40B4-BE49-F238E27FC236}">
                        <a16:creationId xmlns:a16="http://schemas.microsoft.com/office/drawing/2014/main" id="{9958E3A2-48FB-4062-8DE9-AF453AE6DDFE}"/>
                      </a:ext>
                    </a:extLst>
                  </p:cNvPr>
                  <p:cNvSpPr/>
                  <p:nvPr/>
                </p:nvSpPr>
                <p:spPr>
                  <a:xfrm>
                    <a:off x="5379311" y="2302020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" name="Google Shape;2218;p28">
                    <a:extLst>
                      <a:ext uri="{FF2B5EF4-FFF2-40B4-BE49-F238E27FC236}">
                        <a16:creationId xmlns:a16="http://schemas.microsoft.com/office/drawing/2014/main" id="{B8871CDE-3CC2-4E0E-971A-BB3BFF4DC129}"/>
                      </a:ext>
                    </a:extLst>
                  </p:cNvPr>
                  <p:cNvSpPr/>
                  <p:nvPr/>
                </p:nvSpPr>
                <p:spPr>
                  <a:xfrm>
                    <a:off x="5417731" y="2302020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" name="Google Shape;2219;p28">
                    <a:extLst>
                      <a:ext uri="{FF2B5EF4-FFF2-40B4-BE49-F238E27FC236}">
                        <a16:creationId xmlns:a16="http://schemas.microsoft.com/office/drawing/2014/main" id="{413E7D17-EEC5-4149-986E-FE7AD47854A6}"/>
                      </a:ext>
                    </a:extLst>
                  </p:cNvPr>
                  <p:cNvSpPr/>
                  <p:nvPr/>
                </p:nvSpPr>
                <p:spPr>
                  <a:xfrm>
                    <a:off x="5456151" y="2302020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89" y="863"/>
                        </a:lnTo>
                        <a:lnTo>
                          <a:pt x="38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" name="Google Shape;2220;p28">
                    <a:extLst>
                      <a:ext uri="{FF2B5EF4-FFF2-40B4-BE49-F238E27FC236}">
                        <a16:creationId xmlns:a16="http://schemas.microsoft.com/office/drawing/2014/main" id="{31989880-9B65-477B-8538-FDC4DD80465A}"/>
                      </a:ext>
                    </a:extLst>
                  </p:cNvPr>
                  <p:cNvSpPr/>
                  <p:nvPr/>
                </p:nvSpPr>
                <p:spPr>
                  <a:xfrm>
                    <a:off x="5494508" y="2302020"/>
                    <a:ext cx="24546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" h="863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" name="Google Shape;2221;p28">
                    <a:extLst>
                      <a:ext uri="{FF2B5EF4-FFF2-40B4-BE49-F238E27FC236}">
                        <a16:creationId xmlns:a16="http://schemas.microsoft.com/office/drawing/2014/main" id="{C339A788-A0CE-4321-83EC-934A5F725592}"/>
                      </a:ext>
                    </a:extLst>
                  </p:cNvPr>
                  <p:cNvSpPr/>
                  <p:nvPr/>
                </p:nvSpPr>
                <p:spPr>
                  <a:xfrm>
                    <a:off x="5379311" y="2376223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" name="Google Shape;2222;p28">
                    <a:extLst>
                      <a:ext uri="{FF2B5EF4-FFF2-40B4-BE49-F238E27FC236}">
                        <a16:creationId xmlns:a16="http://schemas.microsoft.com/office/drawing/2014/main" id="{3EE0ACFD-69EE-4E66-94D0-EC4CE8ED645A}"/>
                      </a:ext>
                    </a:extLst>
                  </p:cNvPr>
                  <p:cNvSpPr/>
                  <p:nvPr/>
                </p:nvSpPr>
                <p:spPr>
                  <a:xfrm>
                    <a:off x="5417731" y="2376223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3" name="Google Shape;2223;p28">
                    <a:extLst>
                      <a:ext uri="{FF2B5EF4-FFF2-40B4-BE49-F238E27FC236}">
                        <a16:creationId xmlns:a16="http://schemas.microsoft.com/office/drawing/2014/main" id="{A186A53B-D97B-42FB-8BC9-8932C54FF461}"/>
                      </a:ext>
                    </a:extLst>
                  </p:cNvPr>
                  <p:cNvSpPr/>
                  <p:nvPr/>
                </p:nvSpPr>
                <p:spPr>
                  <a:xfrm>
                    <a:off x="5456151" y="2376223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89" y="863"/>
                        </a:lnTo>
                        <a:lnTo>
                          <a:pt x="38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4" name="Google Shape;2224;p28">
                    <a:extLst>
                      <a:ext uri="{FF2B5EF4-FFF2-40B4-BE49-F238E27FC236}">
                        <a16:creationId xmlns:a16="http://schemas.microsoft.com/office/drawing/2014/main" id="{6B5FE499-11CF-4B9C-9F4C-010036255D48}"/>
                      </a:ext>
                    </a:extLst>
                  </p:cNvPr>
                  <p:cNvSpPr/>
                  <p:nvPr/>
                </p:nvSpPr>
                <p:spPr>
                  <a:xfrm>
                    <a:off x="5494508" y="2376223"/>
                    <a:ext cx="24546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" h="863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" name="Google Shape;2225;p28">
                    <a:extLst>
                      <a:ext uri="{FF2B5EF4-FFF2-40B4-BE49-F238E27FC236}">
                        <a16:creationId xmlns:a16="http://schemas.microsoft.com/office/drawing/2014/main" id="{50BEC3FE-ADCB-41DB-BB8A-658A19565515}"/>
                      </a:ext>
                    </a:extLst>
                  </p:cNvPr>
                  <p:cNvSpPr/>
                  <p:nvPr/>
                </p:nvSpPr>
                <p:spPr>
                  <a:xfrm>
                    <a:off x="4852983" y="2482695"/>
                    <a:ext cx="7201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72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11471" y="863"/>
                        </a:lnTo>
                        <a:lnTo>
                          <a:pt x="11471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cxnSp>
            <p:nvCxnSpPr>
              <p:cNvPr id="105" name="Google Shape;2226;p28">
                <a:extLst>
                  <a:ext uri="{FF2B5EF4-FFF2-40B4-BE49-F238E27FC236}">
                    <a16:creationId xmlns:a16="http://schemas.microsoft.com/office/drawing/2014/main" id="{3F0E4113-8CB1-443F-A3EE-15AE1EB6AA40}"/>
                  </a:ext>
                </a:extLst>
              </p:cNvPr>
              <p:cNvCxnSpPr/>
              <p:nvPr/>
            </p:nvCxnSpPr>
            <p:spPr>
              <a:xfrm rot="10800000">
                <a:off x="5872188" y="2232088"/>
                <a:ext cx="727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  <p:grpSp>
          <p:nvGrpSpPr>
            <p:cNvPr id="101" name="Google Shape;2227;p28">
              <a:extLst>
                <a:ext uri="{FF2B5EF4-FFF2-40B4-BE49-F238E27FC236}">
                  <a16:creationId xmlns:a16="http://schemas.microsoft.com/office/drawing/2014/main" id="{B9BB2146-79F9-480C-B315-40B6DAF70BED}"/>
                </a:ext>
              </a:extLst>
            </p:cNvPr>
            <p:cNvGrpSpPr/>
            <p:nvPr/>
          </p:nvGrpSpPr>
          <p:grpSpPr>
            <a:xfrm flipH="1">
              <a:off x="6792547" y="1791281"/>
              <a:ext cx="1545484" cy="888716"/>
              <a:chOff x="1204603" y="1478009"/>
              <a:chExt cx="1545484" cy="888716"/>
            </a:xfrm>
          </p:grpSpPr>
          <p:sp>
            <p:nvSpPr>
              <p:cNvPr id="102" name="Google Shape;2228;p28">
                <a:extLst>
                  <a:ext uri="{FF2B5EF4-FFF2-40B4-BE49-F238E27FC236}">
                    <a16:creationId xmlns:a16="http://schemas.microsoft.com/office/drawing/2014/main" id="{3474FA15-B25C-45D4-989B-02B3315013DF}"/>
                  </a:ext>
                </a:extLst>
              </p:cNvPr>
              <p:cNvSpPr txBox="1"/>
              <p:nvPr/>
            </p:nvSpPr>
            <p:spPr>
              <a:xfrm>
                <a:off x="1205388" y="1478009"/>
                <a:ext cx="15447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accent5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Option A</a:t>
                </a:r>
                <a:endParaRPr sz="1800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3" name="Google Shape;2229;p28">
                <a:extLst>
                  <a:ext uri="{FF2B5EF4-FFF2-40B4-BE49-F238E27FC236}">
                    <a16:creationId xmlns:a16="http://schemas.microsoft.com/office/drawing/2014/main" id="{2E252679-8C2D-4341-93CF-ADAB5BD8AF9A}"/>
                  </a:ext>
                </a:extLst>
              </p:cNvPr>
              <p:cNvSpPr txBox="1"/>
              <p:nvPr/>
            </p:nvSpPr>
            <p:spPr>
              <a:xfrm>
                <a:off x="1204603" y="1793425"/>
                <a:ext cx="1544700" cy="5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Fira Sans"/>
                    <a:ea typeface="Fira Sans"/>
                    <a:cs typeface="Fira Sans"/>
                    <a:sym typeface="Fira Sans"/>
                  </a:rPr>
                  <a:t>Provide evidence that a permit is not required</a:t>
                </a:r>
                <a:endParaRPr sz="1200" dirty="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168" name="Google Shape;2230;p28">
            <a:extLst>
              <a:ext uri="{FF2B5EF4-FFF2-40B4-BE49-F238E27FC236}">
                <a16:creationId xmlns:a16="http://schemas.microsoft.com/office/drawing/2014/main" id="{DFFFF786-862F-4844-BAC6-02E78E0AD386}"/>
              </a:ext>
            </a:extLst>
          </p:cNvPr>
          <p:cNvGrpSpPr/>
          <p:nvPr/>
        </p:nvGrpSpPr>
        <p:grpSpPr>
          <a:xfrm>
            <a:off x="4743354" y="1860559"/>
            <a:ext cx="3636533" cy="1305000"/>
            <a:chOff x="4702500" y="3066475"/>
            <a:chExt cx="3636533" cy="1305000"/>
          </a:xfrm>
        </p:grpSpPr>
        <p:grpSp>
          <p:nvGrpSpPr>
            <p:cNvPr id="169" name="Google Shape;2231;p28">
              <a:extLst>
                <a:ext uri="{FF2B5EF4-FFF2-40B4-BE49-F238E27FC236}">
                  <a16:creationId xmlns:a16="http://schemas.microsoft.com/office/drawing/2014/main" id="{49CA6B68-FEFB-457D-B22C-9478B0EA17CE}"/>
                </a:ext>
              </a:extLst>
            </p:cNvPr>
            <p:cNvGrpSpPr/>
            <p:nvPr/>
          </p:nvGrpSpPr>
          <p:grpSpPr>
            <a:xfrm>
              <a:off x="4702500" y="3066475"/>
              <a:ext cx="2032675" cy="1305000"/>
              <a:chOff x="4566713" y="3066475"/>
              <a:chExt cx="2032675" cy="1305000"/>
            </a:xfrm>
          </p:grpSpPr>
          <p:grpSp>
            <p:nvGrpSpPr>
              <p:cNvPr id="173" name="Google Shape;2232;p28">
                <a:extLst>
                  <a:ext uri="{FF2B5EF4-FFF2-40B4-BE49-F238E27FC236}">
                    <a16:creationId xmlns:a16="http://schemas.microsoft.com/office/drawing/2014/main" id="{14D11480-D139-4CD1-98CE-0AC13B7645C4}"/>
                  </a:ext>
                </a:extLst>
              </p:cNvPr>
              <p:cNvGrpSpPr/>
              <p:nvPr/>
            </p:nvGrpSpPr>
            <p:grpSpPr>
              <a:xfrm>
                <a:off x="4566713" y="3066475"/>
                <a:ext cx="1305000" cy="1305000"/>
                <a:chOff x="4566713" y="3066475"/>
                <a:chExt cx="1305000" cy="1305000"/>
              </a:xfrm>
            </p:grpSpPr>
            <p:grpSp>
              <p:nvGrpSpPr>
                <p:cNvPr id="175" name="Google Shape;2233;p28">
                  <a:extLst>
                    <a:ext uri="{FF2B5EF4-FFF2-40B4-BE49-F238E27FC236}">
                      <a16:creationId xmlns:a16="http://schemas.microsoft.com/office/drawing/2014/main" id="{ED752E25-FA6E-4FCF-81BC-64D7732F42E5}"/>
                    </a:ext>
                  </a:extLst>
                </p:cNvPr>
                <p:cNvGrpSpPr/>
                <p:nvPr/>
              </p:nvGrpSpPr>
              <p:grpSpPr>
                <a:xfrm>
                  <a:off x="4566713" y="3066475"/>
                  <a:ext cx="1305000" cy="1305000"/>
                  <a:chOff x="3003538" y="1586225"/>
                  <a:chExt cx="1305000" cy="1305000"/>
                </a:xfrm>
              </p:grpSpPr>
              <p:sp>
                <p:nvSpPr>
                  <p:cNvPr id="235" name="Google Shape;2234;p28">
                    <a:extLst>
                      <a:ext uri="{FF2B5EF4-FFF2-40B4-BE49-F238E27FC236}">
                        <a16:creationId xmlns:a16="http://schemas.microsoft.com/office/drawing/2014/main" id="{81FE94BA-8468-413C-A251-21AAA2851D04}"/>
                      </a:ext>
                    </a:extLst>
                  </p:cNvPr>
                  <p:cNvSpPr/>
                  <p:nvPr/>
                </p:nvSpPr>
                <p:spPr>
                  <a:xfrm>
                    <a:off x="3003538" y="1586225"/>
                    <a:ext cx="1305000" cy="13050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accent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6" name="Google Shape;2235;p28">
                    <a:extLst>
                      <a:ext uri="{FF2B5EF4-FFF2-40B4-BE49-F238E27FC236}">
                        <a16:creationId xmlns:a16="http://schemas.microsoft.com/office/drawing/2014/main" id="{20C31E57-6CF6-4AE9-82EE-CD3779EC300C}"/>
                      </a:ext>
                    </a:extLst>
                  </p:cNvPr>
                  <p:cNvSpPr/>
                  <p:nvPr/>
                </p:nvSpPr>
                <p:spPr>
                  <a:xfrm>
                    <a:off x="3068613" y="1651300"/>
                    <a:ext cx="1174800" cy="1174800"/>
                  </a:xfrm>
                  <a:prstGeom prst="ellipse">
                    <a:avLst/>
                  </a:prstGeom>
                  <a:noFill/>
                  <a:ln w="38100" cap="flat" cmpd="sng">
                    <a:solidFill>
                      <a:schemeClr val="accent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76" name="Google Shape;2236;p28">
                  <a:extLst>
                    <a:ext uri="{FF2B5EF4-FFF2-40B4-BE49-F238E27FC236}">
                      <a16:creationId xmlns:a16="http://schemas.microsoft.com/office/drawing/2014/main" id="{7FFE8F7A-7117-41B9-AE95-FED443E5782B}"/>
                    </a:ext>
                  </a:extLst>
                </p:cNvPr>
                <p:cNvGrpSpPr/>
                <p:nvPr/>
              </p:nvGrpSpPr>
              <p:grpSpPr>
                <a:xfrm>
                  <a:off x="4882850" y="3391250"/>
                  <a:ext cx="739329" cy="632751"/>
                  <a:chOff x="4882850" y="3391250"/>
                  <a:chExt cx="739329" cy="632751"/>
                </a:xfrm>
              </p:grpSpPr>
              <p:sp>
                <p:nvSpPr>
                  <p:cNvPr id="177" name="Google Shape;2237;p28">
                    <a:extLst>
                      <a:ext uri="{FF2B5EF4-FFF2-40B4-BE49-F238E27FC236}">
                        <a16:creationId xmlns:a16="http://schemas.microsoft.com/office/drawing/2014/main" id="{449266FE-0E2E-4ED0-B761-253AB46FDFF3}"/>
                      </a:ext>
                    </a:extLst>
                  </p:cNvPr>
                  <p:cNvSpPr/>
                  <p:nvPr/>
                </p:nvSpPr>
                <p:spPr>
                  <a:xfrm>
                    <a:off x="5098675" y="3391250"/>
                    <a:ext cx="305121" cy="5813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0" h="6411" extrusionOk="0">
                        <a:moveTo>
                          <a:pt x="1" y="1"/>
                        </a:moveTo>
                        <a:lnTo>
                          <a:pt x="1" y="6411"/>
                        </a:lnTo>
                        <a:lnTo>
                          <a:pt x="3379" y="6411"/>
                        </a:lnTo>
                        <a:lnTo>
                          <a:pt x="337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" name="Google Shape;2238;p28">
                    <a:extLst>
                      <a:ext uri="{FF2B5EF4-FFF2-40B4-BE49-F238E27FC236}">
                        <a16:creationId xmlns:a16="http://schemas.microsoft.com/office/drawing/2014/main" id="{D0102568-A402-45AA-AAF1-BE54DAD8E5E8}"/>
                      </a:ext>
                    </a:extLst>
                  </p:cNvPr>
                  <p:cNvSpPr/>
                  <p:nvPr/>
                </p:nvSpPr>
                <p:spPr>
                  <a:xfrm>
                    <a:off x="5148878" y="3460319"/>
                    <a:ext cx="60392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5" extrusionOk="0">
                        <a:moveTo>
                          <a:pt x="1" y="0"/>
                        </a:moveTo>
                        <a:lnTo>
                          <a:pt x="1" y="334"/>
                        </a:lnTo>
                        <a:lnTo>
                          <a:pt x="668" y="334"/>
                        </a:lnTo>
                        <a:lnTo>
                          <a:pt x="66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2239;p28">
                    <a:extLst>
                      <a:ext uri="{FF2B5EF4-FFF2-40B4-BE49-F238E27FC236}">
                        <a16:creationId xmlns:a16="http://schemas.microsoft.com/office/drawing/2014/main" id="{EF1C317B-D404-49E0-AA1E-D88285F95ED8}"/>
                      </a:ext>
                    </a:extLst>
                  </p:cNvPr>
                  <p:cNvSpPr/>
                  <p:nvPr/>
                </p:nvSpPr>
                <p:spPr>
                  <a:xfrm>
                    <a:off x="5220465" y="3460319"/>
                    <a:ext cx="61566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" h="335" extrusionOk="0">
                        <a:moveTo>
                          <a:pt x="0" y="0"/>
                        </a:moveTo>
                        <a:lnTo>
                          <a:pt x="0" y="334"/>
                        </a:lnTo>
                        <a:lnTo>
                          <a:pt x="682" y="334"/>
                        </a:lnTo>
                        <a:lnTo>
                          <a:pt x="68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" name="Google Shape;2240;p28">
                    <a:extLst>
                      <a:ext uri="{FF2B5EF4-FFF2-40B4-BE49-F238E27FC236}">
                        <a16:creationId xmlns:a16="http://schemas.microsoft.com/office/drawing/2014/main" id="{63670192-E541-4D7F-9799-FBB955D84F8A}"/>
                      </a:ext>
                    </a:extLst>
                  </p:cNvPr>
                  <p:cNvSpPr/>
                  <p:nvPr/>
                </p:nvSpPr>
                <p:spPr>
                  <a:xfrm>
                    <a:off x="5293225" y="3460319"/>
                    <a:ext cx="60392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5" extrusionOk="0">
                        <a:moveTo>
                          <a:pt x="1" y="0"/>
                        </a:moveTo>
                        <a:lnTo>
                          <a:pt x="1" y="334"/>
                        </a:lnTo>
                        <a:lnTo>
                          <a:pt x="668" y="334"/>
                        </a:lnTo>
                        <a:lnTo>
                          <a:pt x="66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" name="Google Shape;2241;p28">
                    <a:extLst>
                      <a:ext uri="{FF2B5EF4-FFF2-40B4-BE49-F238E27FC236}">
                        <a16:creationId xmlns:a16="http://schemas.microsoft.com/office/drawing/2014/main" id="{90FC70EC-17BC-4CA4-A10B-3EC45E40A7CC}"/>
                      </a:ext>
                    </a:extLst>
                  </p:cNvPr>
                  <p:cNvSpPr/>
                  <p:nvPr/>
                </p:nvSpPr>
                <p:spPr>
                  <a:xfrm>
                    <a:off x="5148878" y="3515567"/>
                    <a:ext cx="60392" cy="30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4" extrusionOk="0">
                        <a:moveTo>
                          <a:pt x="1" y="0"/>
                        </a:moveTo>
                        <a:lnTo>
                          <a:pt x="1" y="334"/>
                        </a:lnTo>
                        <a:lnTo>
                          <a:pt x="668" y="334"/>
                        </a:lnTo>
                        <a:lnTo>
                          <a:pt x="66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" name="Google Shape;2242;p28">
                    <a:extLst>
                      <a:ext uri="{FF2B5EF4-FFF2-40B4-BE49-F238E27FC236}">
                        <a16:creationId xmlns:a16="http://schemas.microsoft.com/office/drawing/2014/main" id="{4C0DEF4D-BB71-429C-B0E5-B9155FCB57CA}"/>
                      </a:ext>
                    </a:extLst>
                  </p:cNvPr>
                  <p:cNvSpPr/>
                  <p:nvPr/>
                </p:nvSpPr>
                <p:spPr>
                  <a:xfrm>
                    <a:off x="5220465" y="3515567"/>
                    <a:ext cx="61566" cy="30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" h="334" extrusionOk="0">
                        <a:moveTo>
                          <a:pt x="0" y="0"/>
                        </a:moveTo>
                        <a:lnTo>
                          <a:pt x="0" y="334"/>
                        </a:lnTo>
                        <a:lnTo>
                          <a:pt x="682" y="334"/>
                        </a:lnTo>
                        <a:lnTo>
                          <a:pt x="68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" name="Google Shape;2243;p28">
                    <a:extLst>
                      <a:ext uri="{FF2B5EF4-FFF2-40B4-BE49-F238E27FC236}">
                        <a16:creationId xmlns:a16="http://schemas.microsoft.com/office/drawing/2014/main" id="{26F80337-FD0A-49FA-9A34-392A0604D175}"/>
                      </a:ext>
                    </a:extLst>
                  </p:cNvPr>
                  <p:cNvSpPr/>
                  <p:nvPr/>
                </p:nvSpPr>
                <p:spPr>
                  <a:xfrm>
                    <a:off x="5293225" y="3515567"/>
                    <a:ext cx="60392" cy="30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4" extrusionOk="0">
                        <a:moveTo>
                          <a:pt x="1" y="0"/>
                        </a:moveTo>
                        <a:lnTo>
                          <a:pt x="1" y="334"/>
                        </a:lnTo>
                        <a:lnTo>
                          <a:pt x="668" y="334"/>
                        </a:lnTo>
                        <a:lnTo>
                          <a:pt x="66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" name="Google Shape;2244;p28">
                    <a:extLst>
                      <a:ext uri="{FF2B5EF4-FFF2-40B4-BE49-F238E27FC236}">
                        <a16:creationId xmlns:a16="http://schemas.microsoft.com/office/drawing/2014/main" id="{3958AE90-2165-4394-A785-65CD9726761F}"/>
                      </a:ext>
                    </a:extLst>
                  </p:cNvPr>
                  <p:cNvSpPr/>
                  <p:nvPr/>
                </p:nvSpPr>
                <p:spPr>
                  <a:xfrm>
                    <a:off x="5148878" y="3570815"/>
                    <a:ext cx="60392" cy="30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4" extrusionOk="0">
                        <a:moveTo>
                          <a:pt x="1" y="0"/>
                        </a:moveTo>
                        <a:lnTo>
                          <a:pt x="1" y="334"/>
                        </a:lnTo>
                        <a:lnTo>
                          <a:pt x="668" y="334"/>
                        </a:lnTo>
                        <a:lnTo>
                          <a:pt x="66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" name="Google Shape;2245;p28">
                    <a:extLst>
                      <a:ext uri="{FF2B5EF4-FFF2-40B4-BE49-F238E27FC236}">
                        <a16:creationId xmlns:a16="http://schemas.microsoft.com/office/drawing/2014/main" id="{341DAD63-F992-44CE-8CD0-7858752306C1}"/>
                      </a:ext>
                    </a:extLst>
                  </p:cNvPr>
                  <p:cNvSpPr/>
                  <p:nvPr/>
                </p:nvSpPr>
                <p:spPr>
                  <a:xfrm>
                    <a:off x="5220465" y="3570815"/>
                    <a:ext cx="61566" cy="30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" h="334" extrusionOk="0">
                        <a:moveTo>
                          <a:pt x="0" y="0"/>
                        </a:moveTo>
                        <a:lnTo>
                          <a:pt x="0" y="334"/>
                        </a:lnTo>
                        <a:lnTo>
                          <a:pt x="682" y="334"/>
                        </a:lnTo>
                        <a:lnTo>
                          <a:pt x="68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" name="Google Shape;2246;p28">
                    <a:extLst>
                      <a:ext uri="{FF2B5EF4-FFF2-40B4-BE49-F238E27FC236}">
                        <a16:creationId xmlns:a16="http://schemas.microsoft.com/office/drawing/2014/main" id="{25BC0316-0F19-496D-AB67-63C458D1EDBD}"/>
                      </a:ext>
                    </a:extLst>
                  </p:cNvPr>
                  <p:cNvSpPr/>
                  <p:nvPr/>
                </p:nvSpPr>
                <p:spPr>
                  <a:xfrm>
                    <a:off x="5293225" y="3570815"/>
                    <a:ext cx="60392" cy="30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4" extrusionOk="0">
                        <a:moveTo>
                          <a:pt x="1" y="0"/>
                        </a:moveTo>
                        <a:lnTo>
                          <a:pt x="1" y="334"/>
                        </a:lnTo>
                        <a:lnTo>
                          <a:pt x="668" y="334"/>
                        </a:lnTo>
                        <a:lnTo>
                          <a:pt x="66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" name="Google Shape;2247;p28">
                    <a:extLst>
                      <a:ext uri="{FF2B5EF4-FFF2-40B4-BE49-F238E27FC236}">
                        <a16:creationId xmlns:a16="http://schemas.microsoft.com/office/drawing/2014/main" id="{46263156-8274-405F-8B26-7B4151C4E853}"/>
                      </a:ext>
                    </a:extLst>
                  </p:cNvPr>
                  <p:cNvSpPr/>
                  <p:nvPr/>
                </p:nvSpPr>
                <p:spPr>
                  <a:xfrm>
                    <a:off x="5148878" y="3625973"/>
                    <a:ext cx="60392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5" extrusionOk="0">
                        <a:moveTo>
                          <a:pt x="1" y="1"/>
                        </a:moveTo>
                        <a:lnTo>
                          <a:pt x="1" y="335"/>
                        </a:lnTo>
                        <a:lnTo>
                          <a:pt x="668" y="335"/>
                        </a:lnTo>
                        <a:lnTo>
                          <a:pt x="66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" name="Google Shape;2248;p28">
                    <a:extLst>
                      <a:ext uri="{FF2B5EF4-FFF2-40B4-BE49-F238E27FC236}">
                        <a16:creationId xmlns:a16="http://schemas.microsoft.com/office/drawing/2014/main" id="{8B57ED7B-5F7A-4A7F-B69B-0BAA3D4FE787}"/>
                      </a:ext>
                    </a:extLst>
                  </p:cNvPr>
                  <p:cNvSpPr/>
                  <p:nvPr/>
                </p:nvSpPr>
                <p:spPr>
                  <a:xfrm>
                    <a:off x="5220465" y="3625973"/>
                    <a:ext cx="61566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" h="335" extrusionOk="0">
                        <a:moveTo>
                          <a:pt x="0" y="1"/>
                        </a:moveTo>
                        <a:lnTo>
                          <a:pt x="0" y="335"/>
                        </a:lnTo>
                        <a:lnTo>
                          <a:pt x="682" y="335"/>
                        </a:lnTo>
                        <a:lnTo>
                          <a:pt x="68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" name="Google Shape;2249;p28">
                    <a:extLst>
                      <a:ext uri="{FF2B5EF4-FFF2-40B4-BE49-F238E27FC236}">
                        <a16:creationId xmlns:a16="http://schemas.microsoft.com/office/drawing/2014/main" id="{9F2DAD0B-43B6-478E-9785-F0787B834870}"/>
                      </a:ext>
                    </a:extLst>
                  </p:cNvPr>
                  <p:cNvSpPr/>
                  <p:nvPr/>
                </p:nvSpPr>
                <p:spPr>
                  <a:xfrm>
                    <a:off x="5293225" y="3625973"/>
                    <a:ext cx="60392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5" extrusionOk="0">
                        <a:moveTo>
                          <a:pt x="1" y="1"/>
                        </a:moveTo>
                        <a:lnTo>
                          <a:pt x="1" y="335"/>
                        </a:lnTo>
                        <a:lnTo>
                          <a:pt x="668" y="335"/>
                        </a:lnTo>
                        <a:lnTo>
                          <a:pt x="66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" name="Google Shape;2250;p28">
                    <a:extLst>
                      <a:ext uri="{FF2B5EF4-FFF2-40B4-BE49-F238E27FC236}">
                        <a16:creationId xmlns:a16="http://schemas.microsoft.com/office/drawing/2014/main" id="{DE9750A5-7076-4522-8B84-77C969B809BE}"/>
                      </a:ext>
                    </a:extLst>
                  </p:cNvPr>
                  <p:cNvSpPr/>
                  <p:nvPr/>
                </p:nvSpPr>
                <p:spPr>
                  <a:xfrm>
                    <a:off x="5148878" y="3679957"/>
                    <a:ext cx="60392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5" extrusionOk="0">
                        <a:moveTo>
                          <a:pt x="1" y="1"/>
                        </a:moveTo>
                        <a:lnTo>
                          <a:pt x="1" y="334"/>
                        </a:lnTo>
                        <a:lnTo>
                          <a:pt x="668" y="334"/>
                        </a:lnTo>
                        <a:lnTo>
                          <a:pt x="66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" name="Google Shape;2251;p28">
                    <a:extLst>
                      <a:ext uri="{FF2B5EF4-FFF2-40B4-BE49-F238E27FC236}">
                        <a16:creationId xmlns:a16="http://schemas.microsoft.com/office/drawing/2014/main" id="{B99DAD7C-1B86-4EA5-B415-2696936692F7}"/>
                      </a:ext>
                    </a:extLst>
                  </p:cNvPr>
                  <p:cNvSpPr/>
                  <p:nvPr/>
                </p:nvSpPr>
                <p:spPr>
                  <a:xfrm>
                    <a:off x="5220465" y="3679957"/>
                    <a:ext cx="61566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" h="335" extrusionOk="0">
                        <a:moveTo>
                          <a:pt x="0" y="1"/>
                        </a:moveTo>
                        <a:lnTo>
                          <a:pt x="0" y="334"/>
                        </a:lnTo>
                        <a:lnTo>
                          <a:pt x="682" y="334"/>
                        </a:lnTo>
                        <a:lnTo>
                          <a:pt x="68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" name="Google Shape;2252;p28">
                    <a:extLst>
                      <a:ext uri="{FF2B5EF4-FFF2-40B4-BE49-F238E27FC236}">
                        <a16:creationId xmlns:a16="http://schemas.microsoft.com/office/drawing/2014/main" id="{FE6D5E6E-0571-40AF-BA96-3CD0C1D37607}"/>
                      </a:ext>
                    </a:extLst>
                  </p:cNvPr>
                  <p:cNvSpPr/>
                  <p:nvPr/>
                </p:nvSpPr>
                <p:spPr>
                  <a:xfrm>
                    <a:off x="5293225" y="3679957"/>
                    <a:ext cx="60392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5" extrusionOk="0">
                        <a:moveTo>
                          <a:pt x="1" y="1"/>
                        </a:moveTo>
                        <a:lnTo>
                          <a:pt x="1" y="334"/>
                        </a:lnTo>
                        <a:lnTo>
                          <a:pt x="668" y="334"/>
                        </a:lnTo>
                        <a:lnTo>
                          <a:pt x="66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" name="Google Shape;2253;p28">
                    <a:extLst>
                      <a:ext uri="{FF2B5EF4-FFF2-40B4-BE49-F238E27FC236}">
                        <a16:creationId xmlns:a16="http://schemas.microsoft.com/office/drawing/2014/main" id="{DC4F54D5-A9D4-4382-AB6D-076B4894667E}"/>
                      </a:ext>
                    </a:extLst>
                  </p:cNvPr>
                  <p:cNvSpPr/>
                  <p:nvPr/>
                </p:nvSpPr>
                <p:spPr>
                  <a:xfrm>
                    <a:off x="5148878" y="3735205"/>
                    <a:ext cx="60392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5" extrusionOk="0">
                        <a:moveTo>
                          <a:pt x="1" y="1"/>
                        </a:moveTo>
                        <a:lnTo>
                          <a:pt x="1" y="334"/>
                        </a:lnTo>
                        <a:lnTo>
                          <a:pt x="668" y="334"/>
                        </a:lnTo>
                        <a:lnTo>
                          <a:pt x="66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" name="Google Shape;2254;p28">
                    <a:extLst>
                      <a:ext uri="{FF2B5EF4-FFF2-40B4-BE49-F238E27FC236}">
                        <a16:creationId xmlns:a16="http://schemas.microsoft.com/office/drawing/2014/main" id="{6A7B5551-CBA7-4657-BB09-9531F786D012}"/>
                      </a:ext>
                    </a:extLst>
                  </p:cNvPr>
                  <p:cNvSpPr/>
                  <p:nvPr/>
                </p:nvSpPr>
                <p:spPr>
                  <a:xfrm>
                    <a:off x="5220465" y="3735205"/>
                    <a:ext cx="61566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" h="335" extrusionOk="0">
                        <a:moveTo>
                          <a:pt x="0" y="1"/>
                        </a:moveTo>
                        <a:lnTo>
                          <a:pt x="0" y="334"/>
                        </a:lnTo>
                        <a:lnTo>
                          <a:pt x="682" y="334"/>
                        </a:lnTo>
                        <a:lnTo>
                          <a:pt x="68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" name="Google Shape;2255;p28">
                    <a:extLst>
                      <a:ext uri="{FF2B5EF4-FFF2-40B4-BE49-F238E27FC236}">
                        <a16:creationId xmlns:a16="http://schemas.microsoft.com/office/drawing/2014/main" id="{C1955B5C-EE2B-413C-BFBE-32F6F25A5970}"/>
                      </a:ext>
                    </a:extLst>
                  </p:cNvPr>
                  <p:cNvSpPr/>
                  <p:nvPr/>
                </p:nvSpPr>
                <p:spPr>
                  <a:xfrm>
                    <a:off x="5293225" y="3735205"/>
                    <a:ext cx="60392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5" extrusionOk="0">
                        <a:moveTo>
                          <a:pt x="1" y="1"/>
                        </a:moveTo>
                        <a:lnTo>
                          <a:pt x="1" y="334"/>
                        </a:lnTo>
                        <a:lnTo>
                          <a:pt x="668" y="334"/>
                        </a:lnTo>
                        <a:lnTo>
                          <a:pt x="66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" name="Google Shape;2256;p28">
                    <a:extLst>
                      <a:ext uri="{FF2B5EF4-FFF2-40B4-BE49-F238E27FC236}">
                        <a16:creationId xmlns:a16="http://schemas.microsoft.com/office/drawing/2014/main" id="{EC45FD0D-3EB4-48EA-B2DF-B766BDCA0919}"/>
                      </a:ext>
                    </a:extLst>
                  </p:cNvPr>
                  <p:cNvSpPr/>
                  <p:nvPr/>
                </p:nvSpPr>
                <p:spPr>
                  <a:xfrm>
                    <a:off x="4884105" y="3559441"/>
                    <a:ext cx="218459" cy="4131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0" h="4576" extrusionOk="0">
                        <a:moveTo>
                          <a:pt x="0" y="1"/>
                        </a:moveTo>
                        <a:lnTo>
                          <a:pt x="0" y="4575"/>
                        </a:lnTo>
                        <a:lnTo>
                          <a:pt x="2419" y="4575"/>
                        </a:lnTo>
                        <a:lnTo>
                          <a:pt x="241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" name="Google Shape;2257;p28">
                    <a:extLst>
                      <a:ext uri="{FF2B5EF4-FFF2-40B4-BE49-F238E27FC236}">
                        <a16:creationId xmlns:a16="http://schemas.microsoft.com/office/drawing/2014/main" id="{9652300B-BA10-4B09-BCC9-353ABC67E694}"/>
                      </a:ext>
                    </a:extLst>
                  </p:cNvPr>
                  <p:cNvSpPr/>
                  <p:nvPr/>
                </p:nvSpPr>
                <p:spPr>
                  <a:xfrm>
                    <a:off x="4919222" y="3608460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" name="Google Shape;2258;p28">
                    <a:extLst>
                      <a:ext uri="{FF2B5EF4-FFF2-40B4-BE49-F238E27FC236}">
                        <a16:creationId xmlns:a16="http://schemas.microsoft.com/office/drawing/2014/main" id="{9A973746-E5D5-462B-9D30-3B330FEE6C68}"/>
                      </a:ext>
                    </a:extLst>
                  </p:cNvPr>
                  <p:cNvSpPr/>
                  <p:nvPr/>
                </p:nvSpPr>
                <p:spPr>
                  <a:xfrm>
                    <a:off x="4970678" y="3608460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" name="Google Shape;2259;p28">
                    <a:extLst>
                      <a:ext uri="{FF2B5EF4-FFF2-40B4-BE49-F238E27FC236}">
                        <a16:creationId xmlns:a16="http://schemas.microsoft.com/office/drawing/2014/main" id="{E17060B1-C9F7-4F34-93AD-6FE8EDF23BAD}"/>
                      </a:ext>
                    </a:extLst>
                  </p:cNvPr>
                  <p:cNvSpPr/>
                  <p:nvPr/>
                </p:nvSpPr>
                <p:spPr>
                  <a:xfrm>
                    <a:off x="5022134" y="3608460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" name="Google Shape;2260;p28">
                    <a:extLst>
                      <a:ext uri="{FF2B5EF4-FFF2-40B4-BE49-F238E27FC236}">
                        <a16:creationId xmlns:a16="http://schemas.microsoft.com/office/drawing/2014/main" id="{92052984-2D85-4114-AF43-68AD3B2FEA6D}"/>
                      </a:ext>
                    </a:extLst>
                  </p:cNvPr>
                  <p:cNvSpPr/>
                  <p:nvPr/>
                </p:nvSpPr>
                <p:spPr>
                  <a:xfrm>
                    <a:off x="4919222" y="3647368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" name="Google Shape;2261;p28">
                    <a:extLst>
                      <a:ext uri="{FF2B5EF4-FFF2-40B4-BE49-F238E27FC236}">
                        <a16:creationId xmlns:a16="http://schemas.microsoft.com/office/drawing/2014/main" id="{0640968C-1AF7-46E2-AC84-7A16EDBDD175}"/>
                      </a:ext>
                    </a:extLst>
                  </p:cNvPr>
                  <p:cNvSpPr/>
                  <p:nvPr/>
                </p:nvSpPr>
                <p:spPr>
                  <a:xfrm>
                    <a:off x="4970678" y="3647368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" name="Google Shape;2262;p28">
                    <a:extLst>
                      <a:ext uri="{FF2B5EF4-FFF2-40B4-BE49-F238E27FC236}">
                        <a16:creationId xmlns:a16="http://schemas.microsoft.com/office/drawing/2014/main" id="{FC075D36-4FB0-443C-9101-F90BA569978F}"/>
                      </a:ext>
                    </a:extLst>
                  </p:cNvPr>
                  <p:cNvSpPr/>
                  <p:nvPr/>
                </p:nvSpPr>
                <p:spPr>
                  <a:xfrm>
                    <a:off x="5022134" y="3647368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" name="Google Shape;2263;p28">
                    <a:extLst>
                      <a:ext uri="{FF2B5EF4-FFF2-40B4-BE49-F238E27FC236}">
                        <a16:creationId xmlns:a16="http://schemas.microsoft.com/office/drawing/2014/main" id="{77E38F68-5D09-465C-AB10-2AE8782CE3FE}"/>
                      </a:ext>
                    </a:extLst>
                  </p:cNvPr>
                  <p:cNvSpPr/>
                  <p:nvPr/>
                </p:nvSpPr>
                <p:spPr>
                  <a:xfrm>
                    <a:off x="4919222" y="3686277"/>
                    <a:ext cx="44053" cy="22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51" extrusionOk="0">
                        <a:moveTo>
                          <a:pt x="0" y="0"/>
                        </a:moveTo>
                        <a:lnTo>
                          <a:pt x="0" y="251"/>
                        </a:lnTo>
                        <a:lnTo>
                          <a:pt x="487" y="251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" name="Google Shape;2264;p28">
                    <a:extLst>
                      <a:ext uri="{FF2B5EF4-FFF2-40B4-BE49-F238E27FC236}">
                        <a16:creationId xmlns:a16="http://schemas.microsoft.com/office/drawing/2014/main" id="{9FD4433A-BE81-46A8-90A8-6B3087D2DD2E}"/>
                      </a:ext>
                    </a:extLst>
                  </p:cNvPr>
                  <p:cNvSpPr/>
                  <p:nvPr/>
                </p:nvSpPr>
                <p:spPr>
                  <a:xfrm>
                    <a:off x="4970678" y="3686277"/>
                    <a:ext cx="44053" cy="22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51" extrusionOk="0">
                        <a:moveTo>
                          <a:pt x="0" y="0"/>
                        </a:moveTo>
                        <a:lnTo>
                          <a:pt x="0" y="251"/>
                        </a:lnTo>
                        <a:lnTo>
                          <a:pt x="487" y="251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" name="Google Shape;2265;p28">
                    <a:extLst>
                      <a:ext uri="{FF2B5EF4-FFF2-40B4-BE49-F238E27FC236}">
                        <a16:creationId xmlns:a16="http://schemas.microsoft.com/office/drawing/2014/main" id="{0D7BA109-86C2-42A1-A4A9-A160C21C38E6}"/>
                      </a:ext>
                    </a:extLst>
                  </p:cNvPr>
                  <p:cNvSpPr/>
                  <p:nvPr/>
                </p:nvSpPr>
                <p:spPr>
                  <a:xfrm>
                    <a:off x="5022134" y="3686277"/>
                    <a:ext cx="44053" cy="22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51" extrusionOk="0">
                        <a:moveTo>
                          <a:pt x="1" y="0"/>
                        </a:moveTo>
                        <a:lnTo>
                          <a:pt x="1" y="251"/>
                        </a:lnTo>
                        <a:lnTo>
                          <a:pt x="487" y="251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" name="Google Shape;2266;p28">
                    <a:extLst>
                      <a:ext uri="{FF2B5EF4-FFF2-40B4-BE49-F238E27FC236}">
                        <a16:creationId xmlns:a16="http://schemas.microsoft.com/office/drawing/2014/main" id="{3766FF01-2675-49BD-8D2E-F48204F20D2A}"/>
                      </a:ext>
                    </a:extLst>
                  </p:cNvPr>
                  <p:cNvSpPr/>
                  <p:nvPr/>
                </p:nvSpPr>
                <p:spPr>
                  <a:xfrm>
                    <a:off x="4919222" y="3726449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2267;p28">
                    <a:extLst>
                      <a:ext uri="{FF2B5EF4-FFF2-40B4-BE49-F238E27FC236}">
                        <a16:creationId xmlns:a16="http://schemas.microsoft.com/office/drawing/2014/main" id="{7E160F45-046E-4635-A210-DF3E56D4CFFA}"/>
                      </a:ext>
                    </a:extLst>
                  </p:cNvPr>
                  <p:cNvSpPr/>
                  <p:nvPr/>
                </p:nvSpPr>
                <p:spPr>
                  <a:xfrm>
                    <a:off x="4970678" y="3726449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" name="Google Shape;2268;p28">
                    <a:extLst>
                      <a:ext uri="{FF2B5EF4-FFF2-40B4-BE49-F238E27FC236}">
                        <a16:creationId xmlns:a16="http://schemas.microsoft.com/office/drawing/2014/main" id="{4961DD66-3BDC-4F18-B3E9-2411FFDFDDBA}"/>
                      </a:ext>
                    </a:extLst>
                  </p:cNvPr>
                  <p:cNvSpPr/>
                  <p:nvPr/>
                </p:nvSpPr>
                <p:spPr>
                  <a:xfrm>
                    <a:off x="5022134" y="3726449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" name="Google Shape;2269;p28">
                    <a:extLst>
                      <a:ext uri="{FF2B5EF4-FFF2-40B4-BE49-F238E27FC236}">
                        <a16:creationId xmlns:a16="http://schemas.microsoft.com/office/drawing/2014/main" id="{DEA2C4F2-CEA4-4EDA-B109-6854FD2ABD7E}"/>
                      </a:ext>
                    </a:extLst>
                  </p:cNvPr>
                  <p:cNvSpPr/>
                  <p:nvPr/>
                </p:nvSpPr>
                <p:spPr>
                  <a:xfrm>
                    <a:off x="4919222" y="3765357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" name="Google Shape;2270;p28">
                    <a:extLst>
                      <a:ext uri="{FF2B5EF4-FFF2-40B4-BE49-F238E27FC236}">
                        <a16:creationId xmlns:a16="http://schemas.microsoft.com/office/drawing/2014/main" id="{66C61AA9-1CE8-4DF9-B453-1E50FD7A7BE3}"/>
                      </a:ext>
                    </a:extLst>
                  </p:cNvPr>
                  <p:cNvSpPr/>
                  <p:nvPr/>
                </p:nvSpPr>
                <p:spPr>
                  <a:xfrm>
                    <a:off x="4970678" y="3765357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" name="Google Shape;2271;p28">
                    <a:extLst>
                      <a:ext uri="{FF2B5EF4-FFF2-40B4-BE49-F238E27FC236}">
                        <a16:creationId xmlns:a16="http://schemas.microsoft.com/office/drawing/2014/main" id="{E754385B-6B47-4DAA-8148-65FFA8820490}"/>
                      </a:ext>
                    </a:extLst>
                  </p:cNvPr>
                  <p:cNvSpPr/>
                  <p:nvPr/>
                </p:nvSpPr>
                <p:spPr>
                  <a:xfrm>
                    <a:off x="5022134" y="3765357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" name="Google Shape;2272;p28">
                    <a:extLst>
                      <a:ext uri="{FF2B5EF4-FFF2-40B4-BE49-F238E27FC236}">
                        <a16:creationId xmlns:a16="http://schemas.microsoft.com/office/drawing/2014/main" id="{D20B3ABF-5F98-4F2B-80D5-CB631C65A076}"/>
                      </a:ext>
                    </a:extLst>
                  </p:cNvPr>
                  <p:cNvSpPr/>
                  <p:nvPr/>
                </p:nvSpPr>
                <p:spPr>
                  <a:xfrm>
                    <a:off x="4919222" y="3804265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" name="Google Shape;2273;p28">
                    <a:extLst>
                      <a:ext uri="{FF2B5EF4-FFF2-40B4-BE49-F238E27FC236}">
                        <a16:creationId xmlns:a16="http://schemas.microsoft.com/office/drawing/2014/main" id="{F63FEA53-4A2D-4F7A-8A99-D5D2348573C0}"/>
                      </a:ext>
                    </a:extLst>
                  </p:cNvPr>
                  <p:cNvSpPr/>
                  <p:nvPr/>
                </p:nvSpPr>
                <p:spPr>
                  <a:xfrm>
                    <a:off x="4970678" y="3804265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" name="Google Shape;2274;p28">
                    <a:extLst>
                      <a:ext uri="{FF2B5EF4-FFF2-40B4-BE49-F238E27FC236}">
                        <a16:creationId xmlns:a16="http://schemas.microsoft.com/office/drawing/2014/main" id="{02814EA0-40A6-4674-AD9E-D7536986514F}"/>
                      </a:ext>
                    </a:extLst>
                  </p:cNvPr>
                  <p:cNvSpPr/>
                  <p:nvPr/>
                </p:nvSpPr>
                <p:spPr>
                  <a:xfrm>
                    <a:off x="5022134" y="3804265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" name="Google Shape;2275;p28">
                    <a:extLst>
                      <a:ext uri="{FF2B5EF4-FFF2-40B4-BE49-F238E27FC236}">
                        <a16:creationId xmlns:a16="http://schemas.microsoft.com/office/drawing/2014/main" id="{45DF138F-7823-4311-9A50-45965975BE3A}"/>
                      </a:ext>
                    </a:extLst>
                  </p:cNvPr>
                  <p:cNvSpPr/>
                  <p:nvPr/>
                </p:nvSpPr>
                <p:spPr>
                  <a:xfrm>
                    <a:off x="5403720" y="3559441"/>
                    <a:ext cx="218459" cy="4131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0" h="4576" extrusionOk="0">
                        <a:moveTo>
                          <a:pt x="0" y="1"/>
                        </a:moveTo>
                        <a:lnTo>
                          <a:pt x="0" y="4575"/>
                        </a:lnTo>
                        <a:lnTo>
                          <a:pt x="2420" y="4575"/>
                        </a:lnTo>
                        <a:lnTo>
                          <a:pt x="242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" name="Google Shape;2276;p28">
                    <a:extLst>
                      <a:ext uri="{FF2B5EF4-FFF2-40B4-BE49-F238E27FC236}">
                        <a16:creationId xmlns:a16="http://schemas.microsoft.com/office/drawing/2014/main" id="{FCBE23F9-4BE9-4B8C-96E3-00D322982C9F}"/>
                      </a:ext>
                    </a:extLst>
                  </p:cNvPr>
                  <p:cNvSpPr/>
                  <p:nvPr/>
                </p:nvSpPr>
                <p:spPr>
                  <a:xfrm>
                    <a:off x="5440100" y="3608460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" name="Google Shape;2277;p28">
                    <a:extLst>
                      <a:ext uri="{FF2B5EF4-FFF2-40B4-BE49-F238E27FC236}">
                        <a16:creationId xmlns:a16="http://schemas.microsoft.com/office/drawing/2014/main" id="{837F2259-66FF-4972-99BF-AB311A9EAB69}"/>
                      </a:ext>
                    </a:extLst>
                  </p:cNvPr>
                  <p:cNvSpPr/>
                  <p:nvPr/>
                </p:nvSpPr>
                <p:spPr>
                  <a:xfrm>
                    <a:off x="5491556" y="3608460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" name="Google Shape;2278;p28">
                    <a:extLst>
                      <a:ext uri="{FF2B5EF4-FFF2-40B4-BE49-F238E27FC236}">
                        <a16:creationId xmlns:a16="http://schemas.microsoft.com/office/drawing/2014/main" id="{117C1E3C-41C9-4BDA-A9B3-D871078B04AB}"/>
                      </a:ext>
                    </a:extLst>
                  </p:cNvPr>
                  <p:cNvSpPr/>
                  <p:nvPr/>
                </p:nvSpPr>
                <p:spPr>
                  <a:xfrm>
                    <a:off x="5543012" y="3608460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8" y="237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" name="Google Shape;2279;p28">
                    <a:extLst>
                      <a:ext uri="{FF2B5EF4-FFF2-40B4-BE49-F238E27FC236}">
                        <a16:creationId xmlns:a16="http://schemas.microsoft.com/office/drawing/2014/main" id="{6C281421-6FD4-4AA2-94FB-4DDDA2181830}"/>
                      </a:ext>
                    </a:extLst>
                  </p:cNvPr>
                  <p:cNvSpPr/>
                  <p:nvPr/>
                </p:nvSpPr>
                <p:spPr>
                  <a:xfrm>
                    <a:off x="5440100" y="3647368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" name="Google Shape;2280;p28">
                    <a:extLst>
                      <a:ext uri="{FF2B5EF4-FFF2-40B4-BE49-F238E27FC236}">
                        <a16:creationId xmlns:a16="http://schemas.microsoft.com/office/drawing/2014/main" id="{D830232E-4E49-44A6-BE7D-2ED390C4C248}"/>
                      </a:ext>
                    </a:extLst>
                  </p:cNvPr>
                  <p:cNvSpPr/>
                  <p:nvPr/>
                </p:nvSpPr>
                <p:spPr>
                  <a:xfrm>
                    <a:off x="5491556" y="3647368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" name="Google Shape;2281;p28">
                    <a:extLst>
                      <a:ext uri="{FF2B5EF4-FFF2-40B4-BE49-F238E27FC236}">
                        <a16:creationId xmlns:a16="http://schemas.microsoft.com/office/drawing/2014/main" id="{9BD02FDB-B188-4C49-9F82-501E9E195D29}"/>
                      </a:ext>
                    </a:extLst>
                  </p:cNvPr>
                  <p:cNvSpPr/>
                  <p:nvPr/>
                </p:nvSpPr>
                <p:spPr>
                  <a:xfrm>
                    <a:off x="5543012" y="3647368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8" y="237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" name="Google Shape;2282;p28">
                    <a:extLst>
                      <a:ext uri="{FF2B5EF4-FFF2-40B4-BE49-F238E27FC236}">
                        <a16:creationId xmlns:a16="http://schemas.microsoft.com/office/drawing/2014/main" id="{D5C5FCE1-00ED-4EF2-841B-49788DF9D5B3}"/>
                      </a:ext>
                    </a:extLst>
                  </p:cNvPr>
                  <p:cNvSpPr/>
                  <p:nvPr/>
                </p:nvSpPr>
                <p:spPr>
                  <a:xfrm>
                    <a:off x="5440100" y="3686277"/>
                    <a:ext cx="44053" cy="22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51" extrusionOk="0">
                        <a:moveTo>
                          <a:pt x="1" y="0"/>
                        </a:moveTo>
                        <a:lnTo>
                          <a:pt x="1" y="251"/>
                        </a:lnTo>
                        <a:lnTo>
                          <a:pt x="487" y="251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" name="Google Shape;2283;p28">
                    <a:extLst>
                      <a:ext uri="{FF2B5EF4-FFF2-40B4-BE49-F238E27FC236}">
                        <a16:creationId xmlns:a16="http://schemas.microsoft.com/office/drawing/2014/main" id="{1683D23E-06EC-43A7-910F-81802E294EFB}"/>
                      </a:ext>
                    </a:extLst>
                  </p:cNvPr>
                  <p:cNvSpPr/>
                  <p:nvPr/>
                </p:nvSpPr>
                <p:spPr>
                  <a:xfrm>
                    <a:off x="5491556" y="3686277"/>
                    <a:ext cx="44053" cy="22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51" extrusionOk="0">
                        <a:moveTo>
                          <a:pt x="1" y="0"/>
                        </a:moveTo>
                        <a:lnTo>
                          <a:pt x="1" y="251"/>
                        </a:lnTo>
                        <a:lnTo>
                          <a:pt x="487" y="251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" name="Google Shape;2284;p28">
                    <a:extLst>
                      <a:ext uri="{FF2B5EF4-FFF2-40B4-BE49-F238E27FC236}">
                        <a16:creationId xmlns:a16="http://schemas.microsoft.com/office/drawing/2014/main" id="{0E1F8D98-6FE2-4DA0-8C7B-306437A6FE7B}"/>
                      </a:ext>
                    </a:extLst>
                  </p:cNvPr>
                  <p:cNvSpPr/>
                  <p:nvPr/>
                </p:nvSpPr>
                <p:spPr>
                  <a:xfrm>
                    <a:off x="5543012" y="3686277"/>
                    <a:ext cx="44053" cy="22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51" extrusionOk="0">
                        <a:moveTo>
                          <a:pt x="1" y="0"/>
                        </a:moveTo>
                        <a:lnTo>
                          <a:pt x="1" y="251"/>
                        </a:lnTo>
                        <a:lnTo>
                          <a:pt x="488" y="251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" name="Google Shape;2285;p28">
                    <a:extLst>
                      <a:ext uri="{FF2B5EF4-FFF2-40B4-BE49-F238E27FC236}">
                        <a16:creationId xmlns:a16="http://schemas.microsoft.com/office/drawing/2014/main" id="{A1364D00-60E2-4BD6-8210-27B9AC5A7789}"/>
                      </a:ext>
                    </a:extLst>
                  </p:cNvPr>
                  <p:cNvSpPr/>
                  <p:nvPr/>
                </p:nvSpPr>
                <p:spPr>
                  <a:xfrm>
                    <a:off x="5440100" y="3726449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" name="Google Shape;2286;p28">
                    <a:extLst>
                      <a:ext uri="{FF2B5EF4-FFF2-40B4-BE49-F238E27FC236}">
                        <a16:creationId xmlns:a16="http://schemas.microsoft.com/office/drawing/2014/main" id="{B2EAA000-27E5-4BC5-893D-B99EBF937F22}"/>
                      </a:ext>
                    </a:extLst>
                  </p:cNvPr>
                  <p:cNvSpPr/>
                  <p:nvPr/>
                </p:nvSpPr>
                <p:spPr>
                  <a:xfrm>
                    <a:off x="5491556" y="3726449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" name="Google Shape;2287;p28">
                    <a:extLst>
                      <a:ext uri="{FF2B5EF4-FFF2-40B4-BE49-F238E27FC236}">
                        <a16:creationId xmlns:a16="http://schemas.microsoft.com/office/drawing/2014/main" id="{E94D4A2D-C7E1-49FF-AB2E-C4965A0405D1}"/>
                      </a:ext>
                    </a:extLst>
                  </p:cNvPr>
                  <p:cNvSpPr/>
                  <p:nvPr/>
                </p:nvSpPr>
                <p:spPr>
                  <a:xfrm>
                    <a:off x="5543012" y="3726449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8" y="237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" name="Google Shape;2288;p28">
                    <a:extLst>
                      <a:ext uri="{FF2B5EF4-FFF2-40B4-BE49-F238E27FC236}">
                        <a16:creationId xmlns:a16="http://schemas.microsoft.com/office/drawing/2014/main" id="{4FEBFBEB-278C-4EA9-AA90-304552966673}"/>
                      </a:ext>
                    </a:extLst>
                  </p:cNvPr>
                  <p:cNvSpPr/>
                  <p:nvPr/>
                </p:nvSpPr>
                <p:spPr>
                  <a:xfrm>
                    <a:off x="5440100" y="3765357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" name="Google Shape;2289;p28">
                    <a:extLst>
                      <a:ext uri="{FF2B5EF4-FFF2-40B4-BE49-F238E27FC236}">
                        <a16:creationId xmlns:a16="http://schemas.microsoft.com/office/drawing/2014/main" id="{F06F678C-A17C-4938-8DAE-5E3123CA3B15}"/>
                      </a:ext>
                    </a:extLst>
                  </p:cNvPr>
                  <p:cNvSpPr/>
                  <p:nvPr/>
                </p:nvSpPr>
                <p:spPr>
                  <a:xfrm>
                    <a:off x="5491556" y="3765357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0" name="Google Shape;2290;p28">
                    <a:extLst>
                      <a:ext uri="{FF2B5EF4-FFF2-40B4-BE49-F238E27FC236}">
                        <a16:creationId xmlns:a16="http://schemas.microsoft.com/office/drawing/2014/main" id="{3A70FD44-BA72-4C73-9C36-692370B61696}"/>
                      </a:ext>
                    </a:extLst>
                  </p:cNvPr>
                  <p:cNvSpPr/>
                  <p:nvPr/>
                </p:nvSpPr>
                <p:spPr>
                  <a:xfrm>
                    <a:off x="5543012" y="3765357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8" y="237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1" name="Google Shape;2291;p28">
                    <a:extLst>
                      <a:ext uri="{FF2B5EF4-FFF2-40B4-BE49-F238E27FC236}">
                        <a16:creationId xmlns:a16="http://schemas.microsoft.com/office/drawing/2014/main" id="{37A04341-428A-4168-91FC-E1F29F384B53}"/>
                      </a:ext>
                    </a:extLst>
                  </p:cNvPr>
                  <p:cNvSpPr/>
                  <p:nvPr/>
                </p:nvSpPr>
                <p:spPr>
                  <a:xfrm>
                    <a:off x="5440100" y="3804265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2" name="Google Shape;2292;p28">
                    <a:extLst>
                      <a:ext uri="{FF2B5EF4-FFF2-40B4-BE49-F238E27FC236}">
                        <a16:creationId xmlns:a16="http://schemas.microsoft.com/office/drawing/2014/main" id="{A7E70DA0-BC99-47F2-934D-A8931593C588}"/>
                      </a:ext>
                    </a:extLst>
                  </p:cNvPr>
                  <p:cNvSpPr/>
                  <p:nvPr/>
                </p:nvSpPr>
                <p:spPr>
                  <a:xfrm>
                    <a:off x="5491556" y="3804265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" name="Google Shape;2293;p28">
                    <a:extLst>
                      <a:ext uri="{FF2B5EF4-FFF2-40B4-BE49-F238E27FC236}">
                        <a16:creationId xmlns:a16="http://schemas.microsoft.com/office/drawing/2014/main" id="{0C30DBD2-C489-4640-BB3A-8CCA35E5D621}"/>
                      </a:ext>
                    </a:extLst>
                  </p:cNvPr>
                  <p:cNvSpPr/>
                  <p:nvPr/>
                </p:nvSpPr>
                <p:spPr>
                  <a:xfrm>
                    <a:off x="5543012" y="3804265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8" y="237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4" name="Google Shape;2294;p28">
                    <a:extLst>
                      <a:ext uri="{FF2B5EF4-FFF2-40B4-BE49-F238E27FC236}">
                        <a16:creationId xmlns:a16="http://schemas.microsoft.com/office/drawing/2014/main" id="{362D2C4A-0B6D-4FF0-A422-8F02BDC7FCBC}"/>
                      </a:ext>
                    </a:extLst>
                  </p:cNvPr>
                  <p:cNvSpPr/>
                  <p:nvPr/>
                </p:nvSpPr>
                <p:spPr>
                  <a:xfrm>
                    <a:off x="4882850" y="3977500"/>
                    <a:ext cx="739315" cy="465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43" h="515" extrusionOk="0">
                        <a:moveTo>
                          <a:pt x="0" y="0"/>
                        </a:moveTo>
                        <a:lnTo>
                          <a:pt x="0" y="515"/>
                        </a:lnTo>
                        <a:lnTo>
                          <a:pt x="8343" y="515"/>
                        </a:lnTo>
                        <a:lnTo>
                          <a:pt x="8343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cxnSp>
            <p:nvCxnSpPr>
              <p:cNvPr id="174" name="Google Shape;2295;p28">
                <a:extLst>
                  <a:ext uri="{FF2B5EF4-FFF2-40B4-BE49-F238E27FC236}">
                    <a16:creationId xmlns:a16="http://schemas.microsoft.com/office/drawing/2014/main" id="{8B3C85D2-FC1D-4C33-8057-1F5B37D70AE5}"/>
                  </a:ext>
                </a:extLst>
              </p:cNvPr>
              <p:cNvCxnSpPr/>
              <p:nvPr/>
            </p:nvCxnSpPr>
            <p:spPr>
              <a:xfrm rot="10800000">
                <a:off x="5872188" y="3718963"/>
                <a:ext cx="727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  <p:grpSp>
          <p:nvGrpSpPr>
            <p:cNvPr id="170" name="Google Shape;2296;p28">
              <a:extLst>
                <a:ext uri="{FF2B5EF4-FFF2-40B4-BE49-F238E27FC236}">
                  <a16:creationId xmlns:a16="http://schemas.microsoft.com/office/drawing/2014/main" id="{02B0597D-ACF4-4595-B69C-80BA47FF01F9}"/>
                </a:ext>
              </a:extLst>
            </p:cNvPr>
            <p:cNvGrpSpPr/>
            <p:nvPr/>
          </p:nvGrpSpPr>
          <p:grpSpPr>
            <a:xfrm flipH="1">
              <a:off x="6793332" y="3281193"/>
              <a:ext cx="1545701" cy="888716"/>
              <a:chOff x="1203602" y="1478009"/>
              <a:chExt cx="1545701" cy="888716"/>
            </a:xfrm>
          </p:grpSpPr>
          <p:sp>
            <p:nvSpPr>
              <p:cNvPr id="171" name="Google Shape;2297;p28">
                <a:extLst>
                  <a:ext uri="{FF2B5EF4-FFF2-40B4-BE49-F238E27FC236}">
                    <a16:creationId xmlns:a16="http://schemas.microsoft.com/office/drawing/2014/main" id="{377BCAD7-41A8-440F-A312-F0BDF5055688}"/>
                  </a:ext>
                </a:extLst>
              </p:cNvPr>
              <p:cNvSpPr txBox="1"/>
              <p:nvPr/>
            </p:nvSpPr>
            <p:spPr>
              <a:xfrm>
                <a:off x="1203602" y="1478009"/>
                <a:ext cx="15447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accent3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Option B</a:t>
                </a:r>
                <a:endParaRPr sz="1800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72" name="Google Shape;2298;p28">
                <a:extLst>
                  <a:ext uri="{FF2B5EF4-FFF2-40B4-BE49-F238E27FC236}">
                    <a16:creationId xmlns:a16="http://schemas.microsoft.com/office/drawing/2014/main" id="{1A499EC0-FD1C-4408-AD5E-3B0B9D129D41}"/>
                  </a:ext>
                </a:extLst>
              </p:cNvPr>
              <p:cNvSpPr txBox="1"/>
              <p:nvPr/>
            </p:nvSpPr>
            <p:spPr>
              <a:xfrm>
                <a:off x="1204603" y="1793425"/>
                <a:ext cx="1544700" cy="5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Fira Sans"/>
                    <a:ea typeface="Fira Sans"/>
                    <a:cs typeface="Fira Sans"/>
                    <a:sym typeface="Fira Sans"/>
                  </a:rPr>
                  <a:t>Submit a complete permit application to the City</a:t>
                </a:r>
                <a:endParaRPr sz="1200" dirty="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sp>
        <p:nvSpPr>
          <p:cNvPr id="237" name="Google Shape;416;p17">
            <a:extLst>
              <a:ext uri="{FF2B5EF4-FFF2-40B4-BE49-F238E27FC236}">
                <a16:creationId xmlns:a16="http://schemas.microsoft.com/office/drawing/2014/main" id="{168EE92F-AF72-461C-8485-1E92E099E84A}"/>
              </a:ext>
            </a:extLst>
          </p:cNvPr>
          <p:cNvSpPr txBox="1"/>
          <p:nvPr/>
        </p:nvSpPr>
        <p:spPr>
          <a:xfrm>
            <a:off x="629041" y="3668122"/>
            <a:ext cx="7749845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Fira Sans"/>
                <a:ea typeface="Fira Sans"/>
                <a:cs typeface="Fira Sans"/>
                <a:sym typeface="Fira Sans"/>
              </a:rPr>
              <a:t>Failure to either provide evidence that a permit is not required or submit a complete permit application within 30 days of the date of the application was sent shall subject the owner(s) to a civil citation and/or the City may seek injunctive relief to prevent the unit from being rented. 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64577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F18B-BB2E-4FB0-B0F9-B312A908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96018"/>
            <a:ext cx="8520600" cy="841800"/>
          </a:xfrm>
        </p:spPr>
        <p:txBody>
          <a:bodyPr/>
          <a:lstStyle/>
          <a:p>
            <a:r>
              <a:rPr lang="en-US" sz="6000" dirty="0"/>
              <a:t>Thank You!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A155A3-C051-4A1A-B886-93EA1A45C25F}"/>
              </a:ext>
            </a:extLst>
          </p:cNvPr>
          <p:cNvSpPr txBox="1">
            <a:spLocks/>
          </p:cNvSpPr>
          <p:nvPr/>
        </p:nvSpPr>
        <p:spPr>
          <a:xfrm>
            <a:off x="311700" y="2917700"/>
            <a:ext cx="8520600" cy="38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"/>
              <a:buNone/>
              <a:defRPr sz="3600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"/>
              <a:buNone/>
              <a:defRPr sz="3600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"/>
              <a:buNone/>
              <a:defRPr sz="3600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"/>
              <a:buNone/>
              <a:defRPr sz="3600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"/>
              <a:buNone/>
              <a:defRPr sz="3600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"/>
              <a:buNone/>
              <a:defRPr sz="3600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"/>
              <a:buNone/>
              <a:defRPr sz="3600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"/>
              <a:buNone/>
              <a:defRPr sz="3600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"/>
              <a:buNone/>
              <a:defRPr sz="3600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n-US" sz="28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03814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3695894" y="1663975"/>
            <a:ext cx="4854286" cy="15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Residential Rental Unit Permit Changes</a:t>
            </a:r>
            <a:endParaRPr dirty="0"/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4345501" y="3367199"/>
            <a:ext cx="4214037" cy="1058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City of Gainesville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Neighborhood Enhancement (Code Enforcement)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March 2021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-13378" y="-44819"/>
            <a:ext cx="4141259" cy="5278880"/>
            <a:chOff x="3282515" y="1242075"/>
            <a:chExt cx="2708830" cy="3452957"/>
          </a:xfrm>
        </p:grpSpPr>
        <p:sp>
          <p:nvSpPr>
            <p:cNvPr id="49" name="Google Shape;49;p15"/>
            <p:cNvSpPr/>
            <p:nvPr/>
          </p:nvSpPr>
          <p:spPr>
            <a:xfrm>
              <a:off x="4177189" y="1242075"/>
              <a:ext cx="789377" cy="3452749"/>
            </a:xfrm>
            <a:custGeom>
              <a:avLst/>
              <a:gdLst/>
              <a:ahLst/>
              <a:cxnLst/>
              <a:rect l="l" t="t" r="r" b="b"/>
              <a:pathLst>
                <a:path w="36728" h="160649" extrusionOk="0">
                  <a:moveTo>
                    <a:pt x="1" y="0"/>
                  </a:moveTo>
                  <a:lnTo>
                    <a:pt x="535" y="160649"/>
                  </a:lnTo>
                  <a:lnTo>
                    <a:pt x="36727" y="160649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50;p15"/>
            <p:cNvGrpSpPr/>
            <p:nvPr/>
          </p:nvGrpSpPr>
          <p:grpSpPr>
            <a:xfrm>
              <a:off x="4244075" y="1307144"/>
              <a:ext cx="655611" cy="340820"/>
              <a:chOff x="4262387" y="1246144"/>
              <a:chExt cx="655611" cy="340820"/>
            </a:xfrm>
          </p:grpSpPr>
          <p:sp>
            <p:nvSpPr>
              <p:cNvPr id="51" name="Google Shape;51;p15"/>
              <p:cNvSpPr/>
              <p:nvPr/>
            </p:nvSpPr>
            <p:spPr>
              <a:xfrm>
                <a:off x="4262387" y="12462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15"/>
              <p:cNvSpPr/>
              <p:nvPr/>
            </p:nvSpPr>
            <p:spPr>
              <a:xfrm>
                <a:off x="4381398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15"/>
              <p:cNvSpPr/>
              <p:nvPr/>
            </p:nvSpPr>
            <p:spPr>
              <a:xfrm>
                <a:off x="4262387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15"/>
              <p:cNvSpPr/>
              <p:nvPr/>
            </p:nvSpPr>
            <p:spPr>
              <a:xfrm>
                <a:off x="4381398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15"/>
              <p:cNvSpPr/>
              <p:nvPr/>
            </p:nvSpPr>
            <p:spPr>
              <a:xfrm>
                <a:off x="4262387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15"/>
              <p:cNvSpPr/>
              <p:nvPr/>
            </p:nvSpPr>
            <p:spPr>
              <a:xfrm>
                <a:off x="4381262" y="124614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5"/>
              <p:cNvSpPr/>
              <p:nvPr/>
            </p:nvSpPr>
            <p:spPr>
              <a:xfrm>
                <a:off x="4500387" y="12462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4619398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>
                <a:off x="4500387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>
                <a:off x="4619398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4500387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4619262" y="124614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4738387" y="12462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4857398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4738387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4857398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4738387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4857262" y="124614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69;p15"/>
            <p:cNvSpPr/>
            <p:nvPr/>
          </p:nvSpPr>
          <p:spPr>
            <a:xfrm>
              <a:off x="4026638" y="2053100"/>
              <a:ext cx="641676" cy="2641920"/>
            </a:xfrm>
            <a:custGeom>
              <a:avLst/>
              <a:gdLst/>
              <a:ahLst/>
              <a:cxnLst/>
              <a:rect l="l" t="t" r="r" b="b"/>
              <a:pathLst>
                <a:path w="51905" h="116551" extrusionOk="0">
                  <a:moveTo>
                    <a:pt x="1" y="1"/>
                  </a:moveTo>
                  <a:lnTo>
                    <a:pt x="2202" y="116551"/>
                  </a:lnTo>
                  <a:lnTo>
                    <a:pt x="51905" y="116551"/>
                  </a:lnTo>
                  <a:lnTo>
                    <a:pt x="51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4026613" y="2039913"/>
              <a:ext cx="7332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" name="Google Shape;71;p15"/>
            <p:cNvGrpSpPr/>
            <p:nvPr/>
          </p:nvGrpSpPr>
          <p:grpSpPr>
            <a:xfrm>
              <a:off x="4167404" y="2222314"/>
              <a:ext cx="298600" cy="883532"/>
              <a:chOff x="4185716" y="2161314"/>
              <a:chExt cx="298600" cy="883532"/>
            </a:xfrm>
          </p:grpSpPr>
          <p:sp>
            <p:nvSpPr>
              <p:cNvPr id="72" name="Google Shape;72;p15"/>
              <p:cNvSpPr/>
              <p:nvPr/>
            </p:nvSpPr>
            <p:spPr>
              <a:xfrm>
                <a:off x="4304705" y="24363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4304705" y="216131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4423716" y="229881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4423716" y="216131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4304705" y="229881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4423716" y="24363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4423716" y="257380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4304705" y="257380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4185716" y="229881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4185716" y="216131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4185716" y="24363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4185716" y="257380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4304705" y="29790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4304705" y="27040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4423716" y="28415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4423716" y="27040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304705" y="28415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423716" y="29790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185716" y="28415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185716" y="27040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185716" y="29790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15"/>
            <p:cNvSpPr/>
            <p:nvPr/>
          </p:nvSpPr>
          <p:spPr>
            <a:xfrm>
              <a:off x="3372124" y="4422269"/>
              <a:ext cx="35871" cy="250946"/>
            </a:xfrm>
            <a:custGeom>
              <a:avLst/>
              <a:gdLst/>
              <a:ahLst/>
              <a:cxnLst/>
              <a:rect l="l" t="t" r="r" b="b"/>
              <a:pathLst>
                <a:path w="1669" h="11676" extrusionOk="0">
                  <a:moveTo>
                    <a:pt x="1" y="0"/>
                  </a:moveTo>
                  <a:lnTo>
                    <a:pt x="1" y="11676"/>
                  </a:lnTo>
                  <a:lnTo>
                    <a:pt x="1669" y="11676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3282515" y="4350574"/>
              <a:ext cx="588939" cy="89645"/>
            </a:xfrm>
            <a:custGeom>
              <a:avLst/>
              <a:gdLst/>
              <a:ahLst/>
              <a:cxnLst/>
              <a:rect l="l" t="t" r="r" b="b"/>
              <a:pathLst>
                <a:path w="36694" h="4171" extrusionOk="0">
                  <a:moveTo>
                    <a:pt x="0" y="1"/>
                  </a:moveTo>
                  <a:lnTo>
                    <a:pt x="0" y="4170"/>
                  </a:lnTo>
                  <a:lnTo>
                    <a:pt x="36693" y="4170"/>
                  </a:lnTo>
                  <a:lnTo>
                    <a:pt x="366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3479668" y="4422269"/>
              <a:ext cx="35871" cy="250946"/>
            </a:xfrm>
            <a:custGeom>
              <a:avLst/>
              <a:gdLst/>
              <a:ahLst/>
              <a:cxnLst/>
              <a:rect l="l" t="t" r="r" b="b"/>
              <a:pathLst>
                <a:path w="1669" h="11676" extrusionOk="0">
                  <a:moveTo>
                    <a:pt x="0" y="0"/>
                  </a:moveTo>
                  <a:lnTo>
                    <a:pt x="0" y="11676"/>
                  </a:lnTo>
                  <a:lnTo>
                    <a:pt x="1668" y="11676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 flipH="1">
              <a:off x="5812544" y="4117710"/>
              <a:ext cx="178801" cy="422602"/>
            </a:xfrm>
            <a:custGeom>
              <a:avLst/>
              <a:gdLst/>
              <a:ahLst/>
              <a:cxnLst/>
              <a:rect l="l" t="t" r="r" b="b"/>
              <a:pathLst>
                <a:path w="9174" h="21683" extrusionOk="0">
                  <a:moveTo>
                    <a:pt x="4570" y="0"/>
                  </a:moveTo>
                  <a:cubicBezTo>
                    <a:pt x="2035" y="0"/>
                    <a:pt x="0" y="2068"/>
                    <a:pt x="0" y="4604"/>
                  </a:cubicBezTo>
                  <a:lnTo>
                    <a:pt x="0" y="17113"/>
                  </a:lnTo>
                  <a:cubicBezTo>
                    <a:pt x="0" y="19614"/>
                    <a:pt x="2035" y="21683"/>
                    <a:pt x="4570" y="21683"/>
                  </a:cubicBezTo>
                  <a:cubicBezTo>
                    <a:pt x="7105" y="21683"/>
                    <a:pt x="9173" y="19614"/>
                    <a:pt x="9173" y="17113"/>
                  </a:cubicBezTo>
                  <a:lnTo>
                    <a:pt x="9173" y="4604"/>
                  </a:lnTo>
                  <a:cubicBezTo>
                    <a:pt x="9173" y="2068"/>
                    <a:pt x="7105" y="0"/>
                    <a:pt x="4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 flipH="1">
              <a:off x="5896087" y="4345888"/>
              <a:ext cx="16274" cy="349144"/>
            </a:xfrm>
            <a:custGeom>
              <a:avLst/>
              <a:gdLst/>
              <a:ahLst/>
              <a:cxnLst/>
              <a:rect l="l" t="t" r="r" b="b"/>
              <a:pathLst>
                <a:path w="835" h="17914" extrusionOk="0">
                  <a:moveTo>
                    <a:pt x="434" y="1"/>
                  </a:moveTo>
                  <a:cubicBezTo>
                    <a:pt x="200" y="1"/>
                    <a:pt x="0" y="168"/>
                    <a:pt x="0" y="401"/>
                  </a:cubicBezTo>
                  <a:lnTo>
                    <a:pt x="0" y="17514"/>
                  </a:lnTo>
                  <a:cubicBezTo>
                    <a:pt x="0" y="17714"/>
                    <a:pt x="200" y="17914"/>
                    <a:pt x="434" y="17914"/>
                  </a:cubicBezTo>
                  <a:cubicBezTo>
                    <a:pt x="634" y="17914"/>
                    <a:pt x="834" y="17714"/>
                    <a:pt x="834" y="17514"/>
                  </a:cubicBezTo>
                  <a:lnTo>
                    <a:pt x="834" y="401"/>
                  </a:lnTo>
                  <a:cubicBezTo>
                    <a:pt x="834" y="168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 flipH="1">
              <a:off x="5532995" y="3874571"/>
              <a:ext cx="251635" cy="594250"/>
            </a:xfrm>
            <a:custGeom>
              <a:avLst/>
              <a:gdLst/>
              <a:ahLst/>
              <a:cxnLst/>
              <a:rect l="l" t="t" r="r" b="b"/>
              <a:pathLst>
                <a:path w="12911" h="30490" extrusionOk="0">
                  <a:moveTo>
                    <a:pt x="6472" y="1"/>
                  </a:moveTo>
                  <a:cubicBezTo>
                    <a:pt x="2870" y="1"/>
                    <a:pt x="1" y="2869"/>
                    <a:pt x="1" y="6439"/>
                  </a:cubicBezTo>
                  <a:lnTo>
                    <a:pt x="1" y="24051"/>
                  </a:lnTo>
                  <a:cubicBezTo>
                    <a:pt x="1" y="27620"/>
                    <a:pt x="2870" y="30489"/>
                    <a:pt x="6472" y="30489"/>
                  </a:cubicBezTo>
                  <a:cubicBezTo>
                    <a:pt x="10041" y="30489"/>
                    <a:pt x="12910" y="27620"/>
                    <a:pt x="12910" y="24051"/>
                  </a:cubicBezTo>
                  <a:lnTo>
                    <a:pt x="12910" y="6439"/>
                  </a:lnTo>
                  <a:cubicBezTo>
                    <a:pt x="12910" y="2869"/>
                    <a:pt x="10041" y="1"/>
                    <a:pt x="64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 flipH="1">
              <a:off x="5647433" y="4197334"/>
              <a:ext cx="22764" cy="491518"/>
            </a:xfrm>
            <a:custGeom>
              <a:avLst/>
              <a:gdLst/>
              <a:ahLst/>
              <a:cxnLst/>
              <a:rect l="l" t="t" r="r" b="b"/>
              <a:pathLst>
                <a:path w="1168" h="25219" extrusionOk="0">
                  <a:moveTo>
                    <a:pt x="567" y="1"/>
                  </a:moveTo>
                  <a:cubicBezTo>
                    <a:pt x="234" y="1"/>
                    <a:pt x="0" y="268"/>
                    <a:pt x="0" y="601"/>
                  </a:cubicBezTo>
                  <a:lnTo>
                    <a:pt x="0" y="24619"/>
                  </a:lnTo>
                  <a:cubicBezTo>
                    <a:pt x="0" y="24952"/>
                    <a:pt x="234" y="25219"/>
                    <a:pt x="567" y="25219"/>
                  </a:cubicBezTo>
                  <a:cubicBezTo>
                    <a:pt x="901" y="25219"/>
                    <a:pt x="1168" y="24952"/>
                    <a:pt x="1168" y="24619"/>
                  </a:cubicBezTo>
                  <a:lnTo>
                    <a:pt x="1168" y="601"/>
                  </a:lnTo>
                  <a:cubicBezTo>
                    <a:pt x="1168" y="268"/>
                    <a:pt x="901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4560736" y="1719712"/>
              <a:ext cx="4929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4560738" y="1758100"/>
              <a:ext cx="492815" cy="1922588"/>
            </a:xfrm>
            <a:custGeom>
              <a:avLst/>
              <a:gdLst/>
              <a:ahLst/>
              <a:cxnLst/>
              <a:rect l="l" t="t" r="r" b="b"/>
              <a:pathLst>
                <a:path w="9975" h="33358" extrusionOk="0">
                  <a:moveTo>
                    <a:pt x="1" y="0"/>
                  </a:moveTo>
                  <a:lnTo>
                    <a:pt x="1" y="33357"/>
                  </a:lnTo>
                  <a:lnTo>
                    <a:pt x="9975" y="33357"/>
                  </a:lnTo>
                  <a:lnTo>
                    <a:pt x="99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" name="Google Shape;102;p15"/>
            <p:cNvGrpSpPr/>
            <p:nvPr/>
          </p:nvGrpSpPr>
          <p:grpSpPr>
            <a:xfrm>
              <a:off x="4717925" y="1888592"/>
              <a:ext cx="178536" cy="478317"/>
              <a:chOff x="4736238" y="1827592"/>
              <a:chExt cx="178536" cy="478317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4736374" y="196515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4736361" y="210264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4736374" y="224014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4736238" y="1827592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4854174" y="196515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4854174" y="210264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854174" y="224014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854038" y="1827592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" name="Google Shape;111;p15"/>
            <p:cNvSpPr/>
            <p:nvPr/>
          </p:nvSpPr>
          <p:spPr>
            <a:xfrm>
              <a:off x="3679688" y="3244002"/>
              <a:ext cx="453171" cy="1450151"/>
            </a:xfrm>
            <a:custGeom>
              <a:avLst/>
              <a:gdLst/>
              <a:ahLst/>
              <a:cxnLst/>
              <a:rect l="l" t="t" r="r" b="b"/>
              <a:pathLst>
                <a:path w="81726" h="57409" extrusionOk="0">
                  <a:moveTo>
                    <a:pt x="0" y="0"/>
                  </a:moveTo>
                  <a:lnTo>
                    <a:pt x="0" y="57408"/>
                  </a:lnTo>
                  <a:lnTo>
                    <a:pt x="81725" y="57408"/>
                  </a:lnTo>
                  <a:lnTo>
                    <a:pt x="817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112;p15"/>
            <p:cNvGrpSpPr/>
            <p:nvPr/>
          </p:nvGrpSpPr>
          <p:grpSpPr>
            <a:xfrm>
              <a:off x="3816468" y="3352664"/>
              <a:ext cx="179611" cy="1019478"/>
              <a:chOff x="3834780" y="3291664"/>
              <a:chExt cx="179611" cy="1019478"/>
            </a:xfrm>
          </p:grpSpPr>
          <p:sp>
            <p:nvSpPr>
              <p:cNvPr id="113" name="Google Shape;113;p15"/>
              <p:cNvSpPr/>
              <p:nvPr/>
            </p:nvSpPr>
            <p:spPr>
              <a:xfrm>
                <a:off x="3834780" y="356665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3834780" y="329166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3953791" y="342916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>
                <a:off x="3953791" y="329166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3834780" y="342916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3953791" y="356665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3953791" y="370415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3834780" y="370415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3834780" y="41078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3834780" y="38328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3953791" y="39703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3953791" y="38328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3834780" y="39703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3953791" y="41078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3953791" y="424537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3834780" y="424537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" name="Google Shape;129;p15"/>
            <p:cNvSpPr/>
            <p:nvPr/>
          </p:nvSpPr>
          <p:spPr>
            <a:xfrm>
              <a:off x="4759691" y="2531050"/>
              <a:ext cx="521896" cy="2142068"/>
            </a:xfrm>
            <a:custGeom>
              <a:avLst/>
              <a:gdLst/>
              <a:ahLst/>
              <a:cxnLst/>
              <a:rect l="l" t="t" r="r" b="b"/>
              <a:pathLst>
                <a:path w="16046" h="93868" extrusionOk="0">
                  <a:moveTo>
                    <a:pt x="1" y="0"/>
                  </a:moveTo>
                  <a:lnTo>
                    <a:pt x="1" y="93868"/>
                  </a:lnTo>
                  <a:lnTo>
                    <a:pt x="16046" y="93868"/>
                  </a:lnTo>
                  <a:lnTo>
                    <a:pt x="160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4759694" y="2510475"/>
              <a:ext cx="5307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" name="Google Shape;131;p15"/>
            <p:cNvGrpSpPr/>
            <p:nvPr/>
          </p:nvGrpSpPr>
          <p:grpSpPr>
            <a:xfrm>
              <a:off x="4875741" y="2619827"/>
              <a:ext cx="298600" cy="478253"/>
              <a:chOff x="4946354" y="2558827"/>
              <a:chExt cx="298600" cy="478253"/>
            </a:xfrm>
          </p:grpSpPr>
          <p:sp>
            <p:nvSpPr>
              <p:cNvPr id="132" name="Google Shape;132;p15"/>
              <p:cNvSpPr/>
              <p:nvPr/>
            </p:nvSpPr>
            <p:spPr>
              <a:xfrm>
                <a:off x="5065343" y="2833820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5065343" y="255882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84354" y="269632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184354" y="255882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5065343" y="269632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5184354" y="2833820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5184354" y="297131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5065343" y="297131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4946354" y="269632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>
                <a:off x="4946354" y="255882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4946354" y="2833820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5"/>
              <p:cNvSpPr/>
              <p:nvPr/>
            </p:nvSpPr>
            <p:spPr>
              <a:xfrm>
                <a:off x="4946354" y="297131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" name="Google Shape;144;p15"/>
            <p:cNvSpPr/>
            <p:nvPr/>
          </p:nvSpPr>
          <p:spPr>
            <a:xfrm>
              <a:off x="4835761" y="3460250"/>
              <a:ext cx="620505" cy="1233863"/>
            </a:xfrm>
            <a:custGeom>
              <a:avLst/>
              <a:gdLst/>
              <a:ahLst/>
              <a:cxnLst/>
              <a:rect l="l" t="t" r="r" b="b"/>
              <a:pathLst>
                <a:path w="81726" h="57409" extrusionOk="0">
                  <a:moveTo>
                    <a:pt x="0" y="0"/>
                  </a:moveTo>
                  <a:lnTo>
                    <a:pt x="0" y="57408"/>
                  </a:lnTo>
                  <a:lnTo>
                    <a:pt x="81725" y="57408"/>
                  </a:lnTo>
                  <a:lnTo>
                    <a:pt x="817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4835763" y="3458600"/>
              <a:ext cx="6213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15"/>
            <p:cNvGrpSpPr/>
            <p:nvPr/>
          </p:nvGrpSpPr>
          <p:grpSpPr>
            <a:xfrm>
              <a:off x="4953297" y="3578279"/>
              <a:ext cx="415238" cy="478317"/>
              <a:chOff x="4987134" y="3516054"/>
              <a:chExt cx="415238" cy="47831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4987270" y="365361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4987270" y="379111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4987270" y="39286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4987134" y="351605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5105070" y="365361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5105070" y="379111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5"/>
              <p:cNvSpPr/>
              <p:nvPr/>
            </p:nvSpPr>
            <p:spPr>
              <a:xfrm>
                <a:off x="5105070" y="39286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5104934" y="351605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5"/>
              <p:cNvSpPr/>
              <p:nvPr/>
            </p:nvSpPr>
            <p:spPr>
              <a:xfrm>
                <a:off x="5223972" y="365361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5223972" y="379111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5"/>
              <p:cNvSpPr/>
              <p:nvPr/>
            </p:nvSpPr>
            <p:spPr>
              <a:xfrm>
                <a:off x="5223972" y="39286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5"/>
              <p:cNvSpPr/>
              <p:nvPr/>
            </p:nvSpPr>
            <p:spPr>
              <a:xfrm>
                <a:off x="5223836" y="351605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5"/>
              <p:cNvSpPr/>
              <p:nvPr/>
            </p:nvSpPr>
            <p:spPr>
              <a:xfrm>
                <a:off x="5341772" y="365361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5"/>
              <p:cNvSpPr/>
              <p:nvPr/>
            </p:nvSpPr>
            <p:spPr>
              <a:xfrm>
                <a:off x="5341772" y="379111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5"/>
              <p:cNvSpPr/>
              <p:nvPr/>
            </p:nvSpPr>
            <p:spPr>
              <a:xfrm>
                <a:off x="5341772" y="39286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5"/>
              <p:cNvSpPr/>
              <p:nvPr/>
            </p:nvSpPr>
            <p:spPr>
              <a:xfrm>
                <a:off x="5341636" y="351605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15"/>
            <p:cNvSpPr/>
            <p:nvPr/>
          </p:nvSpPr>
          <p:spPr>
            <a:xfrm>
              <a:off x="4232839" y="3699678"/>
              <a:ext cx="641659" cy="995124"/>
            </a:xfrm>
            <a:custGeom>
              <a:avLst/>
              <a:gdLst/>
              <a:ahLst/>
              <a:cxnLst/>
              <a:rect l="l" t="t" r="r" b="b"/>
              <a:pathLst>
                <a:path w="29855" h="46301" extrusionOk="0">
                  <a:moveTo>
                    <a:pt x="0" y="1"/>
                  </a:moveTo>
                  <a:lnTo>
                    <a:pt x="0" y="46301"/>
                  </a:lnTo>
                  <a:lnTo>
                    <a:pt x="29855" y="46301"/>
                  </a:lnTo>
                  <a:lnTo>
                    <a:pt x="298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232837" y="3680600"/>
              <a:ext cx="6417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5"/>
            <p:cNvGrpSpPr/>
            <p:nvPr/>
          </p:nvGrpSpPr>
          <p:grpSpPr>
            <a:xfrm>
              <a:off x="4342355" y="3825514"/>
              <a:ext cx="422674" cy="478253"/>
              <a:chOff x="3942855" y="3758002"/>
              <a:chExt cx="422674" cy="478253"/>
            </a:xfrm>
          </p:grpSpPr>
          <p:grpSp>
            <p:nvGrpSpPr>
              <p:cNvPr id="166" name="Google Shape;166;p15"/>
              <p:cNvGrpSpPr/>
              <p:nvPr/>
            </p:nvGrpSpPr>
            <p:grpSpPr>
              <a:xfrm>
                <a:off x="3942855" y="3758002"/>
                <a:ext cx="179611" cy="478253"/>
                <a:chOff x="4221080" y="2304102"/>
                <a:chExt cx="179611" cy="478253"/>
              </a:xfrm>
            </p:grpSpPr>
            <p:sp>
              <p:nvSpPr>
                <p:cNvPr id="167" name="Google Shape;167;p15"/>
                <p:cNvSpPr/>
                <p:nvPr/>
              </p:nvSpPr>
              <p:spPr>
                <a:xfrm>
                  <a:off x="4221080" y="257909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15"/>
                <p:cNvSpPr/>
                <p:nvPr/>
              </p:nvSpPr>
              <p:spPr>
                <a:xfrm>
                  <a:off x="4221080" y="230410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15"/>
                <p:cNvSpPr/>
                <p:nvPr/>
              </p:nvSpPr>
              <p:spPr>
                <a:xfrm>
                  <a:off x="4340091" y="2441598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15"/>
                <p:cNvSpPr/>
                <p:nvPr/>
              </p:nvSpPr>
              <p:spPr>
                <a:xfrm>
                  <a:off x="4340091" y="230410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15"/>
                <p:cNvSpPr/>
                <p:nvPr/>
              </p:nvSpPr>
              <p:spPr>
                <a:xfrm>
                  <a:off x="4221080" y="2441598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15"/>
                <p:cNvSpPr/>
                <p:nvPr/>
              </p:nvSpPr>
              <p:spPr>
                <a:xfrm>
                  <a:off x="4340091" y="257909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15"/>
                <p:cNvSpPr/>
                <p:nvPr/>
              </p:nvSpPr>
              <p:spPr>
                <a:xfrm>
                  <a:off x="4340091" y="271659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15"/>
                <p:cNvSpPr/>
                <p:nvPr/>
              </p:nvSpPr>
              <p:spPr>
                <a:xfrm>
                  <a:off x="4221080" y="271659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5" name="Google Shape;175;p15"/>
              <p:cNvGrpSpPr/>
              <p:nvPr/>
            </p:nvGrpSpPr>
            <p:grpSpPr>
              <a:xfrm>
                <a:off x="4185918" y="3758002"/>
                <a:ext cx="179611" cy="478253"/>
                <a:chOff x="4221080" y="2304102"/>
                <a:chExt cx="179611" cy="478253"/>
              </a:xfrm>
            </p:grpSpPr>
            <p:sp>
              <p:nvSpPr>
                <p:cNvPr id="176" name="Google Shape;176;p15"/>
                <p:cNvSpPr/>
                <p:nvPr/>
              </p:nvSpPr>
              <p:spPr>
                <a:xfrm>
                  <a:off x="4221080" y="257909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15"/>
                <p:cNvSpPr/>
                <p:nvPr/>
              </p:nvSpPr>
              <p:spPr>
                <a:xfrm>
                  <a:off x="4221080" y="230410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15"/>
                <p:cNvSpPr/>
                <p:nvPr/>
              </p:nvSpPr>
              <p:spPr>
                <a:xfrm>
                  <a:off x="4340091" y="2441598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15"/>
                <p:cNvSpPr/>
                <p:nvPr/>
              </p:nvSpPr>
              <p:spPr>
                <a:xfrm>
                  <a:off x="4340091" y="230410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15"/>
                <p:cNvSpPr/>
                <p:nvPr/>
              </p:nvSpPr>
              <p:spPr>
                <a:xfrm>
                  <a:off x="4221080" y="2441598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15"/>
                <p:cNvSpPr/>
                <p:nvPr/>
              </p:nvSpPr>
              <p:spPr>
                <a:xfrm>
                  <a:off x="4340091" y="257909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15"/>
                <p:cNvSpPr/>
                <p:nvPr/>
              </p:nvSpPr>
              <p:spPr>
                <a:xfrm>
                  <a:off x="4340091" y="271659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15"/>
                <p:cNvSpPr/>
                <p:nvPr/>
              </p:nvSpPr>
              <p:spPr>
                <a:xfrm>
                  <a:off x="4221080" y="271659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9146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regarding the Residential Rental Unit Program, including this </a:t>
            </a:r>
            <a:r>
              <a:rPr lang="en-US" dirty="0" err="1" smtClean="0"/>
              <a:t>powerpoint</a:t>
            </a:r>
            <a:r>
              <a:rPr lang="en-US" dirty="0" smtClean="0"/>
              <a:t>, is available on the City of </a:t>
            </a:r>
            <a:r>
              <a:rPr lang="en-US" dirty="0"/>
              <a:t>Gainesville website at </a:t>
            </a:r>
            <a:br>
              <a:rPr lang="en-US" dirty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www.cityofgainesville.org/CodeEnforcement/RentalHousingPermitsFees.aspx</a:t>
            </a: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1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979363" y="381124"/>
            <a:ext cx="7101401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Definition of Regulated Residential Unit (or regulated unit)</a:t>
            </a:r>
            <a:endParaRPr dirty="0"/>
          </a:p>
        </p:txBody>
      </p:sp>
      <p:grpSp>
        <p:nvGrpSpPr>
          <p:cNvPr id="241" name="Google Shape;241;p16"/>
          <p:cNvGrpSpPr/>
          <p:nvPr/>
        </p:nvGrpSpPr>
        <p:grpSpPr>
          <a:xfrm>
            <a:off x="516674" y="1598874"/>
            <a:ext cx="4907509" cy="2241039"/>
            <a:chOff x="682875" y="1217561"/>
            <a:chExt cx="4907509" cy="2241039"/>
          </a:xfrm>
        </p:grpSpPr>
        <p:sp>
          <p:nvSpPr>
            <p:cNvPr id="242" name="Google Shape;242;p16"/>
            <p:cNvSpPr/>
            <p:nvPr/>
          </p:nvSpPr>
          <p:spPr>
            <a:xfrm rot="5400000">
              <a:off x="1829736" y="70700"/>
              <a:ext cx="317580" cy="26113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" name="Google Shape;243;p16"/>
            <p:cNvGrpSpPr/>
            <p:nvPr/>
          </p:nvGrpSpPr>
          <p:grpSpPr>
            <a:xfrm>
              <a:off x="769113" y="1279800"/>
              <a:ext cx="4821271" cy="2178800"/>
              <a:chOff x="769113" y="1279800"/>
              <a:chExt cx="4821271" cy="2178800"/>
            </a:xfrm>
          </p:grpSpPr>
          <p:sp>
            <p:nvSpPr>
              <p:cNvPr id="244" name="Google Shape;244;p16"/>
              <p:cNvSpPr txBox="1"/>
              <p:nvPr/>
            </p:nvSpPr>
            <p:spPr>
              <a:xfrm>
                <a:off x="769113" y="1279800"/>
                <a:ext cx="2693316" cy="19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Regulated Residential Unit</a:t>
                </a:r>
                <a:endParaRPr sz="16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45" name="Google Shape;245;p16"/>
              <p:cNvSpPr txBox="1"/>
              <p:nvPr/>
            </p:nvSpPr>
            <p:spPr>
              <a:xfrm>
                <a:off x="769500" y="1613600"/>
                <a:ext cx="4820884" cy="184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dirty="0">
                    <a:latin typeface="Fira Sans"/>
                    <a:ea typeface="Fira Sans"/>
                    <a:cs typeface="Fira Sans"/>
                    <a:sym typeface="Fira Sans"/>
                  </a:rPr>
                  <a:t>m</a:t>
                </a:r>
                <a:r>
                  <a:rPr lang="en" sz="1200" dirty="0">
                    <a:latin typeface="Fira Sans"/>
                    <a:ea typeface="Fira Sans"/>
                    <a:cs typeface="Fira Sans"/>
                    <a:sym typeface="Fira Sans"/>
                  </a:rPr>
                  <a:t>eans a room or rooms located in a </a:t>
                </a:r>
                <a:r>
                  <a:rPr lang="en" sz="1200" dirty="0" smtClean="0">
                    <a:latin typeface="Fira Sans"/>
                    <a:ea typeface="Fira Sans"/>
                    <a:cs typeface="Fira Sans"/>
                    <a:sym typeface="Fira Sans"/>
                  </a:rPr>
                  <a:t>condominium, </a:t>
                </a:r>
                <a:r>
                  <a:rPr lang="en" sz="1200" dirty="0">
                    <a:latin typeface="Fira Sans"/>
                    <a:ea typeface="Fira Sans"/>
                    <a:cs typeface="Fira Sans"/>
                    <a:sym typeface="Fira Sans"/>
                  </a:rPr>
                  <a:t>co-op, </a:t>
                </a:r>
                <a:r>
                  <a:rPr lang="en" sz="1200" dirty="0" smtClean="0">
                    <a:latin typeface="Fira Sans"/>
                    <a:ea typeface="Fira Sans"/>
                    <a:cs typeface="Fira Sans"/>
                    <a:sym typeface="Fira Sans"/>
                  </a:rPr>
                  <a:t>timeshare, </a:t>
                </a:r>
                <a:r>
                  <a:rPr lang="en" sz="1200" dirty="0">
                    <a:latin typeface="Fira Sans"/>
                    <a:ea typeface="Fira Sans"/>
                    <a:cs typeface="Fira Sans"/>
                    <a:sym typeface="Fira Sans"/>
                  </a:rPr>
                  <a:t>quadraplex, triplex, duplex, or single-family dwelling that is rented, or advertised or held out to be rented, for periods of at least 30 consecutive days or one calendar month (whichever is less).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sz="1200" dirty="0">
                  <a:latin typeface="Fira Sans"/>
                  <a:ea typeface="Fira Sans"/>
                  <a:cs typeface="Fira Sans"/>
                  <a:sym typeface="Fira Sans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Fira Sans"/>
                    <a:ea typeface="Fira Sans"/>
                    <a:cs typeface="Fira Sans"/>
                    <a:sym typeface="Fira Sans"/>
                  </a:rPr>
                  <a:t>This definition expressly excludes public lodging establishments regulated by the state pursuant to F.S. Ch. 509, Pt. 1, and dormitories.   </a:t>
                </a:r>
                <a:endParaRPr sz="1200" dirty="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246" name="Google Shape;246;p16"/>
          <p:cNvGrpSpPr/>
          <p:nvPr/>
        </p:nvGrpSpPr>
        <p:grpSpPr>
          <a:xfrm>
            <a:off x="3282260" y="1666425"/>
            <a:ext cx="2850734" cy="837411"/>
            <a:chOff x="3146304" y="1443760"/>
            <a:chExt cx="1093137" cy="321112"/>
          </a:xfrm>
        </p:grpSpPr>
        <p:sp>
          <p:nvSpPr>
            <p:cNvPr id="247" name="Google Shape;247;p16"/>
            <p:cNvSpPr/>
            <p:nvPr/>
          </p:nvSpPr>
          <p:spPr>
            <a:xfrm>
              <a:off x="4164427" y="1689864"/>
              <a:ext cx="75013" cy="75008"/>
            </a:xfrm>
            <a:custGeom>
              <a:avLst/>
              <a:gdLst/>
              <a:ahLst/>
              <a:cxnLst/>
              <a:rect l="l" t="t" r="r" b="b"/>
              <a:pathLst>
                <a:path w="2670" h="2670" fill="none" extrusionOk="0">
                  <a:moveTo>
                    <a:pt x="2669" y="1335"/>
                  </a:moveTo>
                  <a:cubicBezTo>
                    <a:pt x="2669" y="2069"/>
                    <a:pt x="2069" y="2669"/>
                    <a:pt x="1335" y="2669"/>
                  </a:cubicBezTo>
                  <a:cubicBezTo>
                    <a:pt x="601" y="2669"/>
                    <a:pt x="1" y="2069"/>
                    <a:pt x="1" y="1335"/>
                  </a:cubicBezTo>
                  <a:cubicBezTo>
                    <a:pt x="1" y="601"/>
                    <a:pt x="601" y="0"/>
                    <a:pt x="1335" y="0"/>
                  </a:cubicBezTo>
                  <a:cubicBezTo>
                    <a:pt x="2069" y="0"/>
                    <a:pt x="2669" y="601"/>
                    <a:pt x="2669" y="1335"/>
                  </a:cubicBezTo>
                  <a:close/>
                </a:path>
              </a:pathLst>
            </a:custGeom>
            <a:noFill/>
            <a:ln w="15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4148498" y="1678627"/>
              <a:ext cx="16913" cy="23457"/>
            </a:xfrm>
            <a:custGeom>
              <a:avLst/>
              <a:gdLst/>
              <a:ahLst/>
              <a:cxnLst/>
              <a:rect l="l" t="t" r="r" b="b"/>
              <a:pathLst>
                <a:path w="602" h="835" fill="none" extrusionOk="0">
                  <a:moveTo>
                    <a:pt x="601" y="834"/>
                  </a:moveTo>
                  <a:lnTo>
                    <a:pt x="1" y="0"/>
                  </a:lnTo>
                </a:path>
              </a:pathLst>
            </a:custGeom>
            <a:noFill/>
            <a:ln w="15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4037845" y="1517994"/>
              <a:ext cx="92798" cy="134984"/>
            </a:xfrm>
            <a:custGeom>
              <a:avLst/>
              <a:gdLst/>
              <a:ahLst/>
              <a:cxnLst/>
              <a:rect l="l" t="t" r="r" b="b"/>
              <a:pathLst>
                <a:path w="3303" h="4805" fill="none" extrusionOk="0">
                  <a:moveTo>
                    <a:pt x="3303" y="4804"/>
                  </a:moveTo>
                  <a:lnTo>
                    <a:pt x="0" y="1"/>
                  </a:lnTo>
                </a:path>
              </a:pathLst>
            </a:custGeom>
            <a:noFill/>
            <a:ln w="15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970442" y="1467415"/>
              <a:ext cx="45963" cy="24412"/>
            </a:xfrm>
            <a:custGeom>
              <a:avLst/>
              <a:gdLst/>
              <a:ahLst/>
              <a:cxnLst/>
              <a:rect l="l" t="t" r="r" b="b"/>
              <a:pathLst>
                <a:path w="1636" h="869" fill="none" extrusionOk="0">
                  <a:moveTo>
                    <a:pt x="1635" y="868"/>
                  </a:moveTo>
                  <a:lnTo>
                    <a:pt x="1035" y="1"/>
                  </a:lnTo>
                  <a:lnTo>
                    <a:pt x="1" y="34"/>
                  </a:lnTo>
                </a:path>
              </a:pathLst>
            </a:custGeom>
            <a:noFill/>
            <a:ln w="15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3782104" y="1468702"/>
              <a:ext cx="112464" cy="983"/>
            </a:xfrm>
            <a:custGeom>
              <a:avLst/>
              <a:gdLst/>
              <a:ahLst/>
              <a:cxnLst/>
              <a:rect l="l" t="t" r="r" b="b"/>
              <a:pathLst>
                <a:path w="4003" h="35" fill="none" extrusionOk="0">
                  <a:moveTo>
                    <a:pt x="4003" y="1"/>
                  </a:moveTo>
                  <a:lnTo>
                    <a:pt x="0" y="34"/>
                  </a:lnTo>
                </a:path>
              </a:pathLst>
            </a:custGeom>
            <a:noFill/>
            <a:ln w="15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 rot="10800000" flipH="1">
              <a:off x="3251725" y="1468847"/>
              <a:ext cx="492901" cy="975"/>
            </a:xfrm>
            <a:custGeom>
              <a:avLst/>
              <a:gdLst/>
              <a:ahLst/>
              <a:cxnLst/>
              <a:rect l="l" t="t" r="r" b="b"/>
              <a:pathLst>
                <a:path w="1035" h="1" fill="none" extrusionOk="0">
                  <a:moveTo>
                    <a:pt x="1035" y="0"/>
                  </a:moveTo>
                  <a:lnTo>
                    <a:pt x="1" y="0"/>
                  </a:lnTo>
                </a:path>
              </a:pathLst>
            </a:custGeom>
            <a:noFill/>
            <a:ln w="15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3146304" y="1443760"/>
              <a:ext cx="58606" cy="49977"/>
            </a:xfrm>
            <a:custGeom>
              <a:avLst/>
              <a:gdLst/>
              <a:ahLst/>
              <a:cxnLst/>
              <a:rect l="l" t="t" r="r" b="b"/>
              <a:pathLst>
                <a:path w="2086" h="1779" extrusionOk="0">
                  <a:moveTo>
                    <a:pt x="1137" y="0"/>
                  </a:moveTo>
                  <a:cubicBezTo>
                    <a:pt x="389" y="0"/>
                    <a:pt x="1" y="891"/>
                    <a:pt x="484" y="1471"/>
                  </a:cubicBezTo>
                  <a:cubicBezTo>
                    <a:pt x="672" y="1683"/>
                    <a:pt x="914" y="1779"/>
                    <a:pt x="1152" y="1779"/>
                  </a:cubicBezTo>
                  <a:cubicBezTo>
                    <a:pt x="1588" y="1779"/>
                    <a:pt x="2009" y="1456"/>
                    <a:pt x="2052" y="938"/>
                  </a:cubicBezTo>
                  <a:cubicBezTo>
                    <a:pt x="2085" y="437"/>
                    <a:pt x="1718" y="37"/>
                    <a:pt x="1218" y="4"/>
                  </a:cubicBezTo>
                  <a:cubicBezTo>
                    <a:pt x="1191" y="1"/>
                    <a:pt x="1164" y="0"/>
                    <a:pt x="113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16"/>
          <p:cNvGrpSpPr/>
          <p:nvPr/>
        </p:nvGrpSpPr>
        <p:grpSpPr>
          <a:xfrm>
            <a:off x="5493563" y="1242075"/>
            <a:ext cx="2708830" cy="3452957"/>
            <a:chOff x="3282515" y="1242075"/>
            <a:chExt cx="2708830" cy="3452957"/>
          </a:xfrm>
        </p:grpSpPr>
        <p:sp>
          <p:nvSpPr>
            <p:cNvPr id="265" name="Google Shape;265;p16"/>
            <p:cNvSpPr/>
            <p:nvPr/>
          </p:nvSpPr>
          <p:spPr>
            <a:xfrm>
              <a:off x="4177189" y="1242075"/>
              <a:ext cx="789377" cy="3452749"/>
            </a:xfrm>
            <a:custGeom>
              <a:avLst/>
              <a:gdLst/>
              <a:ahLst/>
              <a:cxnLst/>
              <a:rect l="l" t="t" r="r" b="b"/>
              <a:pathLst>
                <a:path w="36728" h="160649" extrusionOk="0">
                  <a:moveTo>
                    <a:pt x="1" y="0"/>
                  </a:moveTo>
                  <a:lnTo>
                    <a:pt x="535" y="160649"/>
                  </a:lnTo>
                  <a:lnTo>
                    <a:pt x="36727" y="160649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6" name="Google Shape;266;p16"/>
            <p:cNvGrpSpPr/>
            <p:nvPr/>
          </p:nvGrpSpPr>
          <p:grpSpPr>
            <a:xfrm>
              <a:off x="4244075" y="1307144"/>
              <a:ext cx="655611" cy="340820"/>
              <a:chOff x="4262387" y="1246144"/>
              <a:chExt cx="655611" cy="340820"/>
            </a:xfrm>
          </p:grpSpPr>
          <p:sp>
            <p:nvSpPr>
              <p:cNvPr id="267" name="Google Shape;267;p16"/>
              <p:cNvSpPr/>
              <p:nvPr/>
            </p:nvSpPr>
            <p:spPr>
              <a:xfrm>
                <a:off x="4262387" y="12462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6"/>
              <p:cNvSpPr/>
              <p:nvPr/>
            </p:nvSpPr>
            <p:spPr>
              <a:xfrm>
                <a:off x="4381398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6"/>
              <p:cNvSpPr/>
              <p:nvPr/>
            </p:nvSpPr>
            <p:spPr>
              <a:xfrm>
                <a:off x="4262387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6"/>
              <p:cNvSpPr/>
              <p:nvPr/>
            </p:nvSpPr>
            <p:spPr>
              <a:xfrm>
                <a:off x="4381398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6"/>
              <p:cNvSpPr/>
              <p:nvPr/>
            </p:nvSpPr>
            <p:spPr>
              <a:xfrm>
                <a:off x="4262387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6"/>
              <p:cNvSpPr/>
              <p:nvPr/>
            </p:nvSpPr>
            <p:spPr>
              <a:xfrm>
                <a:off x="4381262" y="124614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6"/>
              <p:cNvSpPr/>
              <p:nvPr/>
            </p:nvSpPr>
            <p:spPr>
              <a:xfrm>
                <a:off x="4500387" y="12462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6"/>
              <p:cNvSpPr/>
              <p:nvPr/>
            </p:nvSpPr>
            <p:spPr>
              <a:xfrm>
                <a:off x="4619398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6"/>
              <p:cNvSpPr/>
              <p:nvPr/>
            </p:nvSpPr>
            <p:spPr>
              <a:xfrm>
                <a:off x="4500387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6"/>
              <p:cNvSpPr/>
              <p:nvPr/>
            </p:nvSpPr>
            <p:spPr>
              <a:xfrm>
                <a:off x="4619398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6"/>
              <p:cNvSpPr/>
              <p:nvPr/>
            </p:nvSpPr>
            <p:spPr>
              <a:xfrm>
                <a:off x="4500387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6"/>
              <p:cNvSpPr/>
              <p:nvPr/>
            </p:nvSpPr>
            <p:spPr>
              <a:xfrm>
                <a:off x="4619262" y="124614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6"/>
              <p:cNvSpPr/>
              <p:nvPr/>
            </p:nvSpPr>
            <p:spPr>
              <a:xfrm>
                <a:off x="4738387" y="12462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6"/>
              <p:cNvSpPr/>
              <p:nvPr/>
            </p:nvSpPr>
            <p:spPr>
              <a:xfrm>
                <a:off x="4857398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6"/>
              <p:cNvSpPr/>
              <p:nvPr/>
            </p:nvSpPr>
            <p:spPr>
              <a:xfrm>
                <a:off x="4738387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6"/>
              <p:cNvSpPr/>
              <p:nvPr/>
            </p:nvSpPr>
            <p:spPr>
              <a:xfrm>
                <a:off x="4857398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6"/>
              <p:cNvSpPr/>
              <p:nvPr/>
            </p:nvSpPr>
            <p:spPr>
              <a:xfrm>
                <a:off x="4738387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6"/>
              <p:cNvSpPr/>
              <p:nvPr/>
            </p:nvSpPr>
            <p:spPr>
              <a:xfrm>
                <a:off x="4857262" y="124614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5" name="Google Shape;285;p16"/>
            <p:cNvSpPr/>
            <p:nvPr/>
          </p:nvSpPr>
          <p:spPr>
            <a:xfrm>
              <a:off x="4026638" y="2053100"/>
              <a:ext cx="641676" cy="2641920"/>
            </a:xfrm>
            <a:custGeom>
              <a:avLst/>
              <a:gdLst/>
              <a:ahLst/>
              <a:cxnLst/>
              <a:rect l="l" t="t" r="r" b="b"/>
              <a:pathLst>
                <a:path w="51905" h="116551" extrusionOk="0">
                  <a:moveTo>
                    <a:pt x="1" y="1"/>
                  </a:moveTo>
                  <a:lnTo>
                    <a:pt x="2202" y="116551"/>
                  </a:lnTo>
                  <a:lnTo>
                    <a:pt x="51905" y="116551"/>
                  </a:lnTo>
                  <a:lnTo>
                    <a:pt x="51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4026613" y="2039913"/>
              <a:ext cx="7332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7" name="Google Shape;287;p16"/>
            <p:cNvGrpSpPr/>
            <p:nvPr/>
          </p:nvGrpSpPr>
          <p:grpSpPr>
            <a:xfrm>
              <a:off x="4167404" y="2222314"/>
              <a:ext cx="298600" cy="883532"/>
              <a:chOff x="4185716" y="2161314"/>
              <a:chExt cx="298600" cy="883532"/>
            </a:xfrm>
          </p:grpSpPr>
          <p:sp>
            <p:nvSpPr>
              <p:cNvPr id="288" name="Google Shape;288;p16"/>
              <p:cNvSpPr/>
              <p:nvPr/>
            </p:nvSpPr>
            <p:spPr>
              <a:xfrm>
                <a:off x="4304705" y="24363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6"/>
              <p:cNvSpPr/>
              <p:nvPr/>
            </p:nvSpPr>
            <p:spPr>
              <a:xfrm>
                <a:off x="4304705" y="216131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6"/>
              <p:cNvSpPr/>
              <p:nvPr/>
            </p:nvSpPr>
            <p:spPr>
              <a:xfrm>
                <a:off x="4423716" y="229881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6"/>
              <p:cNvSpPr/>
              <p:nvPr/>
            </p:nvSpPr>
            <p:spPr>
              <a:xfrm>
                <a:off x="4423716" y="216131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6"/>
              <p:cNvSpPr/>
              <p:nvPr/>
            </p:nvSpPr>
            <p:spPr>
              <a:xfrm>
                <a:off x="4304705" y="229881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6"/>
              <p:cNvSpPr/>
              <p:nvPr/>
            </p:nvSpPr>
            <p:spPr>
              <a:xfrm>
                <a:off x="4423716" y="24363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6"/>
              <p:cNvSpPr/>
              <p:nvPr/>
            </p:nvSpPr>
            <p:spPr>
              <a:xfrm>
                <a:off x="4423716" y="257380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4304705" y="257380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6"/>
              <p:cNvSpPr/>
              <p:nvPr/>
            </p:nvSpPr>
            <p:spPr>
              <a:xfrm>
                <a:off x="4185716" y="229881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6"/>
              <p:cNvSpPr/>
              <p:nvPr/>
            </p:nvSpPr>
            <p:spPr>
              <a:xfrm>
                <a:off x="4185716" y="216131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6"/>
              <p:cNvSpPr/>
              <p:nvPr/>
            </p:nvSpPr>
            <p:spPr>
              <a:xfrm>
                <a:off x="4185716" y="24363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>
                <a:off x="4185716" y="257380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6"/>
              <p:cNvSpPr/>
              <p:nvPr/>
            </p:nvSpPr>
            <p:spPr>
              <a:xfrm>
                <a:off x="4304705" y="29790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>
                <a:off x="4304705" y="27040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>
                <a:off x="4423716" y="28415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6"/>
              <p:cNvSpPr/>
              <p:nvPr/>
            </p:nvSpPr>
            <p:spPr>
              <a:xfrm>
                <a:off x="4423716" y="27040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>
                <a:off x="4304705" y="28415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6"/>
              <p:cNvSpPr/>
              <p:nvPr/>
            </p:nvSpPr>
            <p:spPr>
              <a:xfrm>
                <a:off x="4423716" y="29790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6"/>
              <p:cNvSpPr/>
              <p:nvPr/>
            </p:nvSpPr>
            <p:spPr>
              <a:xfrm>
                <a:off x="4185716" y="28415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6"/>
              <p:cNvSpPr/>
              <p:nvPr/>
            </p:nvSpPr>
            <p:spPr>
              <a:xfrm>
                <a:off x="4185716" y="27040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6"/>
              <p:cNvSpPr/>
              <p:nvPr/>
            </p:nvSpPr>
            <p:spPr>
              <a:xfrm>
                <a:off x="4185716" y="29790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9" name="Google Shape;309;p16"/>
            <p:cNvSpPr/>
            <p:nvPr/>
          </p:nvSpPr>
          <p:spPr>
            <a:xfrm>
              <a:off x="3372124" y="4422269"/>
              <a:ext cx="35871" cy="250946"/>
            </a:xfrm>
            <a:custGeom>
              <a:avLst/>
              <a:gdLst/>
              <a:ahLst/>
              <a:cxnLst/>
              <a:rect l="l" t="t" r="r" b="b"/>
              <a:pathLst>
                <a:path w="1669" h="11676" extrusionOk="0">
                  <a:moveTo>
                    <a:pt x="1" y="0"/>
                  </a:moveTo>
                  <a:lnTo>
                    <a:pt x="1" y="11676"/>
                  </a:lnTo>
                  <a:lnTo>
                    <a:pt x="1669" y="11676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3282515" y="4350574"/>
              <a:ext cx="588939" cy="89645"/>
            </a:xfrm>
            <a:custGeom>
              <a:avLst/>
              <a:gdLst/>
              <a:ahLst/>
              <a:cxnLst/>
              <a:rect l="l" t="t" r="r" b="b"/>
              <a:pathLst>
                <a:path w="36694" h="4171" extrusionOk="0">
                  <a:moveTo>
                    <a:pt x="0" y="1"/>
                  </a:moveTo>
                  <a:lnTo>
                    <a:pt x="0" y="4170"/>
                  </a:lnTo>
                  <a:lnTo>
                    <a:pt x="36693" y="4170"/>
                  </a:lnTo>
                  <a:lnTo>
                    <a:pt x="366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3479668" y="4422269"/>
              <a:ext cx="35871" cy="250946"/>
            </a:xfrm>
            <a:custGeom>
              <a:avLst/>
              <a:gdLst/>
              <a:ahLst/>
              <a:cxnLst/>
              <a:rect l="l" t="t" r="r" b="b"/>
              <a:pathLst>
                <a:path w="1669" h="11676" extrusionOk="0">
                  <a:moveTo>
                    <a:pt x="0" y="0"/>
                  </a:moveTo>
                  <a:lnTo>
                    <a:pt x="0" y="11676"/>
                  </a:lnTo>
                  <a:lnTo>
                    <a:pt x="1668" y="11676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 flipH="1">
              <a:off x="5812544" y="4117710"/>
              <a:ext cx="178801" cy="422602"/>
            </a:xfrm>
            <a:custGeom>
              <a:avLst/>
              <a:gdLst/>
              <a:ahLst/>
              <a:cxnLst/>
              <a:rect l="l" t="t" r="r" b="b"/>
              <a:pathLst>
                <a:path w="9174" h="21683" extrusionOk="0">
                  <a:moveTo>
                    <a:pt x="4570" y="0"/>
                  </a:moveTo>
                  <a:cubicBezTo>
                    <a:pt x="2035" y="0"/>
                    <a:pt x="0" y="2068"/>
                    <a:pt x="0" y="4604"/>
                  </a:cubicBezTo>
                  <a:lnTo>
                    <a:pt x="0" y="17113"/>
                  </a:lnTo>
                  <a:cubicBezTo>
                    <a:pt x="0" y="19614"/>
                    <a:pt x="2035" y="21683"/>
                    <a:pt x="4570" y="21683"/>
                  </a:cubicBezTo>
                  <a:cubicBezTo>
                    <a:pt x="7105" y="21683"/>
                    <a:pt x="9173" y="19614"/>
                    <a:pt x="9173" y="17113"/>
                  </a:cubicBezTo>
                  <a:lnTo>
                    <a:pt x="9173" y="4604"/>
                  </a:lnTo>
                  <a:cubicBezTo>
                    <a:pt x="9173" y="2068"/>
                    <a:pt x="7105" y="0"/>
                    <a:pt x="4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 flipH="1">
              <a:off x="5896087" y="4345888"/>
              <a:ext cx="16274" cy="349144"/>
            </a:xfrm>
            <a:custGeom>
              <a:avLst/>
              <a:gdLst/>
              <a:ahLst/>
              <a:cxnLst/>
              <a:rect l="l" t="t" r="r" b="b"/>
              <a:pathLst>
                <a:path w="835" h="17914" extrusionOk="0">
                  <a:moveTo>
                    <a:pt x="434" y="1"/>
                  </a:moveTo>
                  <a:cubicBezTo>
                    <a:pt x="200" y="1"/>
                    <a:pt x="0" y="168"/>
                    <a:pt x="0" y="401"/>
                  </a:cubicBezTo>
                  <a:lnTo>
                    <a:pt x="0" y="17514"/>
                  </a:lnTo>
                  <a:cubicBezTo>
                    <a:pt x="0" y="17714"/>
                    <a:pt x="200" y="17914"/>
                    <a:pt x="434" y="17914"/>
                  </a:cubicBezTo>
                  <a:cubicBezTo>
                    <a:pt x="634" y="17914"/>
                    <a:pt x="834" y="17714"/>
                    <a:pt x="834" y="17514"/>
                  </a:cubicBezTo>
                  <a:lnTo>
                    <a:pt x="834" y="401"/>
                  </a:lnTo>
                  <a:cubicBezTo>
                    <a:pt x="834" y="168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 flipH="1">
              <a:off x="5532995" y="3874571"/>
              <a:ext cx="251635" cy="594250"/>
            </a:xfrm>
            <a:custGeom>
              <a:avLst/>
              <a:gdLst/>
              <a:ahLst/>
              <a:cxnLst/>
              <a:rect l="l" t="t" r="r" b="b"/>
              <a:pathLst>
                <a:path w="12911" h="30490" extrusionOk="0">
                  <a:moveTo>
                    <a:pt x="6472" y="1"/>
                  </a:moveTo>
                  <a:cubicBezTo>
                    <a:pt x="2870" y="1"/>
                    <a:pt x="1" y="2869"/>
                    <a:pt x="1" y="6439"/>
                  </a:cubicBezTo>
                  <a:lnTo>
                    <a:pt x="1" y="24051"/>
                  </a:lnTo>
                  <a:cubicBezTo>
                    <a:pt x="1" y="27620"/>
                    <a:pt x="2870" y="30489"/>
                    <a:pt x="6472" y="30489"/>
                  </a:cubicBezTo>
                  <a:cubicBezTo>
                    <a:pt x="10041" y="30489"/>
                    <a:pt x="12910" y="27620"/>
                    <a:pt x="12910" y="24051"/>
                  </a:cubicBezTo>
                  <a:lnTo>
                    <a:pt x="12910" y="6439"/>
                  </a:lnTo>
                  <a:cubicBezTo>
                    <a:pt x="12910" y="2869"/>
                    <a:pt x="10041" y="1"/>
                    <a:pt x="64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 flipH="1">
              <a:off x="5647433" y="4197334"/>
              <a:ext cx="22764" cy="491518"/>
            </a:xfrm>
            <a:custGeom>
              <a:avLst/>
              <a:gdLst/>
              <a:ahLst/>
              <a:cxnLst/>
              <a:rect l="l" t="t" r="r" b="b"/>
              <a:pathLst>
                <a:path w="1168" h="25219" extrusionOk="0">
                  <a:moveTo>
                    <a:pt x="567" y="1"/>
                  </a:moveTo>
                  <a:cubicBezTo>
                    <a:pt x="234" y="1"/>
                    <a:pt x="0" y="268"/>
                    <a:pt x="0" y="601"/>
                  </a:cubicBezTo>
                  <a:lnTo>
                    <a:pt x="0" y="24619"/>
                  </a:lnTo>
                  <a:cubicBezTo>
                    <a:pt x="0" y="24952"/>
                    <a:pt x="234" y="25219"/>
                    <a:pt x="567" y="25219"/>
                  </a:cubicBezTo>
                  <a:cubicBezTo>
                    <a:pt x="901" y="25219"/>
                    <a:pt x="1168" y="24952"/>
                    <a:pt x="1168" y="24619"/>
                  </a:cubicBezTo>
                  <a:lnTo>
                    <a:pt x="1168" y="601"/>
                  </a:lnTo>
                  <a:cubicBezTo>
                    <a:pt x="1168" y="268"/>
                    <a:pt x="901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4560736" y="1719712"/>
              <a:ext cx="4929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4560738" y="1758100"/>
              <a:ext cx="492815" cy="1922588"/>
            </a:xfrm>
            <a:custGeom>
              <a:avLst/>
              <a:gdLst/>
              <a:ahLst/>
              <a:cxnLst/>
              <a:rect l="l" t="t" r="r" b="b"/>
              <a:pathLst>
                <a:path w="9975" h="33358" extrusionOk="0">
                  <a:moveTo>
                    <a:pt x="1" y="0"/>
                  </a:moveTo>
                  <a:lnTo>
                    <a:pt x="1" y="33357"/>
                  </a:lnTo>
                  <a:lnTo>
                    <a:pt x="9975" y="33357"/>
                  </a:lnTo>
                  <a:lnTo>
                    <a:pt x="99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16"/>
            <p:cNvGrpSpPr/>
            <p:nvPr/>
          </p:nvGrpSpPr>
          <p:grpSpPr>
            <a:xfrm>
              <a:off x="4717925" y="1888592"/>
              <a:ext cx="178536" cy="478317"/>
              <a:chOff x="4736238" y="1827592"/>
              <a:chExt cx="178536" cy="478317"/>
            </a:xfrm>
          </p:grpSpPr>
          <p:sp>
            <p:nvSpPr>
              <p:cNvPr id="319" name="Google Shape;319;p16"/>
              <p:cNvSpPr/>
              <p:nvPr/>
            </p:nvSpPr>
            <p:spPr>
              <a:xfrm>
                <a:off x="4736374" y="196515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6"/>
              <p:cNvSpPr/>
              <p:nvPr/>
            </p:nvSpPr>
            <p:spPr>
              <a:xfrm>
                <a:off x="4736361" y="210264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6"/>
              <p:cNvSpPr/>
              <p:nvPr/>
            </p:nvSpPr>
            <p:spPr>
              <a:xfrm>
                <a:off x="4736374" y="224014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6"/>
              <p:cNvSpPr/>
              <p:nvPr/>
            </p:nvSpPr>
            <p:spPr>
              <a:xfrm>
                <a:off x="4736238" y="1827592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6"/>
              <p:cNvSpPr/>
              <p:nvPr/>
            </p:nvSpPr>
            <p:spPr>
              <a:xfrm>
                <a:off x="4854174" y="196515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6"/>
              <p:cNvSpPr/>
              <p:nvPr/>
            </p:nvSpPr>
            <p:spPr>
              <a:xfrm>
                <a:off x="4854174" y="210264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6"/>
              <p:cNvSpPr/>
              <p:nvPr/>
            </p:nvSpPr>
            <p:spPr>
              <a:xfrm>
                <a:off x="4854174" y="224014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6"/>
              <p:cNvSpPr/>
              <p:nvPr/>
            </p:nvSpPr>
            <p:spPr>
              <a:xfrm>
                <a:off x="4854038" y="1827592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7" name="Google Shape;327;p16"/>
            <p:cNvSpPr/>
            <p:nvPr/>
          </p:nvSpPr>
          <p:spPr>
            <a:xfrm>
              <a:off x="3679688" y="3244002"/>
              <a:ext cx="453171" cy="1450151"/>
            </a:xfrm>
            <a:custGeom>
              <a:avLst/>
              <a:gdLst/>
              <a:ahLst/>
              <a:cxnLst/>
              <a:rect l="l" t="t" r="r" b="b"/>
              <a:pathLst>
                <a:path w="81726" h="57409" extrusionOk="0">
                  <a:moveTo>
                    <a:pt x="0" y="0"/>
                  </a:moveTo>
                  <a:lnTo>
                    <a:pt x="0" y="57408"/>
                  </a:lnTo>
                  <a:lnTo>
                    <a:pt x="81725" y="57408"/>
                  </a:lnTo>
                  <a:lnTo>
                    <a:pt x="817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" name="Google Shape;328;p16"/>
            <p:cNvGrpSpPr/>
            <p:nvPr/>
          </p:nvGrpSpPr>
          <p:grpSpPr>
            <a:xfrm>
              <a:off x="3816468" y="3352664"/>
              <a:ext cx="179611" cy="1019478"/>
              <a:chOff x="3834780" y="3291664"/>
              <a:chExt cx="179611" cy="1019478"/>
            </a:xfrm>
          </p:grpSpPr>
          <p:sp>
            <p:nvSpPr>
              <p:cNvPr id="329" name="Google Shape;329;p16"/>
              <p:cNvSpPr/>
              <p:nvPr/>
            </p:nvSpPr>
            <p:spPr>
              <a:xfrm>
                <a:off x="3834780" y="356665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6"/>
              <p:cNvSpPr/>
              <p:nvPr/>
            </p:nvSpPr>
            <p:spPr>
              <a:xfrm>
                <a:off x="3834780" y="329166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6"/>
              <p:cNvSpPr/>
              <p:nvPr/>
            </p:nvSpPr>
            <p:spPr>
              <a:xfrm>
                <a:off x="3953791" y="342916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6"/>
              <p:cNvSpPr/>
              <p:nvPr/>
            </p:nvSpPr>
            <p:spPr>
              <a:xfrm>
                <a:off x="3953791" y="329166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6"/>
              <p:cNvSpPr/>
              <p:nvPr/>
            </p:nvSpPr>
            <p:spPr>
              <a:xfrm>
                <a:off x="3834780" y="342916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6"/>
              <p:cNvSpPr/>
              <p:nvPr/>
            </p:nvSpPr>
            <p:spPr>
              <a:xfrm>
                <a:off x="3953791" y="356665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6"/>
              <p:cNvSpPr/>
              <p:nvPr/>
            </p:nvSpPr>
            <p:spPr>
              <a:xfrm>
                <a:off x="3953791" y="370415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6"/>
              <p:cNvSpPr/>
              <p:nvPr/>
            </p:nvSpPr>
            <p:spPr>
              <a:xfrm>
                <a:off x="3834780" y="370415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6"/>
              <p:cNvSpPr/>
              <p:nvPr/>
            </p:nvSpPr>
            <p:spPr>
              <a:xfrm>
                <a:off x="3834780" y="41078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6"/>
              <p:cNvSpPr/>
              <p:nvPr/>
            </p:nvSpPr>
            <p:spPr>
              <a:xfrm>
                <a:off x="3834780" y="38328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6"/>
              <p:cNvSpPr/>
              <p:nvPr/>
            </p:nvSpPr>
            <p:spPr>
              <a:xfrm>
                <a:off x="3953791" y="39703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6"/>
              <p:cNvSpPr/>
              <p:nvPr/>
            </p:nvSpPr>
            <p:spPr>
              <a:xfrm>
                <a:off x="3953791" y="38328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6"/>
              <p:cNvSpPr/>
              <p:nvPr/>
            </p:nvSpPr>
            <p:spPr>
              <a:xfrm>
                <a:off x="3834780" y="39703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6"/>
              <p:cNvSpPr/>
              <p:nvPr/>
            </p:nvSpPr>
            <p:spPr>
              <a:xfrm>
                <a:off x="3953791" y="41078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6"/>
              <p:cNvSpPr/>
              <p:nvPr/>
            </p:nvSpPr>
            <p:spPr>
              <a:xfrm>
                <a:off x="3953791" y="424537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6"/>
              <p:cNvSpPr/>
              <p:nvPr/>
            </p:nvSpPr>
            <p:spPr>
              <a:xfrm>
                <a:off x="3834780" y="424537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5" name="Google Shape;345;p16"/>
            <p:cNvSpPr/>
            <p:nvPr/>
          </p:nvSpPr>
          <p:spPr>
            <a:xfrm>
              <a:off x="4759691" y="2531050"/>
              <a:ext cx="521896" cy="2142068"/>
            </a:xfrm>
            <a:custGeom>
              <a:avLst/>
              <a:gdLst/>
              <a:ahLst/>
              <a:cxnLst/>
              <a:rect l="l" t="t" r="r" b="b"/>
              <a:pathLst>
                <a:path w="16046" h="93868" extrusionOk="0">
                  <a:moveTo>
                    <a:pt x="1" y="0"/>
                  </a:moveTo>
                  <a:lnTo>
                    <a:pt x="1" y="93868"/>
                  </a:lnTo>
                  <a:lnTo>
                    <a:pt x="16046" y="93868"/>
                  </a:lnTo>
                  <a:lnTo>
                    <a:pt x="160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4759694" y="2510475"/>
              <a:ext cx="5307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7" name="Google Shape;347;p16"/>
            <p:cNvGrpSpPr/>
            <p:nvPr/>
          </p:nvGrpSpPr>
          <p:grpSpPr>
            <a:xfrm>
              <a:off x="4875741" y="2619827"/>
              <a:ext cx="298600" cy="478253"/>
              <a:chOff x="4946354" y="2558827"/>
              <a:chExt cx="298600" cy="478253"/>
            </a:xfrm>
          </p:grpSpPr>
          <p:sp>
            <p:nvSpPr>
              <p:cNvPr id="348" name="Google Shape;348;p16"/>
              <p:cNvSpPr/>
              <p:nvPr/>
            </p:nvSpPr>
            <p:spPr>
              <a:xfrm>
                <a:off x="5065343" y="2833820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6"/>
              <p:cNvSpPr/>
              <p:nvPr/>
            </p:nvSpPr>
            <p:spPr>
              <a:xfrm>
                <a:off x="5065343" y="255882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6"/>
              <p:cNvSpPr/>
              <p:nvPr/>
            </p:nvSpPr>
            <p:spPr>
              <a:xfrm>
                <a:off x="5184354" y="269632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6"/>
              <p:cNvSpPr/>
              <p:nvPr/>
            </p:nvSpPr>
            <p:spPr>
              <a:xfrm>
                <a:off x="5184354" y="255882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6"/>
              <p:cNvSpPr/>
              <p:nvPr/>
            </p:nvSpPr>
            <p:spPr>
              <a:xfrm>
                <a:off x="5065343" y="269632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6"/>
              <p:cNvSpPr/>
              <p:nvPr/>
            </p:nvSpPr>
            <p:spPr>
              <a:xfrm>
                <a:off x="5184354" y="2833820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6"/>
              <p:cNvSpPr/>
              <p:nvPr/>
            </p:nvSpPr>
            <p:spPr>
              <a:xfrm>
                <a:off x="5184354" y="297131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6"/>
              <p:cNvSpPr/>
              <p:nvPr/>
            </p:nvSpPr>
            <p:spPr>
              <a:xfrm>
                <a:off x="5065343" y="297131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6"/>
              <p:cNvSpPr/>
              <p:nvPr/>
            </p:nvSpPr>
            <p:spPr>
              <a:xfrm>
                <a:off x="4946354" y="269632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6"/>
              <p:cNvSpPr/>
              <p:nvPr/>
            </p:nvSpPr>
            <p:spPr>
              <a:xfrm>
                <a:off x="4946354" y="255882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6"/>
              <p:cNvSpPr/>
              <p:nvPr/>
            </p:nvSpPr>
            <p:spPr>
              <a:xfrm>
                <a:off x="4946354" y="2833820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6"/>
              <p:cNvSpPr/>
              <p:nvPr/>
            </p:nvSpPr>
            <p:spPr>
              <a:xfrm>
                <a:off x="4946354" y="297131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0" name="Google Shape;360;p16"/>
            <p:cNvSpPr/>
            <p:nvPr/>
          </p:nvSpPr>
          <p:spPr>
            <a:xfrm>
              <a:off x="4835761" y="3460250"/>
              <a:ext cx="620505" cy="1233863"/>
            </a:xfrm>
            <a:custGeom>
              <a:avLst/>
              <a:gdLst/>
              <a:ahLst/>
              <a:cxnLst/>
              <a:rect l="l" t="t" r="r" b="b"/>
              <a:pathLst>
                <a:path w="81726" h="57409" extrusionOk="0">
                  <a:moveTo>
                    <a:pt x="0" y="0"/>
                  </a:moveTo>
                  <a:lnTo>
                    <a:pt x="0" y="57408"/>
                  </a:lnTo>
                  <a:lnTo>
                    <a:pt x="81725" y="57408"/>
                  </a:lnTo>
                  <a:lnTo>
                    <a:pt x="817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4835763" y="3458600"/>
              <a:ext cx="6213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2" name="Google Shape;362;p16"/>
            <p:cNvGrpSpPr/>
            <p:nvPr/>
          </p:nvGrpSpPr>
          <p:grpSpPr>
            <a:xfrm>
              <a:off x="4953297" y="3578279"/>
              <a:ext cx="415238" cy="478317"/>
              <a:chOff x="4987134" y="3516054"/>
              <a:chExt cx="415238" cy="478317"/>
            </a:xfrm>
          </p:grpSpPr>
          <p:sp>
            <p:nvSpPr>
              <p:cNvPr id="363" name="Google Shape;363;p16"/>
              <p:cNvSpPr/>
              <p:nvPr/>
            </p:nvSpPr>
            <p:spPr>
              <a:xfrm>
                <a:off x="4987270" y="365361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6"/>
              <p:cNvSpPr/>
              <p:nvPr/>
            </p:nvSpPr>
            <p:spPr>
              <a:xfrm>
                <a:off x="4987270" y="379111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6"/>
              <p:cNvSpPr/>
              <p:nvPr/>
            </p:nvSpPr>
            <p:spPr>
              <a:xfrm>
                <a:off x="4987270" y="39286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6"/>
              <p:cNvSpPr/>
              <p:nvPr/>
            </p:nvSpPr>
            <p:spPr>
              <a:xfrm>
                <a:off x="4987134" y="351605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6"/>
              <p:cNvSpPr/>
              <p:nvPr/>
            </p:nvSpPr>
            <p:spPr>
              <a:xfrm>
                <a:off x="5105070" y="365361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6"/>
              <p:cNvSpPr/>
              <p:nvPr/>
            </p:nvSpPr>
            <p:spPr>
              <a:xfrm>
                <a:off x="5105070" y="379111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6"/>
              <p:cNvSpPr/>
              <p:nvPr/>
            </p:nvSpPr>
            <p:spPr>
              <a:xfrm>
                <a:off x="5105070" y="39286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6"/>
              <p:cNvSpPr/>
              <p:nvPr/>
            </p:nvSpPr>
            <p:spPr>
              <a:xfrm>
                <a:off x="5104934" y="351605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6"/>
              <p:cNvSpPr/>
              <p:nvPr/>
            </p:nvSpPr>
            <p:spPr>
              <a:xfrm>
                <a:off x="5223972" y="365361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6"/>
              <p:cNvSpPr/>
              <p:nvPr/>
            </p:nvSpPr>
            <p:spPr>
              <a:xfrm>
                <a:off x="5223972" y="379111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6"/>
              <p:cNvSpPr/>
              <p:nvPr/>
            </p:nvSpPr>
            <p:spPr>
              <a:xfrm>
                <a:off x="5223972" y="39286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6"/>
              <p:cNvSpPr/>
              <p:nvPr/>
            </p:nvSpPr>
            <p:spPr>
              <a:xfrm>
                <a:off x="5223836" y="351605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6"/>
              <p:cNvSpPr/>
              <p:nvPr/>
            </p:nvSpPr>
            <p:spPr>
              <a:xfrm>
                <a:off x="5341772" y="365361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6"/>
              <p:cNvSpPr/>
              <p:nvPr/>
            </p:nvSpPr>
            <p:spPr>
              <a:xfrm>
                <a:off x="5341772" y="379111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6"/>
              <p:cNvSpPr/>
              <p:nvPr/>
            </p:nvSpPr>
            <p:spPr>
              <a:xfrm>
                <a:off x="5341772" y="39286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6"/>
              <p:cNvSpPr/>
              <p:nvPr/>
            </p:nvSpPr>
            <p:spPr>
              <a:xfrm>
                <a:off x="5341636" y="351605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9" name="Google Shape;379;p16"/>
            <p:cNvSpPr/>
            <p:nvPr/>
          </p:nvSpPr>
          <p:spPr>
            <a:xfrm>
              <a:off x="4232839" y="3699678"/>
              <a:ext cx="641659" cy="995124"/>
            </a:xfrm>
            <a:custGeom>
              <a:avLst/>
              <a:gdLst/>
              <a:ahLst/>
              <a:cxnLst/>
              <a:rect l="l" t="t" r="r" b="b"/>
              <a:pathLst>
                <a:path w="29855" h="46301" extrusionOk="0">
                  <a:moveTo>
                    <a:pt x="0" y="1"/>
                  </a:moveTo>
                  <a:lnTo>
                    <a:pt x="0" y="46301"/>
                  </a:lnTo>
                  <a:lnTo>
                    <a:pt x="29855" y="46301"/>
                  </a:lnTo>
                  <a:lnTo>
                    <a:pt x="298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4232837" y="3680600"/>
              <a:ext cx="6417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1" name="Google Shape;381;p16"/>
            <p:cNvGrpSpPr/>
            <p:nvPr/>
          </p:nvGrpSpPr>
          <p:grpSpPr>
            <a:xfrm>
              <a:off x="4342355" y="3825514"/>
              <a:ext cx="422674" cy="478253"/>
              <a:chOff x="3942855" y="3758002"/>
              <a:chExt cx="422674" cy="478253"/>
            </a:xfrm>
          </p:grpSpPr>
          <p:grpSp>
            <p:nvGrpSpPr>
              <p:cNvPr id="382" name="Google Shape;382;p16"/>
              <p:cNvGrpSpPr/>
              <p:nvPr/>
            </p:nvGrpSpPr>
            <p:grpSpPr>
              <a:xfrm>
                <a:off x="3942855" y="3758002"/>
                <a:ext cx="179611" cy="478253"/>
                <a:chOff x="4221080" y="2304102"/>
                <a:chExt cx="179611" cy="478253"/>
              </a:xfrm>
            </p:grpSpPr>
            <p:sp>
              <p:nvSpPr>
                <p:cNvPr id="383" name="Google Shape;383;p16"/>
                <p:cNvSpPr/>
                <p:nvPr/>
              </p:nvSpPr>
              <p:spPr>
                <a:xfrm>
                  <a:off x="4221080" y="257909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16"/>
                <p:cNvSpPr/>
                <p:nvPr/>
              </p:nvSpPr>
              <p:spPr>
                <a:xfrm>
                  <a:off x="4221080" y="230410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16"/>
                <p:cNvSpPr/>
                <p:nvPr/>
              </p:nvSpPr>
              <p:spPr>
                <a:xfrm>
                  <a:off x="4340091" y="2441598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16"/>
                <p:cNvSpPr/>
                <p:nvPr/>
              </p:nvSpPr>
              <p:spPr>
                <a:xfrm>
                  <a:off x="4340091" y="230410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16"/>
                <p:cNvSpPr/>
                <p:nvPr/>
              </p:nvSpPr>
              <p:spPr>
                <a:xfrm>
                  <a:off x="4221080" y="2441598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16"/>
                <p:cNvSpPr/>
                <p:nvPr/>
              </p:nvSpPr>
              <p:spPr>
                <a:xfrm>
                  <a:off x="4340091" y="257909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16"/>
                <p:cNvSpPr/>
                <p:nvPr/>
              </p:nvSpPr>
              <p:spPr>
                <a:xfrm>
                  <a:off x="4340091" y="271659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16"/>
                <p:cNvSpPr/>
                <p:nvPr/>
              </p:nvSpPr>
              <p:spPr>
                <a:xfrm>
                  <a:off x="4221080" y="271659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1" name="Google Shape;391;p16"/>
              <p:cNvGrpSpPr/>
              <p:nvPr/>
            </p:nvGrpSpPr>
            <p:grpSpPr>
              <a:xfrm>
                <a:off x="4185918" y="3758002"/>
                <a:ext cx="179611" cy="478253"/>
                <a:chOff x="4221080" y="2304102"/>
                <a:chExt cx="179611" cy="478253"/>
              </a:xfrm>
            </p:grpSpPr>
            <p:sp>
              <p:nvSpPr>
                <p:cNvPr id="392" name="Google Shape;392;p16"/>
                <p:cNvSpPr/>
                <p:nvPr/>
              </p:nvSpPr>
              <p:spPr>
                <a:xfrm>
                  <a:off x="4221080" y="257909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16"/>
                <p:cNvSpPr/>
                <p:nvPr/>
              </p:nvSpPr>
              <p:spPr>
                <a:xfrm>
                  <a:off x="4221080" y="230410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16"/>
                <p:cNvSpPr/>
                <p:nvPr/>
              </p:nvSpPr>
              <p:spPr>
                <a:xfrm>
                  <a:off x="4340091" y="2441598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16"/>
                <p:cNvSpPr/>
                <p:nvPr/>
              </p:nvSpPr>
              <p:spPr>
                <a:xfrm>
                  <a:off x="4340091" y="230410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16"/>
                <p:cNvSpPr/>
                <p:nvPr/>
              </p:nvSpPr>
              <p:spPr>
                <a:xfrm>
                  <a:off x="4221080" y="2441598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16"/>
                <p:cNvSpPr/>
                <p:nvPr/>
              </p:nvSpPr>
              <p:spPr>
                <a:xfrm>
                  <a:off x="4340091" y="257909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16"/>
                <p:cNvSpPr/>
                <p:nvPr/>
              </p:nvSpPr>
              <p:spPr>
                <a:xfrm>
                  <a:off x="4340091" y="271659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16"/>
                <p:cNvSpPr/>
                <p:nvPr/>
              </p:nvSpPr>
              <p:spPr>
                <a:xfrm>
                  <a:off x="4221080" y="271659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00" name="Google Shape;400;p16"/>
          <p:cNvSpPr/>
          <p:nvPr/>
        </p:nvSpPr>
        <p:spPr>
          <a:xfrm>
            <a:off x="4530064" y="4673217"/>
            <a:ext cx="4476522" cy="58803"/>
          </a:xfrm>
          <a:custGeom>
            <a:avLst/>
            <a:gdLst/>
            <a:ahLst/>
            <a:cxnLst/>
            <a:rect l="l" t="t" r="r" b="b"/>
            <a:pathLst>
              <a:path w="208283" h="2736" extrusionOk="0">
                <a:moveTo>
                  <a:pt x="0" y="0"/>
                </a:moveTo>
                <a:lnTo>
                  <a:pt x="0" y="2736"/>
                </a:lnTo>
                <a:lnTo>
                  <a:pt x="208282" y="2736"/>
                </a:lnTo>
                <a:lnTo>
                  <a:pt x="2082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p28"/>
          <p:cNvSpPr txBox="1">
            <a:spLocks noGrp="1"/>
          </p:cNvSpPr>
          <p:nvPr>
            <p:ph type="title"/>
          </p:nvPr>
        </p:nvSpPr>
        <p:spPr>
          <a:xfrm>
            <a:off x="1499016" y="404094"/>
            <a:ext cx="6145967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Residential Rental Unit Permit Cycle: At a Glance</a:t>
            </a:r>
            <a:endParaRPr dirty="0"/>
          </a:p>
        </p:txBody>
      </p:sp>
      <p:grpSp>
        <p:nvGrpSpPr>
          <p:cNvPr id="2055" name="Google Shape;2055;p28"/>
          <p:cNvGrpSpPr/>
          <p:nvPr/>
        </p:nvGrpSpPr>
        <p:grpSpPr>
          <a:xfrm>
            <a:off x="825052" y="1493300"/>
            <a:ext cx="3602661" cy="1305000"/>
            <a:chOff x="841664" y="1586225"/>
            <a:chExt cx="3602661" cy="1305000"/>
          </a:xfrm>
        </p:grpSpPr>
        <p:grpSp>
          <p:nvGrpSpPr>
            <p:cNvPr id="2056" name="Google Shape;2056;p28"/>
            <p:cNvGrpSpPr/>
            <p:nvPr/>
          </p:nvGrpSpPr>
          <p:grpSpPr>
            <a:xfrm>
              <a:off x="2412125" y="1586225"/>
              <a:ext cx="2032200" cy="1305000"/>
              <a:chOff x="2276338" y="1586225"/>
              <a:chExt cx="2032200" cy="1305000"/>
            </a:xfrm>
          </p:grpSpPr>
          <p:grpSp>
            <p:nvGrpSpPr>
              <p:cNvPr id="2057" name="Google Shape;2057;p28"/>
              <p:cNvGrpSpPr/>
              <p:nvPr/>
            </p:nvGrpSpPr>
            <p:grpSpPr>
              <a:xfrm>
                <a:off x="3003538" y="1586225"/>
                <a:ext cx="1305000" cy="1305000"/>
                <a:chOff x="3003538" y="1586225"/>
                <a:chExt cx="1305000" cy="1305000"/>
              </a:xfrm>
            </p:grpSpPr>
            <p:grpSp>
              <p:nvGrpSpPr>
                <p:cNvPr id="2058" name="Google Shape;2058;p28"/>
                <p:cNvGrpSpPr/>
                <p:nvPr/>
              </p:nvGrpSpPr>
              <p:grpSpPr>
                <a:xfrm>
                  <a:off x="3003538" y="1586225"/>
                  <a:ext cx="1305000" cy="1305000"/>
                  <a:chOff x="3003538" y="1586225"/>
                  <a:chExt cx="1305000" cy="1305000"/>
                </a:xfrm>
              </p:grpSpPr>
              <p:sp>
                <p:nvSpPr>
                  <p:cNvPr id="2059" name="Google Shape;2059;p28"/>
                  <p:cNvSpPr/>
                  <p:nvPr/>
                </p:nvSpPr>
                <p:spPr>
                  <a:xfrm>
                    <a:off x="3003538" y="1586225"/>
                    <a:ext cx="1305000" cy="13050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0" name="Google Shape;2060;p28"/>
                  <p:cNvSpPr/>
                  <p:nvPr/>
                </p:nvSpPr>
                <p:spPr>
                  <a:xfrm>
                    <a:off x="3068613" y="1651300"/>
                    <a:ext cx="1174800" cy="1174800"/>
                  </a:xfrm>
                  <a:prstGeom prst="ellipse">
                    <a:avLst/>
                  </a:prstGeom>
                  <a:noFill/>
                  <a:ln w="3810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61" name="Google Shape;2061;p28"/>
                <p:cNvGrpSpPr/>
                <p:nvPr/>
              </p:nvGrpSpPr>
              <p:grpSpPr>
                <a:xfrm>
                  <a:off x="3258708" y="1898873"/>
                  <a:ext cx="794619" cy="670160"/>
                  <a:chOff x="3279375" y="1846867"/>
                  <a:chExt cx="794619" cy="670160"/>
                </a:xfrm>
              </p:grpSpPr>
              <p:sp>
                <p:nvSpPr>
                  <p:cNvPr id="2062" name="Google Shape;2062;p28"/>
                  <p:cNvSpPr/>
                  <p:nvPr/>
                </p:nvSpPr>
                <p:spPr>
                  <a:xfrm>
                    <a:off x="3279375" y="2486078"/>
                    <a:ext cx="794619" cy="30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8" h="863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10957" y="863"/>
                        </a:lnTo>
                        <a:lnTo>
                          <a:pt x="10957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063" name="Google Shape;2063;p28"/>
                  <p:cNvGrpSpPr/>
                  <p:nvPr/>
                </p:nvGrpSpPr>
                <p:grpSpPr>
                  <a:xfrm>
                    <a:off x="3292044" y="1846867"/>
                    <a:ext cx="769290" cy="645398"/>
                    <a:chOff x="3292044" y="1846867"/>
                    <a:chExt cx="769290" cy="645398"/>
                  </a:xfrm>
                </p:grpSpPr>
                <p:sp>
                  <p:nvSpPr>
                    <p:cNvPr id="2064" name="Google Shape;2064;p28"/>
                    <p:cNvSpPr/>
                    <p:nvPr/>
                  </p:nvSpPr>
                  <p:spPr>
                    <a:xfrm>
                      <a:off x="3514879" y="1846867"/>
                      <a:ext cx="302533" cy="6443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72" h="8886" extrusionOk="0">
                          <a:moveTo>
                            <a:pt x="2086" y="0"/>
                          </a:moveTo>
                          <a:lnTo>
                            <a:pt x="1" y="2823"/>
                          </a:lnTo>
                          <a:lnTo>
                            <a:pt x="1" y="8885"/>
                          </a:lnTo>
                          <a:lnTo>
                            <a:pt x="4172" y="8885"/>
                          </a:lnTo>
                          <a:lnTo>
                            <a:pt x="4172" y="2823"/>
                          </a:lnTo>
                          <a:lnTo>
                            <a:pt x="2086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5" name="Google Shape;2065;p28"/>
                    <p:cNvSpPr/>
                    <p:nvPr/>
                  </p:nvSpPr>
                  <p:spPr>
                    <a:xfrm>
                      <a:off x="3838423" y="2019306"/>
                      <a:ext cx="222911" cy="47295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74" h="6522" extrusionOk="0">
                          <a:moveTo>
                            <a:pt x="1544" y="0"/>
                          </a:moveTo>
                          <a:lnTo>
                            <a:pt x="1" y="2072"/>
                          </a:lnTo>
                          <a:lnTo>
                            <a:pt x="1" y="6521"/>
                          </a:lnTo>
                          <a:lnTo>
                            <a:pt x="3074" y="6521"/>
                          </a:lnTo>
                          <a:lnTo>
                            <a:pt x="3074" y="2072"/>
                          </a:lnTo>
                          <a:lnTo>
                            <a:pt x="1544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6" name="Google Shape;2066;p28"/>
                    <p:cNvSpPr/>
                    <p:nvPr/>
                  </p:nvSpPr>
                  <p:spPr>
                    <a:xfrm>
                      <a:off x="3556200" y="2255203"/>
                      <a:ext cx="219873" cy="1926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32" h="1600" extrusionOk="0">
                          <a:moveTo>
                            <a:pt x="1" y="1"/>
                          </a:moveTo>
                          <a:lnTo>
                            <a:pt x="1" y="1600"/>
                          </a:lnTo>
                          <a:lnTo>
                            <a:pt x="3032" y="1600"/>
                          </a:lnTo>
                          <a:lnTo>
                            <a:pt x="303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7" name="Google Shape;2067;p28"/>
                    <p:cNvSpPr/>
                    <p:nvPr/>
                  </p:nvSpPr>
                  <p:spPr>
                    <a:xfrm>
                      <a:off x="3530977" y="2195734"/>
                      <a:ext cx="273382" cy="810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70" h="1117" extrusionOk="0">
                          <a:moveTo>
                            <a:pt x="210" y="0"/>
                          </a:moveTo>
                          <a:lnTo>
                            <a:pt x="1" y="904"/>
                          </a:lnTo>
                          <a:cubicBezTo>
                            <a:pt x="1" y="918"/>
                            <a:pt x="1" y="932"/>
                            <a:pt x="1" y="960"/>
                          </a:cubicBezTo>
                          <a:cubicBezTo>
                            <a:pt x="1" y="1029"/>
                            <a:pt x="57" y="1099"/>
                            <a:pt x="140" y="1099"/>
                          </a:cubicBezTo>
                          <a:cubicBezTo>
                            <a:pt x="223" y="1099"/>
                            <a:pt x="293" y="1029"/>
                            <a:pt x="293" y="960"/>
                          </a:cubicBezTo>
                          <a:cubicBezTo>
                            <a:pt x="293" y="1050"/>
                            <a:pt x="363" y="1095"/>
                            <a:pt x="432" y="1095"/>
                          </a:cubicBezTo>
                          <a:cubicBezTo>
                            <a:pt x="502" y="1095"/>
                            <a:pt x="571" y="1050"/>
                            <a:pt x="571" y="960"/>
                          </a:cubicBezTo>
                          <a:cubicBezTo>
                            <a:pt x="571" y="1029"/>
                            <a:pt x="641" y="1099"/>
                            <a:pt x="724" y="1099"/>
                          </a:cubicBezTo>
                          <a:cubicBezTo>
                            <a:pt x="807" y="1099"/>
                            <a:pt x="863" y="1029"/>
                            <a:pt x="863" y="960"/>
                          </a:cubicBezTo>
                          <a:cubicBezTo>
                            <a:pt x="863" y="1050"/>
                            <a:pt x="936" y="1095"/>
                            <a:pt x="1009" y="1095"/>
                          </a:cubicBezTo>
                          <a:cubicBezTo>
                            <a:pt x="1082" y="1095"/>
                            <a:pt x="1155" y="1050"/>
                            <a:pt x="1155" y="960"/>
                          </a:cubicBezTo>
                          <a:cubicBezTo>
                            <a:pt x="1155" y="1050"/>
                            <a:pt x="1228" y="1095"/>
                            <a:pt x="1301" y="1095"/>
                          </a:cubicBezTo>
                          <a:cubicBezTo>
                            <a:pt x="1368" y="1095"/>
                            <a:pt x="1434" y="1058"/>
                            <a:pt x="1445" y="983"/>
                          </a:cubicBezTo>
                          <a:lnTo>
                            <a:pt x="1445" y="983"/>
                          </a:lnTo>
                          <a:cubicBezTo>
                            <a:pt x="1445" y="1072"/>
                            <a:pt x="1516" y="1116"/>
                            <a:pt x="1588" y="1116"/>
                          </a:cubicBezTo>
                          <a:cubicBezTo>
                            <a:pt x="1663" y="1116"/>
                            <a:pt x="1740" y="1068"/>
                            <a:pt x="1739" y="972"/>
                          </a:cubicBezTo>
                          <a:lnTo>
                            <a:pt x="1739" y="972"/>
                          </a:lnTo>
                          <a:cubicBezTo>
                            <a:pt x="1745" y="1054"/>
                            <a:pt x="1812" y="1095"/>
                            <a:pt x="1878" y="1095"/>
                          </a:cubicBezTo>
                          <a:cubicBezTo>
                            <a:pt x="1948" y="1095"/>
                            <a:pt x="2017" y="1050"/>
                            <a:pt x="2017" y="960"/>
                          </a:cubicBezTo>
                          <a:cubicBezTo>
                            <a:pt x="2017" y="1029"/>
                            <a:pt x="2087" y="1099"/>
                            <a:pt x="2170" y="1099"/>
                          </a:cubicBezTo>
                          <a:cubicBezTo>
                            <a:pt x="2254" y="1099"/>
                            <a:pt x="2309" y="1029"/>
                            <a:pt x="2309" y="960"/>
                          </a:cubicBezTo>
                          <a:cubicBezTo>
                            <a:pt x="2309" y="1050"/>
                            <a:pt x="2382" y="1095"/>
                            <a:pt x="2455" y="1095"/>
                          </a:cubicBezTo>
                          <a:cubicBezTo>
                            <a:pt x="2528" y="1095"/>
                            <a:pt x="2601" y="1050"/>
                            <a:pt x="2601" y="960"/>
                          </a:cubicBezTo>
                          <a:cubicBezTo>
                            <a:pt x="2601" y="1050"/>
                            <a:pt x="2674" y="1095"/>
                            <a:pt x="2747" y="1095"/>
                          </a:cubicBezTo>
                          <a:cubicBezTo>
                            <a:pt x="2820" y="1095"/>
                            <a:pt x="2893" y="1050"/>
                            <a:pt x="2893" y="960"/>
                          </a:cubicBezTo>
                          <a:cubicBezTo>
                            <a:pt x="2893" y="1029"/>
                            <a:pt x="2949" y="1099"/>
                            <a:pt x="3032" y="1099"/>
                          </a:cubicBezTo>
                          <a:cubicBezTo>
                            <a:pt x="3116" y="1099"/>
                            <a:pt x="3185" y="1029"/>
                            <a:pt x="3185" y="960"/>
                          </a:cubicBezTo>
                          <a:cubicBezTo>
                            <a:pt x="3185" y="1050"/>
                            <a:pt x="3255" y="1095"/>
                            <a:pt x="3324" y="1095"/>
                          </a:cubicBezTo>
                          <a:cubicBezTo>
                            <a:pt x="3391" y="1095"/>
                            <a:pt x="3457" y="1054"/>
                            <a:pt x="3463" y="972"/>
                          </a:cubicBezTo>
                          <a:lnTo>
                            <a:pt x="3463" y="972"/>
                          </a:lnTo>
                          <a:cubicBezTo>
                            <a:pt x="3462" y="1068"/>
                            <a:pt x="3539" y="1116"/>
                            <a:pt x="3614" y="1116"/>
                          </a:cubicBezTo>
                          <a:cubicBezTo>
                            <a:pt x="3693" y="1116"/>
                            <a:pt x="3769" y="1064"/>
                            <a:pt x="3755" y="960"/>
                          </a:cubicBezTo>
                          <a:cubicBezTo>
                            <a:pt x="3755" y="932"/>
                            <a:pt x="3741" y="918"/>
                            <a:pt x="3727" y="904"/>
                          </a:cubicBezTo>
                          <a:lnTo>
                            <a:pt x="35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8" name="Google Shape;2068;p28"/>
                    <p:cNvSpPr/>
                    <p:nvPr/>
                  </p:nvSpPr>
                  <p:spPr>
                    <a:xfrm>
                      <a:off x="3557227" y="2094866"/>
                      <a:ext cx="35387" cy="797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" h="1100" extrusionOk="0">
                          <a:moveTo>
                            <a:pt x="1" y="1"/>
                          </a:moveTo>
                          <a:lnTo>
                            <a:pt x="1" y="1099"/>
                          </a:lnTo>
                          <a:lnTo>
                            <a:pt x="487" y="1099"/>
                          </a:lnTo>
                          <a:lnTo>
                            <a:pt x="487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69" name="Google Shape;2069;p28"/>
                    <p:cNvSpPr/>
                    <p:nvPr/>
                  </p:nvSpPr>
                  <p:spPr>
                    <a:xfrm>
                      <a:off x="3613716" y="2094866"/>
                      <a:ext cx="35315" cy="797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7" h="1100" extrusionOk="0">
                          <a:moveTo>
                            <a:pt x="0" y="1"/>
                          </a:moveTo>
                          <a:lnTo>
                            <a:pt x="0" y="1099"/>
                          </a:lnTo>
                          <a:lnTo>
                            <a:pt x="487" y="1099"/>
                          </a:lnTo>
                          <a:lnTo>
                            <a:pt x="487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0" name="Google Shape;2070;p28"/>
                    <p:cNvSpPr/>
                    <p:nvPr/>
                  </p:nvSpPr>
                  <p:spPr>
                    <a:xfrm>
                      <a:off x="3670132" y="2094866"/>
                      <a:ext cx="34372" cy="797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4" h="1100" extrusionOk="0">
                          <a:moveTo>
                            <a:pt x="1" y="1"/>
                          </a:moveTo>
                          <a:lnTo>
                            <a:pt x="1" y="1099"/>
                          </a:lnTo>
                          <a:lnTo>
                            <a:pt x="474" y="1099"/>
                          </a:lnTo>
                          <a:lnTo>
                            <a:pt x="474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1" name="Google Shape;2071;p28"/>
                    <p:cNvSpPr/>
                    <p:nvPr/>
                  </p:nvSpPr>
                  <p:spPr>
                    <a:xfrm>
                      <a:off x="3726620" y="2094866"/>
                      <a:ext cx="34372" cy="797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4" h="1100" extrusionOk="0">
                          <a:moveTo>
                            <a:pt x="0" y="1"/>
                          </a:moveTo>
                          <a:lnTo>
                            <a:pt x="0" y="1099"/>
                          </a:lnTo>
                          <a:lnTo>
                            <a:pt x="473" y="1099"/>
                          </a:lnTo>
                          <a:lnTo>
                            <a:pt x="473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2" name="Google Shape;2072;p28"/>
                    <p:cNvSpPr/>
                    <p:nvPr/>
                  </p:nvSpPr>
                  <p:spPr>
                    <a:xfrm>
                      <a:off x="3874752" y="2200737"/>
                      <a:ext cx="26250" cy="596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2" h="822" extrusionOk="0">
                          <a:moveTo>
                            <a:pt x="0" y="1"/>
                          </a:moveTo>
                          <a:lnTo>
                            <a:pt x="0" y="821"/>
                          </a:lnTo>
                          <a:lnTo>
                            <a:pt x="362" y="821"/>
                          </a:lnTo>
                          <a:lnTo>
                            <a:pt x="36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3" name="Google Shape;2073;p28"/>
                    <p:cNvSpPr/>
                    <p:nvPr/>
                  </p:nvSpPr>
                  <p:spPr>
                    <a:xfrm>
                      <a:off x="3916085" y="2200737"/>
                      <a:ext cx="26250" cy="596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2" h="822" extrusionOk="0">
                          <a:moveTo>
                            <a:pt x="0" y="1"/>
                          </a:moveTo>
                          <a:lnTo>
                            <a:pt x="0" y="821"/>
                          </a:lnTo>
                          <a:lnTo>
                            <a:pt x="362" y="821"/>
                          </a:lnTo>
                          <a:lnTo>
                            <a:pt x="36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4" name="Google Shape;2074;p28"/>
                    <p:cNvSpPr/>
                    <p:nvPr/>
                  </p:nvSpPr>
                  <p:spPr>
                    <a:xfrm>
                      <a:off x="3957418" y="2200737"/>
                      <a:ext cx="26323" cy="596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3" h="822" extrusionOk="0">
                          <a:moveTo>
                            <a:pt x="1" y="1"/>
                          </a:moveTo>
                          <a:lnTo>
                            <a:pt x="1" y="821"/>
                          </a:lnTo>
                          <a:lnTo>
                            <a:pt x="362" y="821"/>
                          </a:lnTo>
                          <a:lnTo>
                            <a:pt x="36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5" name="Google Shape;2075;p28"/>
                    <p:cNvSpPr/>
                    <p:nvPr/>
                  </p:nvSpPr>
                  <p:spPr>
                    <a:xfrm>
                      <a:off x="3999767" y="2200737"/>
                      <a:ext cx="25308" cy="596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" h="822" extrusionOk="0">
                          <a:moveTo>
                            <a:pt x="1" y="1"/>
                          </a:moveTo>
                          <a:lnTo>
                            <a:pt x="1" y="821"/>
                          </a:lnTo>
                          <a:lnTo>
                            <a:pt x="348" y="821"/>
                          </a:lnTo>
                          <a:lnTo>
                            <a:pt x="348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6" name="Google Shape;2076;p28"/>
                    <p:cNvSpPr/>
                    <p:nvPr/>
                  </p:nvSpPr>
                  <p:spPr>
                    <a:xfrm>
                      <a:off x="3874752" y="2295513"/>
                      <a:ext cx="26250" cy="585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2" h="808" extrusionOk="0">
                          <a:moveTo>
                            <a:pt x="0" y="1"/>
                          </a:moveTo>
                          <a:lnTo>
                            <a:pt x="0" y="807"/>
                          </a:lnTo>
                          <a:lnTo>
                            <a:pt x="362" y="807"/>
                          </a:lnTo>
                          <a:lnTo>
                            <a:pt x="36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7" name="Google Shape;2077;p28"/>
                    <p:cNvSpPr/>
                    <p:nvPr/>
                  </p:nvSpPr>
                  <p:spPr>
                    <a:xfrm>
                      <a:off x="3916085" y="2295513"/>
                      <a:ext cx="26250" cy="585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2" h="808" extrusionOk="0">
                          <a:moveTo>
                            <a:pt x="0" y="1"/>
                          </a:moveTo>
                          <a:lnTo>
                            <a:pt x="0" y="807"/>
                          </a:lnTo>
                          <a:lnTo>
                            <a:pt x="362" y="807"/>
                          </a:lnTo>
                          <a:lnTo>
                            <a:pt x="36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8" name="Google Shape;2078;p28"/>
                    <p:cNvSpPr/>
                    <p:nvPr/>
                  </p:nvSpPr>
                  <p:spPr>
                    <a:xfrm>
                      <a:off x="3957418" y="2295513"/>
                      <a:ext cx="26323" cy="585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3" h="808" extrusionOk="0">
                          <a:moveTo>
                            <a:pt x="1" y="1"/>
                          </a:moveTo>
                          <a:lnTo>
                            <a:pt x="1" y="807"/>
                          </a:lnTo>
                          <a:lnTo>
                            <a:pt x="362" y="807"/>
                          </a:lnTo>
                          <a:lnTo>
                            <a:pt x="36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79" name="Google Shape;2079;p28"/>
                    <p:cNvSpPr/>
                    <p:nvPr/>
                  </p:nvSpPr>
                  <p:spPr>
                    <a:xfrm>
                      <a:off x="3999767" y="2295513"/>
                      <a:ext cx="25308" cy="585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" h="808" extrusionOk="0">
                          <a:moveTo>
                            <a:pt x="1" y="1"/>
                          </a:moveTo>
                          <a:lnTo>
                            <a:pt x="1" y="807"/>
                          </a:lnTo>
                          <a:lnTo>
                            <a:pt x="348" y="807"/>
                          </a:lnTo>
                          <a:lnTo>
                            <a:pt x="348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0" name="Google Shape;2080;p28"/>
                    <p:cNvSpPr/>
                    <p:nvPr/>
                  </p:nvSpPr>
                  <p:spPr>
                    <a:xfrm>
                      <a:off x="3874752" y="2389347"/>
                      <a:ext cx="26250" cy="585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2" h="807" extrusionOk="0">
                          <a:moveTo>
                            <a:pt x="0" y="0"/>
                          </a:moveTo>
                          <a:lnTo>
                            <a:pt x="0" y="806"/>
                          </a:lnTo>
                          <a:lnTo>
                            <a:pt x="362" y="806"/>
                          </a:lnTo>
                          <a:lnTo>
                            <a:pt x="362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1" name="Google Shape;2081;p28"/>
                    <p:cNvSpPr/>
                    <p:nvPr/>
                  </p:nvSpPr>
                  <p:spPr>
                    <a:xfrm>
                      <a:off x="3916085" y="2389347"/>
                      <a:ext cx="26250" cy="585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2" h="807" extrusionOk="0">
                          <a:moveTo>
                            <a:pt x="0" y="0"/>
                          </a:moveTo>
                          <a:lnTo>
                            <a:pt x="0" y="806"/>
                          </a:lnTo>
                          <a:lnTo>
                            <a:pt x="362" y="806"/>
                          </a:lnTo>
                          <a:lnTo>
                            <a:pt x="362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2" name="Google Shape;2082;p28"/>
                    <p:cNvSpPr/>
                    <p:nvPr/>
                  </p:nvSpPr>
                  <p:spPr>
                    <a:xfrm>
                      <a:off x="3957418" y="2389347"/>
                      <a:ext cx="26323" cy="585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3" h="807" extrusionOk="0">
                          <a:moveTo>
                            <a:pt x="1" y="0"/>
                          </a:moveTo>
                          <a:lnTo>
                            <a:pt x="1" y="806"/>
                          </a:lnTo>
                          <a:lnTo>
                            <a:pt x="362" y="806"/>
                          </a:lnTo>
                          <a:lnTo>
                            <a:pt x="362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3" name="Google Shape;2083;p28"/>
                    <p:cNvSpPr/>
                    <p:nvPr/>
                  </p:nvSpPr>
                  <p:spPr>
                    <a:xfrm>
                      <a:off x="3999767" y="2389347"/>
                      <a:ext cx="25308" cy="585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" h="807" extrusionOk="0">
                          <a:moveTo>
                            <a:pt x="1" y="0"/>
                          </a:moveTo>
                          <a:lnTo>
                            <a:pt x="1" y="806"/>
                          </a:lnTo>
                          <a:lnTo>
                            <a:pt x="348" y="806"/>
                          </a:lnTo>
                          <a:lnTo>
                            <a:pt x="348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4" name="Google Shape;2084;p28"/>
                    <p:cNvSpPr/>
                    <p:nvPr/>
                  </p:nvSpPr>
                  <p:spPr>
                    <a:xfrm>
                      <a:off x="3292044" y="2019306"/>
                      <a:ext cx="222911" cy="47295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74" h="6522" extrusionOk="0">
                          <a:moveTo>
                            <a:pt x="1530" y="0"/>
                          </a:moveTo>
                          <a:lnTo>
                            <a:pt x="1" y="2072"/>
                          </a:lnTo>
                          <a:lnTo>
                            <a:pt x="1" y="6521"/>
                          </a:lnTo>
                          <a:lnTo>
                            <a:pt x="3074" y="6521"/>
                          </a:lnTo>
                          <a:lnTo>
                            <a:pt x="3074" y="2072"/>
                          </a:lnTo>
                          <a:lnTo>
                            <a:pt x="1530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5" name="Google Shape;2085;p28"/>
                    <p:cNvSpPr/>
                    <p:nvPr/>
                  </p:nvSpPr>
                  <p:spPr>
                    <a:xfrm>
                      <a:off x="3328373" y="2200737"/>
                      <a:ext cx="25235" cy="596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8" h="822" extrusionOk="0">
                          <a:moveTo>
                            <a:pt x="0" y="1"/>
                          </a:moveTo>
                          <a:lnTo>
                            <a:pt x="0" y="821"/>
                          </a:lnTo>
                          <a:lnTo>
                            <a:pt x="348" y="821"/>
                          </a:lnTo>
                          <a:lnTo>
                            <a:pt x="348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6" name="Google Shape;2086;p28"/>
                    <p:cNvSpPr/>
                    <p:nvPr/>
                  </p:nvSpPr>
                  <p:spPr>
                    <a:xfrm>
                      <a:off x="3369706" y="2200737"/>
                      <a:ext cx="25235" cy="596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8" h="822" extrusionOk="0">
                          <a:moveTo>
                            <a:pt x="0" y="1"/>
                          </a:moveTo>
                          <a:lnTo>
                            <a:pt x="0" y="821"/>
                          </a:lnTo>
                          <a:lnTo>
                            <a:pt x="348" y="821"/>
                          </a:lnTo>
                          <a:lnTo>
                            <a:pt x="348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7" name="Google Shape;2087;p28"/>
                    <p:cNvSpPr/>
                    <p:nvPr/>
                  </p:nvSpPr>
                  <p:spPr>
                    <a:xfrm>
                      <a:off x="3411039" y="2200737"/>
                      <a:ext cx="25235" cy="596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8" h="822" extrusionOk="0">
                          <a:moveTo>
                            <a:pt x="0" y="1"/>
                          </a:moveTo>
                          <a:lnTo>
                            <a:pt x="0" y="821"/>
                          </a:lnTo>
                          <a:lnTo>
                            <a:pt x="348" y="821"/>
                          </a:lnTo>
                          <a:lnTo>
                            <a:pt x="348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8" name="Google Shape;2088;p28"/>
                    <p:cNvSpPr/>
                    <p:nvPr/>
                  </p:nvSpPr>
                  <p:spPr>
                    <a:xfrm>
                      <a:off x="3452372" y="2200737"/>
                      <a:ext cx="25308" cy="596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" h="822" extrusionOk="0">
                          <a:moveTo>
                            <a:pt x="0" y="1"/>
                          </a:moveTo>
                          <a:lnTo>
                            <a:pt x="0" y="821"/>
                          </a:lnTo>
                          <a:lnTo>
                            <a:pt x="348" y="821"/>
                          </a:lnTo>
                          <a:lnTo>
                            <a:pt x="348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89" name="Google Shape;2089;p28"/>
                    <p:cNvSpPr/>
                    <p:nvPr/>
                  </p:nvSpPr>
                  <p:spPr>
                    <a:xfrm>
                      <a:off x="3328373" y="2295513"/>
                      <a:ext cx="25235" cy="585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8" h="808" extrusionOk="0">
                          <a:moveTo>
                            <a:pt x="0" y="1"/>
                          </a:moveTo>
                          <a:lnTo>
                            <a:pt x="0" y="807"/>
                          </a:lnTo>
                          <a:lnTo>
                            <a:pt x="348" y="807"/>
                          </a:lnTo>
                          <a:lnTo>
                            <a:pt x="348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0" name="Google Shape;2090;p28"/>
                    <p:cNvSpPr/>
                    <p:nvPr/>
                  </p:nvSpPr>
                  <p:spPr>
                    <a:xfrm>
                      <a:off x="3369706" y="2295513"/>
                      <a:ext cx="25235" cy="585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8" h="808" extrusionOk="0">
                          <a:moveTo>
                            <a:pt x="0" y="1"/>
                          </a:moveTo>
                          <a:lnTo>
                            <a:pt x="0" y="807"/>
                          </a:lnTo>
                          <a:lnTo>
                            <a:pt x="348" y="807"/>
                          </a:lnTo>
                          <a:lnTo>
                            <a:pt x="348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1" name="Google Shape;2091;p28"/>
                    <p:cNvSpPr/>
                    <p:nvPr/>
                  </p:nvSpPr>
                  <p:spPr>
                    <a:xfrm>
                      <a:off x="3411039" y="2295513"/>
                      <a:ext cx="25235" cy="585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8" h="808" extrusionOk="0">
                          <a:moveTo>
                            <a:pt x="0" y="1"/>
                          </a:moveTo>
                          <a:lnTo>
                            <a:pt x="0" y="807"/>
                          </a:lnTo>
                          <a:lnTo>
                            <a:pt x="348" y="807"/>
                          </a:lnTo>
                          <a:lnTo>
                            <a:pt x="348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2" name="Google Shape;2092;p28"/>
                    <p:cNvSpPr/>
                    <p:nvPr/>
                  </p:nvSpPr>
                  <p:spPr>
                    <a:xfrm>
                      <a:off x="3452372" y="2295513"/>
                      <a:ext cx="25308" cy="585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" h="808" extrusionOk="0">
                          <a:moveTo>
                            <a:pt x="0" y="1"/>
                          </a:moveTo>
                          <a:lnTo>
                            <a:pt x="0" y="807"/>
                          </a:lnTo>
                          <a:lnTo>
                            <a:pt x="348" y="807"/>
                          </a:lnTo>
                          <a:lnTo>
                            <a:pt x="348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3" name="Google Shape;2093;p28"/>
                    <p:cNvSpPr/>
                    <p:nvPr/>
                  </p:nvSpPr>
                  <p:spPr>
                    <a:xfrm>
                      <a:off x="3328373" y="2389347"/>
                      <a:ext cx="25235" cy="585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8" h="807" extrusionOk="0">
                          <a:moveTo>
                            <a:pt x="0" y="0"/>
                          </a:moveTo>
                          <a:lnTo>
                            <a:pt x="0" y="806"/>
                          </a:lnTo>
                          <a:lnTo>
                            <a:pt x="348" y="806"/>
                          </a:lnTo>
                          <a:lnTo>
                            <a:pt x="348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4" name="Google Shape;2094;p28"/>
                    <p:cNvSpPr/>
                    <p:nvPr/>
                  </p:nvSpPr>
                  <p:spPr>
                    <a:xfrm>
                      <a:off x="3369706" y="2389347"/>
                      <a:ext cx="25235" cy="585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8" h="807" extrusionOk="0">
                          <a:moveTo>
                            <a:pt x="0" y="0"/>
                          </a:moveTo>
                          <a:lnTo>
                            <a:pt x="0" y="806"/>
                          </a:lnTo>
                          <a:lnTo>
                            <a:pt x="348" y="806"/>
                          </a:lnTo>
                          <a:lnTo>
                            <a:pt x="348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5" name="Google Shape;2095;p28"/>
                    <p:cNvSpPr/>
                    <p:nvPr/>
                  </p:nvSpPr>
                  <p:spPr>
                    <a:xfrm>
                      <a:off x="3411039" y="2389347"/>
                      <a:ext cx="25235" cy="585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8" h="807" extrusionOk="0">
                          <a:moveTo>
                            <a:pt x="0" y="0"/>
                          </a:moveTo>
                          <a:lnTo>
                            <a:pt x="0" y="806"/>
                          </a:lnTo>
                          <a:lnTo>
                            <a:pt x="348" y="806"/>
                          </a:lnTo>
                          <a:lnTo>
                            <a:pt x="348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96" name="Google Shape;2096;p28"/>
                    <p:cNvSpPr/>
                    <p:nvPr/>
                  </p:nvSpPr>
                  <p:spPr>
                    <a:xfrm>
                      <a:off x="3452372" y="2389347"/>
                      <a:ext cx="25308" cy="585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" h="807" extrusionOk="0">
                          <a:moveTo>
                            <a:pt x="0" y="0"/>
                          </a:moveTo>
                          <a:lnTo>
                            <a:pt x="0" y="806"/>
                          </a:lnTo>
                          <a:lnTo>
                            <a:pt x="348" y="806"/>
                          </a:lnTo>
                          <a:lnTo>
                            <a:pt x="348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cxnSp>
            <p:nvCxnSpPr>
              <p:cNvPr id="2097" name="Google Shape;2097;p28"/>
              <p:cNvCxnSpPr/>
              <p:nvPr/>
            </p:nvCxnSpPr>
            <p:spPr>
              <a:xfrm rot="10800000">
                <a:off x="2276338" y="2232088"/>
                <a:ext cx="727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2098" name="Google Shape;2098;p28"/>
            <p:cNvGrpSpPr/>
            <p:nvPr/>
          </p:nvGrpSpPr>
          <p:grpSpPr>
            <a:xfrm>
              <a:off x="841664" y="1791294"/>
              <a:ext cx="1547487" cy="1034806"/>
              <a:chOff x="1203602" y="1478009"/>
              <a:chExt cx="1547487" cy="1034806"/>
            </a:xfrm>
          </p:grpSpPr>
          <p:sp>
            <p:nvSpPr>
              <p:cNvPr id="2099" name="Google Shape;2099;p28"/>
              <p:cNvSpPr txBox="1"/>
              <p:nvPr/>
            </p:nvSpPr>
            <p:spPr>
              <a:xfrm>
                <a:off x="1203602" y="1478009"/>
                <a:ext cx="15447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accent6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Effective Date</a:t>
                </a:r>
                <a:endParaRPr sz="1800" dirty="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00" name="Google Shape;2100;p28"/>
              <p:cNvSpPr txBox="1"/>
              <p:nvPr/>
            </p:nvSpPr>
            <p:spPr>
              <a:xfrm>
                <a:off x="1206389" y="1793425"/>
                <a:ext cx="1544700" cy="7193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Fira Sans"/>
                    <a:ea typeface="Fira Sans"/>
                    <a:cs typeface="Fira Sans"/>
                    <a:sym typeface="Fira Sans"/>
                  </a:rPr>
                  <a:t>Effective date for new requirements is </a:t>
                </a:r>
                <a:r>
                  <a:rPr lang="en" sz="1200" dirty="0" smtClean="0">
                    <a:latin typeface="Fira Sans"/>
                    <a:ea typeface="Fira Sans"/>
                    <a:cs typeface="Fira Sans"/>
                    <a:sym typeface="Fira Sans"/>
                  </a:rPr>
                  <a:t>10/1/2021, new Permit fee is $122</a:t>
                </a:r>
                <a:endParaRPr sz="1200" dirty="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2101" name="Google Shape;2101;p28"/>
          <p:cNvGrpSpPr/>
          <p:nvPr/>
        </p:nvGrpSpPr>
        <p:grpSpPr>
          <a:xfrm>
            <a:off x="821584" y="2973550"/>
            <a:ext cx="3606128" cy="1305000"/>
            <a:chOff x="838197" y="3066475"/>
            <a:chExt cx="3606128" cy="1305000"/>
          </a:xfrm>
        </p:grpSpPr>
        <p:grpSp>
          <p:nvGrpSpPr>
            <p:cNvPr id="2102" name="Google Shape;2102;p28"/>
            <p:cNvGrpSpPr/>
            <p:nvPr/>
          </p:nvGrpSpPr>
          <p:grpSpPr>
            <a:xfrm>
              <a:off x="2412125" y="3066475"/>
              <a:ext cx="2032200" cy="1305000"/>
              <a:chOff x="2276338" y="3066475"/>
              <a:chExt cx="2032200" cy="1305000"/>
            </a:xfrm>
          </p:grpSpPr>
          <p:grpSp>
            <p:nvGrpSpPr>
              <p:cNvPr id="2103" name="Google Shape;2103;p28"/>
              <p:cNvGrpSpPr/>
              <p:nvPr/>
            </p:nvGrpSpPr>
            <p:grpSpPr>
              <a:xfrm>
                <a:off x="3003538" y="3066475"/>
                <a:ext cx="1305000" cy="1305000"/>
                <a:chOff x="3003538" y="3066475"/>
                <a:chExt cx="1305000" cy="1305000"/>
              </a:xfrm>
            </p:grpSpPr>
            <p:grpSp>
              <p:nvGrpSpPr>
                <p:cNvPr id="2104" name="Google Shape;2104;p28"/>
                <p:cNvGrpSpPr/>
                <p:nvPr/>
              </p:nvGrpSpPr>
              <p:grpSpPr>
                <a:xfrm>
                  <a:off x="3003538" y="3066475"/>
                  <a:ext cx="1305000" cy="1305000"/>
                  <a:chOff x="3003538" y="1586225"/>
                  <a:chExt cx="1305000" cy="1305000"/>
                </a:xfrm>
              </p:grpSpPr>
              <p:sp>
                <p:nvSpPr>
                  <p:cNvPr id="2105" name="Google Shape;2105;p28"/>
                  <p:cNvSpPr/>
                  <p:nvPr/>
                </p:nvSpPr>
                <p:spPr>
                  <a:xfrm>
                    <a:off x="3003538" y="1586225"/>
                    <a:ext cx="1305000" cy="13050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6" name="Google Shape;2106;p28"/>
                  <p:cNvSpPr/>
                  <p:nvPr/>
                </p:nvSpPr>
                <p:spPr>
                  <a:xfrm>
                    <a:off x="3068613" y="1651300"/>
                    <a:ext cx="1174800" cy="1174800"/>
                  </a:xfrm>
                  <a:prstGeom prst="ellipse">
                    <a:avLst/>
                  </a:prstGeom>
                  <a:noFill/>
                  <a:ln w="38100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107" name="Google Shape;2107;p28"/>
                <p:cNvGrpSpPr/>
                <p:nvPr/>
              </p:nvGrpSpPr>
              <p:grpSpPr>
                <a:xfrm>
                  <a:off x="3335110" y="3330542"/>
                  <a:ext cx="643121" cy="777875"/>
                  <a:chOff x="3318518" y="3300676"/>
                  <a:chExt cx="643121" cy="777875"/>
                </a:xfrm>
              </p:grpSpPr>
              <p:sp>
                <p:nvSpPr>
                  <p:cNvPr id="2108" name="Google Shape;2108;p28"/>
                  <p:cNvSpPr/>
                  <p:nvPr/>
                </p:nvSpPr>
                <p:spPr>
                  <a:xfrm>
                    <a:off x="3511931" y="3300676"/>
                    <a:ext cx="253194" cy="7542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2" h="10193" extrusionOk="0">
                        <a:moveTo>
                          <a:pt x="1" y="1"/>
                        </a:moveTo>
                        <a:lnTo>
                          <a:pt x="1" y="10193"/>
                        </a:lnTo>
                        <a:lnTo>
                          <a:pt x="3421" y="10193"/>
                        </a:lnTo>
                        <a:lnTo>
                          <a:pt x="342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9" name="Google Shape;2109;p28"/>
                  <p:cNvSpPr/>
                  <p:nvPr/>
                </p:nvSpPr>
                <p:spPr>
                  <a:xfrm>
                    <a:off x="3543821" y="3362459"/>
                    <a:ext cx="182237" cy="2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3" h="404" extrusionOk="0">
                        <a:moveTo>
                          <a:pt x="1" y="0"/>
                        </a:moveTo>
                        <a:lnTo>
                          <a:pt x="1" y="403"/>
                        </a:lnTo>
                        <a:lnTo>
                          <a:pt x="2462" y="403"/>
                        </a:lnTo>
                        <a:lnTo>
                          <a:pt x="246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0" name="Google Shape;2110;p28"/>
                  <p:cNvSpPr/>
                  <p:nvPr/>
                </p:nvSpPr>
                <p:spPr>
                  <a:xfrm>
                    <a:off x="3543821" y="3464272"/>
                    <a:ext cx="182237" cy="2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3" h="404" extrusionOk="0">
                        <a:moveTo>
                          <a:pt x="1" y="1"/>
                        </a:moveTo>
                        <a:lnTo>
                          <a:pt x="1" y="404"/>
                        </a:lnTo>
                        <a:lnTo>
                          <a:pt x="2462" y="404"/>
                        </a:lnTo>
                        <a:lnTo>
                          <a:pt x="246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1" name="Google Shape;2111;p28"/>
                  <p:cNvSpPr/>
                  <p:nvPr/>
                </p:nvSpPr>
                <p:spPr>
                  <a:xfrm>
                    <a:off x="3543821" y="3566158"/>
                    <a:ext cx="182237" cy="2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3" h="404" extrusionOk="0">
                        <a:moveTo>
                          <a:pt x="1" y="0"/>
                        </a:moveTo>
                        <a:lnTo>
                          <a:pt x="1" y="403"/>
                        </a:lnTo>
                        <a:lnTo>
                          <a:pt x="2462" y="403"/>
                        </a:lnTo>
                        <a:lnTo>
                          <a:pt x="246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2" name="Google Shape;2112;p28"/>
                  <p:cNvSpPr/>
                  <p:nvPr/>
                </p:nvSpPr>
                <p:spPr>
                  <a:xfrm>
                    <a:off x="3543821" y="3666935"/>
                    <a:ext cx="182237" cy="30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3" h="418" extrusionOk="0">
                        <a:moveTo>
                          <a:pt x="1" y="1"/>
                        </a:moveTo>
                        <a:lnTo>
                          <a:pt x="1" y="418"/>
                        </a:lnTo>
                        <a:lnTo>
                          <a:pt x="2462" y="418"/>
                        </a:lnTo>
                        <a:lnTo>
                          <a:pt x="246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3" name="Google Shape;2113;p28"/>
                  <p:cNvSpPr/>
                  <p:nvPr/>
                </p:nvSpPr>
                <p:spPr>
                  <a:xfrm>
                    <a:off x="3543821" y="3768821"/>
                    <a:ext cx="182237" cy="2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3" h="404" extrusionOk="0">
                        <a:moveTo>
                          <a:pt x="1" y="0"/>
                        </a:moveTo>
                        <a:lnTo>
                          <a:pt x="1" y="403"/>
                        </a:lnTo>
                        <a:lnTo>
                          <a:pt x="2462" y="403"/>
                        </a:lnTo>
                        <a:lnTo>
                          <a:pt x="246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4" name="Google Shape;2114;p28"/>
                  <p:cNvSpPr/>
                  <p:nvPr/>
                </p:nvSpPr>
                <p:spPr>
                  <a:xfrm>
                    <a:off x="3543821" y="3870633"/>
                    <a:ext cx="182237" cy="29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3" h="405" extrusionOk="0">
                        <a:moveTo>
                          <a:pt x="1" y="1"/>
                        </a:moveTo>
                        <a:lnTo>
                          <a:pt x="1" y="404"/>
                        </a:lnTo>
                        <a:lnTo>
                          <a:pt x="2462" y="404"/>
                        </a:lnTo>
                        <a:lnTo>
                          <a:pt x="246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5" name="Google Shape;2115;p28"/>
                  <p:cNvSpPr/>
                  <p:nvPr/>
                </p:nvSpPr>
                <p:spPr>
                  <a:xfrm>
                    <a:off x="3543821" y="3972520"/>
                    <a:ext cx="182237" cy="2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3" h="404" extrusionOk="0">
                        <a:moveTo>
                          <a:pt x="1" y="0"/>
                        </a:moveTo>
                        <a:lnTo>
                          <a:pt x="1" y="404"/>
                        </a:lnTo>
                        <a:lnTo>
                          <a:pt x="2462" y="404"/>
                        </a:lnTo>
                        <a:lnTo>
                          <a:pt x="246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6" name="Google Shape;2116;p28"/>
                  <p:cNvSpPr/>
                  <p:nvPr/>
                </p:nvSpPr>
                <p:spPr>
                  <a:xfrm>
                    <a:off x="3511931" y="3300676"/>
                    <a:ext cx="253194" cy="7542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2" h="10193" extrusionOk="0">
                        <a:moveTo>
                          <a:pt x="1" y="1"/>
                        </a:moveTo>
                        <a:lnTo>
                          <a:pt x="1" y="10193"/>
                        </a:lnTo>
                        <a:lnTo>
                          <a:pt x="3421" y="10193"/>
                        </a:lnTo>
                        <a:lnTo>
                          <a:pt x="3421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7" name="Google Shape;2117;p28"/>
                  <p:cNvSpPr/>
                  <p:nvPr/>
                </p:nvSpPr>
                <p:spPr>
                  <a:xfrm>
                    <a:off x="3543821" y="3362459"/>
                    <a:ext cx="182237" cy="2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3" h="404" extrusionOk="0">
                        <a:moveTo>
                          <a:pt x="1" y="0"/>
                        </a:moveTo>
                        <a:lnTo>
                          <a:pt x="1" y="403"/>
                        </a:lnTo>
                        <a:lnTo>
                          <a:pt x="2462" y="403"/>
                        </a:lnTo>
                        <a:lnTo>
                          <a:pt x="246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8" name="Google Shape;2118;p28"/>
                  <p:cNvSpPr/>
                  <p:nvPr/>
                </p:nvSpPr>
                <p:spPr>
                  <a:xfrm>
                    <a:off x="3543821" y="3464272"/>
                    <a:ext cx="182237" cy="2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3" h="404" extrusionOk="0">
                        <a:moveTo>
                          <a:pt x="1" y="1"/>
                        </a:moveTo>
                        <a:lnTo>
                          <a:pt x="1" y="404"/>
                        </a:lnTo>
                        <a:lnTo>
                          <a:pt x="2462" y="404"/>
                        </a:lnTo>
                        <a:lnTo>
                          <a:pt x="246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9" name="Google Shape;2119;p28"/>
                  <p:cNvSpPr/>
                  <p:nvPr/>
                </p:nvSpPr>
                <p:spPr>
                  <a:xfrm>
                    <a:off x="3543821" y="3566158"/>
                    <a:ext cx="182237" cy="2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3" h="404" extrusionOk="0">
                        <a:moveTo>
                          <a:pt x="1" y="0"/>
                        </a:moveTo>
                        <a:lnTo>
                          <a:pt x="1" y="403"/>
                        </a:lnTo>
                        <a:lnTo>
                          <a:pt x="2462" y="403"/>
                        </a:lnTo>
                        <a:lnTo>
                          <a:pt x="246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0" name="Google Shape;2120;p28"/>
                  <p:cNvSpPr/>
                  <p:nvPr/>
                </p:nvSpPr>
                <p:spPr>
                  <a:xfrm>
                    <a:off x="3543821" y="3666935"/>
                    <a:ext cx="182237" cy="30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3" h="418" extrusionOk="0">
                        <a:moveTo>
                          <a:pt x="1" y="1"/>
                        </a:moveTo>
                        <a:lnTo>
                          <a:pt x="1" y="418"/>
                        </a:lnTo>
                        <a:lnTo>
                          <a:pt x="2462" y="418"/>
                        </a:lnTo>
                        <a:lnTo>
                          <a:pt x="246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1" name="Google Shape;2121;p28"/>
                  <p:cNvSpPr/>
                  <p:nvPr/>
                </p:nvSpPr>
                <p:spPr>
                  <a:xfrm>
                    <a:off x="3543821" y="3768821"/>
                    <a:ext cx="182237" cy="2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3" h="404" extrusionOk="0">
                        <a:moveTo>
                          <a:pt x="1" y="0"/>
                        </a:moveTo>
                        <a:lnTo>
                          <a:pt x="1" y="403"/>
                        </a:lnTo>
                        <a:lnTo>
                          <a:pt x="2462" y="403"/>
                        </a:lnTo>
                        <a:lnTo>
                          <a:pt x="246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2" name="Google Shape;2122;p28"/>
                  <p:cNvSpPr/>
                  <p:nvPr/>
                </p:nvSpPr>
                <p:spPr>
                  <a:xfrm>
                    <a:off x="3543821" y="3870633"/>
                    <a:ext cx="182237" cy="29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3" h="405" extrusionOk="0">
                        <a:moveTo>
                          <a:pt x="1" y="1"/>
                        </a:moveTo>
                        <a:lnTo>
                          <a:pt x="1" y="404"/>
                        </a:lnTo>
                        <a:lnTo>
                          <a:pt x="2462" y="404"/>
                        </a:lnTo>
                        <a:lnTo>
                          <a:pt x="246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3" name="Google Shape;2123;p28"/>
                  <p:cNvSpPr/>
                  <p:nvPr/>
                </p:nvSpPr>
                <p:spPr>
                  <a:xfrm>
                    <a:off x="3543821" y="3972520"/>
                    <a:ext cx="182237" cy="2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3" h="404" extrusionOk="0">
                        <a:moveTo>
                          <a:pt x="1" y="0"/>
                        </a:moveTo>
                        <a:lnTo>
                          <a:pt x="1" y="404"/>
                        </a:lnTo>
                        <a:lnTo>
                          <a:pt x="2462" y="404"/>
                        </a:lnTo>
                        <a:lnTo>
                          <a:pt x="246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4" name="Google Shape;2124;p28"/>
                  <p:cNvSpPr/>
                  <p:nvPr/>
                </p:nvSpPr>
                <p:spPr>
                  <a:xfrm>
                    <a:off x="3765054" y="3532196"/>
                    <a:ext cx="176022" cy="5227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9" h="7064" extrusionOk="0">
                        <a:moveTo>
                          <a:pt x="0" y="0"/>
                        </a:moveTo>
                        <a:lnTo>
                          <a:pt x="0" y="7064"/>
                        </a:lnTo>
                        <a:lnTo>
                          <a:pt x="2378" y="7064"/>
                        </a:lnTo>
                        <a:lnTo>
                          <a:pt x="237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5" name="Google Shape;2125;p28"/>
                  <p:cNvSpPr/>
                  <p:nvPr/>
                </p:nvSpPr>
                <p:spPr>
                  <a:xfrm>
                    <a:off x="3787696" y="3574371"/>
                    <a:ext cx="126597" cy="2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93" extrusionOk="0">
                        <a:moveTo>
                          <a:pt x="0" y="0"/>
                        </a:moveTo>
                        <a:lnTo>
                          <a:pt x="0" y="292"/>
                        </a:lnTo>
                        <a:lnTo>
                          <a:pt x="1711" y="292"/>
                        </a:lnTo>
                        <a:lnTo>
                          <a:pt x="17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6" name="Google Shape;2126;p28"/>
                  <p:cNvSpPr/>
                  <p:nvPr/>
                </p:nvSpPr>
                <p:spPr>
                  <a:xfrm>
                    <a:off x="3787696" y="3645329"/>
                    <a:ext cx="126597" cy="20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79" extrusionOk="0">
                        <a:moveTo>
                          <a:pt x="0" y="1"/>
                        </a:moveTo>
                        <a:lnTo>
                          <a:pt x="0" y="279"/>
                        </a:lnTo>
                        <a:lnTo>
                          <a:pt x="1711" y="279"/>
                        </a:lnTo>
                        <a:lnTo>
                          <a:pt x="171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7" name="Google Shape;2127;p28"/>
                  <p:cNvSpPr/>
                  <p:nvPr/>
                </p:nvSpPr>
                <p:spPr>
                  <a:xfrm>
                    <a:off x="3787696" y="3715325"/>
                    <a:ext cx="126597" cy="2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93" extrusionOk="0">
                        <a:moveTo>
                          <a:pt x="0" y="0"/>
                        </a:moveTo>
                        <a:lnTo>
                          <a:pt x="0" y="292"/>
                        </a:lnTo>
                        <a:lnTo>
                          <a:pt x="1711" y="292"/>
                        </a:lnTo>
                        <a:lnTo>
                          <a:pt x="17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8" name="Google Shape;2128;p28"/>
                  <p:cNvSpPr/>
                  <p:nvPr/>
                </p:nvSpPr>
                <p:spPr>
                  <a:xfrm>
                    <a:off x="3787696" y="3786283"/>
                    <a:ext cx="126597" cy="20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79" extrusionOk="0">
                        <a:moveTo>
                          <a:pt x="0" y="1"/>
                        </a:moveTo>
                        <a:lnTo>
                          <a:pt x="0" y="279"/>
                        </a:lnTo>
                        <a:lnTo>
                          <a:pt x="1711" y="279"/>
                        </a:lnTo>
                        <a:lnTo>
                          <a:pt x="171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9" name="Google Shape;2129;p28"/>
                  <p:cNvSpPr/>
                  <p:nvPr/>
                </p:nvSpPr>
                <p:spPr>
                  <a:xfrm>
                    <a:off x="3787696" y="3856279"/>
                    <a:ext cx="126597" cy="2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93" extrusionOk="0">
                        <a:moveTo>
                          <a:pt x="0" y="0"/>
                        </a:moveTo>
                        <a:lnTo>
                          <a:pt x="0" y="292"/>
                        </a:lnTo>
                        <a:lnTo>
                          <a:pt x="1711" y="292"/>
                        </a:lnTo>
                        <a:lnTo>
                          <a:pt x="17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0" name="Google Shape;2130;p28"/>
                  <p:cNvSpPr/>
                  <p:nvPr/>
                </p:nvSpPr>
                <p:spPr>
                  <a:xfrm>
                    <a:off x="3787696" y="3927237"/>
                    <a:ext cx="126597" cy="20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79" extrusionOk="0">
                        <a:moveTo>
                          <a:pt x="0" y="1"/>
                        </a:moveTo>
                        <a:lnTo>
                          <a:pt x="0" y="279"/>
                        </a:lnTo>
                        <a:lnTo>
                          <a:pt x="1711" y="279"/>
                        </a:lnTo>
                        <a:lnTo>
                          <a:pt x="171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1" name="Google Shape;2131;p28"/>
                  <p:cNvSpPr/>
                  <p:nvPr/>
                </p:nvSpPr>
                <p:spPr>
                  <a:xfrm>
                    <a:off x="3787696" y="3997233"/>
                    <a:ext cx="126597" cy="2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93" extrusionOk="0">
                        <a:moveTo>
                          <a:pt x="0" y="0"/>
                        </a:moveTo>
                        <a:lnTo>
                          <a:pt x="0" y="292"/>
                        </a:lnTo>
                        <a:lnTo>
                          <a:pt x="1711" y="292"/>
                        </a:lnTo>
                        <a:lnTo>
                          <a:pt x="17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2" name="Google Shape;2132;p28"/>
                  <p:cNvSpPr/>
                  <p:nvPr/>
                </p:nvSpPr>
                <p:spPr>
                  <a:xfrm>
                    <a:off x="3765054" y="3532196"/>
                    <a:ext cx="176022" cy="5227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9" h="7064" extrusionOk="0">
                        <a:moveTo>
                          <a:pt x="0" y="0"/>
                        </a:moveTo>
                        <a:lnTo>
                          <a:pt x="0" y="7064"/>
                        </a:lnTo>
                        <a:lnTo>
                          <a:pt x="2378" y="7064"/>
                        </a:lnTo>
                        <a:lnTo>
                          <a:pt x="237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3" name="Google Shape;2133;p28"/>
                  <p:cNvSpPr/>
                  <p:nvPr/>
                </p:nvSpPr>
                <p:spPr>
                  <a:xfrm>
                    <a:off x="3787696" y="3574371"/>
                    <a:ext cx="126597" cy="2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93" extrusionOk="0">
                        <a:moveTo>
                          <a:pt x="0" y="0"/>
                        </a:moveTo>
                        <a:lnTo>
                          <a:pt x="0" y="292"/>
                        </a:lnTo>
                        <a:lnTo>
                          <a:pt x="1711" y="292"/>
                        </a:lnTo>
                        <a:lnTo>
                          <a:pt x="17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4" name="Google Shape;2134;p28"/>
                  <p:cNvSpPr/>
                  <p:nvPr/>
                </p:nvSpPr>
                <p:spPr>
                  <a:xfrm>
                    <a:off x="3787696" y="3645329"/>
                    <a:ext cx="126597" cy="20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79" extrusionOk="0">
                        <a:moveTo>
                          <a:pt x="0" y="1"/>
                        </a:moveTo>
                        <a:lnTo>
                          <a:pt x="0" y="279"/>
                        </a:lnTo>
                        <a:lnTo>
                          <a:pt x="1711" y="279"/>
                        </a:lnTo>
                        <a:lnTo>
                          <a:pt x="171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5" name="Google Shape;2135;p28"/>
                  <p:cNvSpPr/>
                  <p:nvPr/>
                </p:nvSpPr>
                <p:spPr>
                  <a:xfrm>
                    <a:off x="3787696" y="3715325"/>
                    <a:ext cx="126597" cy="2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93" extrusionOk="0">
                        <a:moveTo>
                          <a:pt x="0" y="0"/>
                        </a:moveTo>
                        <a:lnTo>
                          <a:pt x="0" y="292"/>
                        </a:lnTo>
                        <a:lnTo>
                          <a:pt x="1711" y="292"/>
                        </a:lnTo>
                        <a:lnTo>
                          <a:pt x="17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6" name="Google Shape;2136;p28"/>
                  <p:cNvSpPr/>
                  <p:nvPr/>
                </p:nvSpPr>
                <p:spPr>
                  <a:xfrm>
                    <a:off x="3787696" y="3786283"/>
                    <a:ext cx="126597" cy="20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79" extrusionOk="0">
                        <a:moveTo>
                          <a:pt x="0" y="1"/>
                        </a:moveTo>
                        <a:lnTo>
                          <a:pt x="0" y="279"/>
                        </a:lnTo>
                        <a:lnTo>
                          <a:pt x="1711" y="279"/>
                        </a:lnTo>
                        <a:lnTo>
                          <a:pt x="171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7" name="Google Shape;2137;p28"/>
                  <p:cNvSpPr/>
                  <p:nvPr/>
                </p:nvSpPr>
                <p:spPr>
                  <a:xfrm>
                    <a:off x="3787696" y="3856279"/>
                    <a:ext cx="126597" cy="2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93" extrusionOk="0">
                        <a:moveTo>
                          <a:pt x="0" y="0"/>
                        </a:moveTo>
                        <a:lnTo>
                          <a:pt x="0" y="292"/>
                        </a:lnTo>
                        <a:lnTo>
                          <a:pt x="1711" y="292"/>
                        </a:lnTo>
                        <a:lnTo>
                          <a:pt x="17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8" name="Google Shape;2138;p28"/>
                  <p:cNvSpPr/>
                  <p:nvPr/>
                </p:nvSpPr>
                <p:spPr>
                  <a:xfrm>
                    <a:off x="3787696" y="3927237"/>
                    <a:ext cx="126597" cy="20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79" extrusionOk="0">
                        <a:moveTo>
                          <a:pt x="0" y="1"/>
                        </a:moveTo>
                        <a:lnTo>
                          <a:pt x="0" y="279"/>
                        </a:lnTo>
                        <a:lnTo>
                          <a:pt x="1711" y="279"/>
                        </a:lnTo>
                        <a:lnTo>
                          <a:pt x="171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9" name="Google Shape;2139;p28"/>
                  <p:cNvSpPr/>
                  <p:nvPr/>
                </p:nvSpPr>
                <p:spPr>
                  <a:xfrm>
                    <a:off x="3787696" y="3997233"/>
                    <a:ext cx="126597" cy="2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93" extrusionOk="0">
                        <a:moveTo>
                          <a:pt x="0" y="0"/>
                        </a:moveTo>
                        <a:lnTo>
                          <a:pt x="0" y="292"/>
                        </a:lnTo>
                        <a:lnTo>
                          <a:pt x="1711" y="292"/>
                        </a:lnTo>
                        <a:lnTo>
                          <a:pt x="17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0" name="Google Shape;2140;p28"/>
                  <p:cNvSpPr/>
                  <p:nvPr/>
                </p:nvSpPr>
                <p:spPr>
                  <a:xfrm>
                    <a:off x="3333982" y="3532196"/>
                    <a:ext cx="176022" cy="5227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9" h="7064" extrusionOk="0">
                        <a:moveTo>
                          <a:pt x="0" y="0"/>
                        </a:moveTo>
                        <a:lnTo>
                          <a:pt x="0" y="7064"/>
                        </a:lnTo>
                        <a:lnTo>
                          <a:pt x="2378" y="7064"/>
                        </a:lnTo>
                        <a:lnTo>
                          <a:pt x="237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1" name="Google Shape;2141;p28"/>
                  <p:cNvSpPr/>
                  <p:nvPr/>
                </p:nvSpPr>
                <p:spPr>
                  <a:xfrm>
                    <a:off x="3356624" y="3574371"/>
                    <a:ext cx="126597" cy="2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93" extrusionOk="0">
                        <a:moveTo>
                          <a:pt x="0" y="0"/>
                        </a:moveTo>
                        <a:lnTo>
                          <a:pt x="0" y="292"/>
                        </a:lnTo>
                        <a:lnTo>
                          <a:pt x="1711" y="292"/>
                        </a:lnTo>
                        <a:lnTo>
                          <a:pt x="17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2" name="Google Shape;2142;p28"/>
                  <p:cNvSpPr/>
                  <p:nvPr/>
                </p:nvSpPr>
                <p:spPr>
                  <a:xfrm>
                    <a:off x="3356624" y="3645329"/>
                    <a:ext cx="126597" cy="20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79" extrusionOk="0">
                        <a:moveTo>
                          <a:pt x="0" y="1"/>
                        </a:moveTo>
                        <a:lnTo>
                          <a:pt x="0" y="279"/>
                        </a:lnTo>
                        <a:lnTo>
                          <a:pt x="1711" y="279"/>
                        </a:lnTo>
                        <a:lnTo>
                          <a:pt x="171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3" name="Google Shape;2143;p28"/>
                  <p:cNvSpPr/>
                  <p:nvPr/>
                </p:nvSpPr>
                <p:spPr>
                  <a:xfrm>
                    <a:off x="3356624" y="3715325"/>
                    <a:ext cx="126597" cy="2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93" extrusionOk="0">
                        <a:moveTo>
                          <a:pt x="0" y="0"/>
                        </a:moveTo>
                        <a:lnTo>
                          <a:pt x="0" y="292"/>
                        </a:lnTo>
                        <a:lnTo>
                          <a:pt x="1711" y="292"/>
                        </a:lnTo>
                        <a:lnTo>
                          <a:pt x="17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4" name="Google Shape;2144;p28"/>
                  <p:cNvSpPr/>
                  <p:nvPr/>
                </p:nvSpPr>
                <p:spPr>
                  <a:xfrm>
                    <a:off x="3356624" y="3786283"/>
                    <a:ext cx="126597" cy="20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79" extrusionOk="0">
                        <a:moveTo>
                          <a:pt x="0" y="1"/>
                        </a:moveTo>
                        <a:lnTo>
                          <a:pt x="0" y="279"/>
                        </a:lnTo>
                        <a:lnTo>
                          <a:pt x="1711" y="279"/>
                        </a:lnTo>
                        <a:lnTo>
                          <a:pt x="171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5" name="Google Shape;2145;p28"/>
                  <p:cNvSpPr/>
                  <p:nvPr/>
                </p:nvSpPr>
                <p:spPr>
                  <a:xfrm>
                    <a:off x="3356624" y="3856279"/>
                    <a:ext cx="126597" cy="2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93" extrusionOk="0">
                        <a:moveTo>
                          <a:pt x="0" y="0"/>
                        </a:moveTo>
                        <a:lnTo>
                          <a:pt x="0" y="292"/>
                        </a:lnTo>
                        <a:lnTo>
                          <a:pt x="1711" y="292"/>
                        </a:lnTo>
                        <a:lnTo>
                          <a:pt x="17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6" name="Google Shape;2146;p28"/>
                  <p:cNvSpPr/>
                  <p:nvPr/>
                </p:nvSpPr>
                <p:spPr>
                  <a:xfrm>
                    <a:off x="3356624" y="3927237"/>
                    <a:ext cx="126597" cy="20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79" extrusionOk="0">
                        <a:moveTo>
                          <a:pt x="0" y="1"/>
                        </a:moveTo>
                        <a:lnTo>
                          <a:pt x="0" y="279"/>
                        </a:lnTo>
                        <a:lnTo>
                          <a:pt x="1711" y="279"/>
                        </a:lnTo>
                        <a:lnTo>
                          <a:pt x="171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7" name="Google Shape;2147;p28"/>
                  <p:cNvSpPr/>
                  <p:nvPr/>
                </p:nvSpPr>
                <p:spPr>
                  <a:xfrm>
                    <a:off x="3356624" y="3997233"/>
                    <a:ext cx="126597" cy="2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93" extrusionOk="0">
                        <a:moveTo>
                          <a:pt x="0" y="0"/>
                        </a:moveTo>
                        <a:lnTo>
                          <a:pt x="0" y="292"/>
                        </a:lnTo>
                        <a:lnTo>
                          <a:pt x="1711" y="292"/>
                        </a:lnTo>
                        <a:lnTo>
                          <a:pt x="17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8" name="Google Shape;2148;p28"/>
                  <p:cNvSpPr/>
                  <p:nvPr/>
                </p:nvSpPr>
                <p:spPr>
                  <a:xfrm>
                    <a:off x="3333982" y="3532196"/>
                    <a:ext cx="176022" cy="5227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9" h="7064" extrusionOk="0">
                        <a:moveTo>
                          <a:pt x="0" y="0"/>
                        </a:moveTo>
                        <a:lnTo>
                          <a:pt x="0" y="7064"/>
                        </a:lnTo>
                        <a:lnTo>
                          <a:pt x="2378" y="7064"/>
                        </a:lnTo>
                        <a:lnTo>
                          <a:pt x="237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9" name="Google Shape;2149;p28"/>
                  <p:cNvSpPr/>
                  <p:nvPr/>
                </p:nvSpPr>
                <p:spPr>
                  <a:xfrm>
                    <a:off x="3356624" y="3574371"/>
                    <a:ext cx="126597" cy="2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93" extrusionOk="0">
                        <a:moveTo>
                          <a:pt x="0" y="0"/>
                        </a:moveTo>
                        <a:lnTo>
                          <a:pt x="0" y="292"/>
                        </a:lnTo>
                        <a:lnTo>
                          <a:pt x="1711" y="292"/>
                        </a:lnTo>
                        <a:lnTo>
                          <a:pt x="17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0" name="Google Shape;2150;p28"/>
                  <p:cNvSpPr/>
                  <p:nvPr/>
                </p:nvSpPr>
                <p:spPr>
                  <a:xfrm>
                    <a:off x="3356624" y="3645329"/>
                    <a:ext cx="126597" cy="20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79" extrusionOk="0">
                        <a:moveTo>
                          <a:pt x="0" y="1"/>
                        </a:moveTo>
                        <a:lnTo>
                          <a:pt x="0" y="279"/>
                        </a:lnTo>
                        <a:lnTo>
                          <a:pt x="1711" y="279"/>
                        </a:lnTo>
                        <a:lnTo>
                          <a:pt x="171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1" name="Google Shape;2151;p28"/>
                  <p:cNvSpPr/>
                  <p:nvPr/>
                </p:nvSpPr>
                <p:spPr>
                  <a:xfrm>
                    <a:off x="3356624" y="3715325"/>
                    <a:ext cx="126597" cy="2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93" extrusionOk="0">
                        <a:moveTo>
                          <a:pt x="0" y="0"/>
                        </a:moveTo>
                        <a:lnTo>
                          <a:pt x="0" y="292"/>
                        </a:lnTo>
                        <a:lnTo>
                          <a:pt x="1711" y="292"/>
                        </a:lnTo>
                        <a:lnTo>
                          <a:pt x="17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2" name="Google Shape;2152;p28"/>
                  <p:cNvSpPr/>
                  <p:nvPr/>
                </p:nvSpPr>
                <p:spPr>
                  <a:xfrm>
                    <a:off x="3356624" y="3786283"/>
                    <a:ext cx="126597" cy="20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79" extrusionOk="0">
                        <a:moveTo>
                          <a:pt x="0" y="1"/>
                        </a:moveTo>
                        <a:lnTo>
                          <a:pt x="0" y="279"/>
                        </a:lnTo>
                        <a:lnTo>
                          <a:pt x="1711" y="279"/>
                        </a:lnTo>
                        <a:lnTo>
                          <a:pt x="171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3" name="Google Shape;2153;p28"/>
                  <p:cNvSpPr/>
                  <p:nvPr/>
                </p:nvSpPr>
                <p:spPr>
                  <a:xfrm>
                    <a:off x="3356624" y="3856279"/>
                    <a:ext cx="126597" cy="2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93" extrusionOk="0">
                        <a:moveTo>
                          <a:pt x="0" y="0"/>
                        </a:moveTo>
                        <a:lnTo>
                          <a:pt x="0" y="292"/>
                        </a:lnTo>
                        <a:lnTo>
                          <a:pt x="1711" y="292"/>
                        </a:lnTo>
                        <a:lnTo>
                          <a:pt x="17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4" name="Google Shape;2154;p28"/>
                  <p:cNvSpPr/>
                  <p:nvPr/>
                </p:nvSpPr>
                <p:spPr>
                  <a:xfrm>
                    <a:off x="3356624" y="3927237"/>
                    <a:ext cx="126597" cy="20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79" extrusionOk="0">
                        <a:moveTo>
                          <a:pt x="0" y="1"/>
                        </a:moveTo>
                        <a:lnTo>
                          <a:pt x="0" y="279"/>
                        </a:lnTo>
                        <a:lnTo>
                          <a:pt x="1711" y="279"/>
                        </a:lnTo>
                        <a:lnTo>
                          <a:pt x="171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5" name="Google Shape;2155;p28"/>
                  <p:cNvSpPr/>
                  <p:nvPr/>
                </p:nvSpPr>
                <p:spPr>
                  <a:xfrm>
                    <a:off x="3356624" y="3997233"/>
                    <a:ext cx="126597" cy="2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1" h="293" extrusionOk="0">
                        <a:moveTo>
                          <a:pt x="0" y="0"/>
                        </a:moveTo>
                        <a:lnTo>
                          <a:pt x="0" y="292"/>
                        </a:lnTo>
                        <a:lnTo>
                          <a:pt x="1711" y="292"/>
                        </a:lnTo>
                        <a:lnTo>
                          <a:pt x="17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6" name="Google Shape;2156;p28"/>
                  <p:cNvSpPr/>
                  <p:nvPr/>
                </p:nvSpPr>
                <p:spPr>
                  <a:xfrm>
                    <a:off x="3318518" y="4040444"/>
                    <a:ext cx="643121" cy="38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92" h="515" extrusionOk="0">
                        <a:moveTo>
                          <a:pt x="1" y="0"/>
                        </a:moveTo>
                        <a:lnTo>
                          <a:pt x="1" y="514"/>
                        </a:lnTo>
                        <a:lnTo>
                          <a:pt x="8691" y="514"/>
                        </a:lnTo>
                        <a:lnTo>
                          <a:pt x="869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cxnSp>
            <p:nvCxnSpPr>
              <p:cNvPr id="2157" name="Google Shape;2157;p28"/>
              <p:cNvCxnSpPr/>
              <p:nvPr/>
            </p:nvCxnSpPr>
            <p:spPr>
              <a:xfrm rot="10800000">
                <a:off x="2276338" y="3718963"/>
                <a:ext cx="727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2158" name="Google Shape;2158;p28"/>
            <p:cNvGrpSpPr/>
            <p:nvPr/>
          </p:nvGrpSpPr>
          <p:grpSpPr>
            <a:xfrm>
              <a:off x="838197" y="3281193"/>
              <a:ext cx="1696764" cy="888716"/>
              <a:chOff x="1197459" y="1478009"/>
              <a:chExt cx="1696764" cy="888716"/>
            </a:xfrm>
          </p:grpSpPr>
          <p:sp>
            <p:nvSpPr>
              <p:cNvPr id="2159" name="Google Shape;2159;p28"/>
              <p:cNvSpPr txBox="1"/>
              <p:nvPr/>
            </p:nvSpPr>
            <p:spPr>
              <a:xfrm>
                <a:off x="1200625" y="1478009"/>
                <a:ext cx="1693598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accent4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Permitting Cycle</a:t>
                </a:r>
                <a:endParaRPr sz="1800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60" name="Google Shape;2160;p28"/>
              <p:cNvSpPr txBox="1"/>
              <p:nvPr/>
            </p:nvSpPr>
            <p:spPr>
              <a:xfrm>
                <a:off x="1197459" y="1793425"/>
                <a:ext cx="1544700" cy="5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Fira Sans"/>
                    <a:ea typeface="Fira Sans"/>
                    <a:cs typeface="Fira Sans"/>
                    <a:sym typeface="Fira Sans"/>
                  </a:rPr>
                  <a:t>Permitting cycles will now run from 10/1 to 9/30</a:t>
                </a:r>
                <a:endParaRPr sz="1200" dirty="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2161" name="Google Shape;2161;p28"/>
          <p:cNvGrpSpPr/>
          <p:nvPr/>
        </p:nvGrpSpPr>
        <p:grpSpPr>
          <a:xfrm>
            <a:off x="4686375" y="1493300"/>
            <a:ext cx="3635043" cy="1305000"/>
            <a:chOff x="4702988" y="1586225"/>
            <a:chExt cx="3635043" cy="1305000"/>
          </a:xfrm>
        </p:grpSpPr>
        <p:grpSp>
          <p:nvGrpSpPr>
            <p:cNvPr id="2162" name="Google Shape;2162;p28"/>
            <p:cNvGrpSpPr/>
            <p:nvPr/>
          </p:nvGrpSpPr>
          <p:grpSpPr>
            <a:xfrm>
              <a:off x="4702988" y="1586225"/>
              <a:ext cx="2032188" cy="1305000"/>
              <a:chOff x="4567200" y="1586225"/>
              <a:chExt cx="2032188" cy="1305000"/>
            </a:xfrm>
          </p:grpSpPr>
          <p:grpSp>
            <p:nvGrpSpPr>
              <p:cNvPr id="2163" name="Google Shape;2163;p28"/>
              <p:cNvGrpSpPr/>
              <p:nvPr/>
            </p:nvGrpSpPr>
            <p:grpSpPr>
              <a:xfrm>
                <a:off x="4567200" y="1586225"/>
                <a:ext cx="1305000" cy="1305000"/>
                <a:chOff x="4567200" y="1586225"/>
                <a:chExt cx="1305000" cy="1305000"/>
              </a:xfrm>
            </p:grpSpPr>
            <p:grpSp>
              <p:nvGrpSpPr>
                <p:cNvPr id="2164" name="Google Shape;2164;p28"/>
                <p:cNvGrpSpPr/>
                <p:nvPr/>
              </p:nvGrpSpPr>
              <p:grpSpPr>
                <a:xfrm>
                  <a:off x="4567200" y="1586225"/>
                  <a:ext cx="1305000" cy="1305000"/>
                  <a:chOff x="3003538" y="1586225"/>
                  <a:chExt cx="1305000" cy="1305000"/>
                </a:xfrm>
              </p:grpSpPr>
              <p:sp>
                <p:nvSpPr>
                  <p:cNvPr id="2165" name="Google Shape;2165;p28"/>
                  <p:cNvSpPr/>
                  <p:nvPr/>
                </p:nvSpPr>
                <p:spPr>
                  <a:xfrm>
                    <a:off x="3003538" y="1586225"/>
                    <a:ext cx="1305000" cy="13050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6" name="Google Shape;2166;p28"/>
                  <p:cNvSpPr/>
                  <p:nvPr/>
                </p:nvSpPr>
                <p:spPr>
                  <a:xfrm>
                    <a:off x="3068613" y="1651300"/>
                    <a:ext cx="1174800" cy="1174800"/>
                  </a:xfrm>
                  <a:prstGeom prst="ellipse">
                    <a:avLst/>
                  </a:pr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167" name="Google Shape;2167;p28"/>
                <p:cNvGrpSpPr/>
                <p:nvPr/>
              </p:nvGrpSpPr>
              <p:grpSpPr>
                <a:xfrm>
                  <a:off x="4859620" y="1897793"/>
                  <a:ext cx="720183" cy="673924"/>
                  <a:chOff x="4852983" y="1862950"/>
                  <a:chExt cx="720183" cy="673924"/>
                </a:xfrm>
              </p:grpSpPr>
              <p:sp>
                <p:nvSpPr>
                  <p:cNvPr id="2168" name="Google Shape;2168;p28"/>
                  <p:cNvSpPr/>
                  <p:nvPr/>
                </p:nvSpPr>
                <p:spPr>
                  <a:xfrm>
                    <a:off x="5079045" y="1981663"/>
                    <a:ext cx="273270" cy="5151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3" h="8205" extrusionOk="0">
                        <a:moveTo>
                          <a:pt x="0" y="1"/>
                        </a:moveTo>
                        <a:lnTo>
                          <a:pt x="0" y="8204"/>
                        </a:lnTo>
                        <a:lnTo>
                          <a:pt x="4352" y="8204"/>
                        </a:lnTo>
                        <a:lnTo>
                          <a:pt x="4352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9" name="Google Shape;2169;p28"/>
                  <p:cNvSpPr/>
                  <p:nvPr/>
                </p:nvSpPr>
                <p:spPr>
                  <a:xfrm>
                    <a:off x="5104345" y="1920580"/>
                    <a:ext cx="216520" cy="90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9" h="1447" extrusionOk="0">
                        <a:moveTo>
                          <a:pt x="1" y="0"/>
                        </a:moveTo>
                        <a:lnTo>
                          <a:pt x="1" y="1447"/>
                        </a:lnTo>
                        <a:lnTo>
                          <a:pt x="3449" y="1447"/>
                        </a:lnTo>
                        <a:lnTo>
                          <a:pt x="344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0" name="Google Shape;2170;p28"/>
                  <p:cNvSpPr/>
                  <p:nvPr/>
                </p:nvSpPr>
                <p:spPr>
                  <a:xfrm>
                    <a:off x="5129644" y="1862950"/>
                    <a:ext cx="165921" cy="699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114" extrusionOk="0">
                        <a:moveTo>
                          <a:pt x="1" y="1"/>
                        </a:moveTo>
                        <a:lnTo>
                          <a:pt x="1" y="1113"/>
                        </a:lnTo>
                        <a:lnTo>
                          <a:pt x="2643" y="1113"/>
                        </a:lnTo>
                        <a:lnTo>
                          <a:pt x="2643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1" name="Google Shape;2171;p28"/>
                  <p:cNvSpPr/>
                  <p:nvPr/>
                </p:nvSpPr>
                <p:spPr>
                  <a:xfrm>
                    <a:off x="5116586" y="2025357"/>
                    <a:ext cx="34088" cy="75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3" h="1196" extrusionOk="0">
                        <a:moveTo>
                          <a:pt x="0" y="0"/>
                        </a:moveTo>
                        <a:lnTo>
                          <a:pt x="0" y="1196"/>
                        </a:lnTo>
                        <a:lnTo>
                          <a:pt x="542" y="1196"/>
                        </a:lnTo>
                        <a:lnTo>
                          <a:pt x="54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2" name="Google Shape;2172;p28"/>
                  <p:cNvSpPr/>
                  <p:nvPr/>
                </p:nvSpPr>
                <p:spPr>
                  <a:xfrm>
                    <a:off x="5168943" y="2025357"/>
                    <a:ext cx="34088" cy="75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3" h="1196" extrusionOk="0">
                        <a:moveTo>
                          <a:pt x="0" y="0"/>
                        </a:moveTo>
                        <a:lnTo>
                          <a:pt x="0" y="1196"/>
                        </a:lnTo>
                        <a:lnTo>
                          <a:pt x="543" y="1196"/>
                        </a:lnTo>
                        <a:lnTo>
                          <a:pt x="54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3" name="Google Shape;2173;p28"/>
                  <p:cNvSpPr/>
                  <p:nvPr/>
                </p:nvSpPr>
                <p:spPr>
                  <a:xfrm>
                    <a:off x="5222179" y="2025357"/>
                    <a:ext cx="33272" cy="75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1196" extrusionOk="0">
                        <a:moveTo>
                          <a:pt x="1" y="0"/>
                        </a:moveTo>
                        <a:lnTo>
                          <a:pt x="1" y="1196"/>
                        </a:lnTo>
                        <a:lnTo>
                          <a:pt x="529" y="1196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4" name="Google Shape;2174;p28"/>
                  <p:cNvSpPr/>
                  <p:nvPr/>
                </p:nvSpPr>
                <p:spPr>
                  <a:xfrm>
                    <a:off x="5274535" y="2025357"/>
                    <a:ext cx="33272" cy="75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1196" extrusionOk="0">
                        <a:moveTo>
                          <a:pt x="1" y="0"/>
                        </a:moveTo>
                        <a:lnTo>
                          <a:pt x="1" y="1196"/>
                        </a:lnTo>
                        <a:lnTo>
                          <a:pt x="529" y="1196"/>
                        </a:lnTo>
                        <a:lnTo>
                          <a:pt x="52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5" name="Google Shape;2175;p28"/>
                  <p:cNvSpPr/>
                  <p:nvPr/>
                </p:nvSpPr>
                <p:spPr>
                  <a:xfrm>
                    <a:off x="5116586" y="2127434"/>
                    <a:ext cx="34088" cy="74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3" h="1183" extrusionOk="0">
                        <a:moveTo>
                          <a:pt x="0" y="1"/>
                        </a:moveTo>
                        <a:lnTo>
                          <a:pt x="0" y="1183"/>
                        </a:lnTo>
                        <a:lnTo>
                          <a:pt x="542" y="1183"/>
                        </a:lnTo>
                        <a:lnTo>
                          <a:pt x="54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6" name="Google Shape;2176;p28"/>
                  <p:cNvSpPr/>
                  <p:nvPr/>
                </p:nvSpPr>
                <p:spPr>
                  <a:xfrm>
                    <a:off x="5168943" y="2127434"/>
                    <a:ext cx="34088" cy="74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3" h="1183" extrusionOk="0">
                        <a:moveTo>
                          <a:pt x="0" y="1"/>
                        </a:moveTo>
                        <a:lnTo>
                          <a:pt x="0" y="1183"/>
                        </a:lnTo>
                        <a:lnTo>
                          <a:pt x="543" y="1183"/>
                        </a:lnTo>
                        <a:lnTo>
                          <a:pt x="543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7" name="Google Shape;2177;p28"/>
                  <p:cNvSpPr/>
                  <p:nvPr/>
                </p:nvSpPr>
                <p:spPr>
                  <a:xfrm>
                    <a:off x="5222179" y="2127434"/>
                    <a:ext cx="33272" cy="74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1183" extrusionOk="0">
                        <a:moveTo>
                          <a:pt x="1" y="1"/>
                        </a:moveTo>
                        <a:lnTo>
                          <a:pt x="1" y="1183"/>
                        </a:lnTo>
                        <a:lnTo>
                          <a:pt x="529" y="1183"/>
                        </a:lnTo>
                        <a:lnTo>
                          <a:pt x="52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8" name="Google Shape;2178;p28"/>
                  <p:cNvSpPr/>
                  <p:nvPr/>
                </p:nvSpPr>
                <p:spPr>
                  <a:xfrm>
                    <a:off x="5274535" y="2127434"/>
                    <a:ext cx="33272" cy="74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1183" extrusionOk="0">
                        <a:moveTo>
                          <a:pt x="1" y="1"/>
                        </a:moveTo>
                        <a:lnTo>
                          <a:pt x="1" y="1183"/>
                        </a:lnTo>
                        <a:lnTo>
                          <a:pt x="529" y="1183"/>
                        </a:lnTo>
                        <a:lnTo>
                          <a:pt x="52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9" name="Google Shape;2179;p28"/>
                  <p:cNvSpPr/>
                  <p:nvPr/>
                </p:nvSpPr>
                <p:spPr>
                  <a:xfrm>
                    <a:off x="5116586" y="2228695"/>
                    <a:ext cx="34088" cy="75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3" h="1197" extrusionOk="0">
                        <a:moveTo>
                          <a:pt x="0" y="1"/>
                        </a:moveTo>
                        <a:lnTo>
                          <a:pt x="0" y="1197"/>
                        </a:lnTo>
                        <a:lnTo>
                          <a:pt x="542" y="1197"/>
                        </a:lnTo>
                        <a:lnTo>
                          <a:pt x="54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0" name="Google Shape;2180;p28"/>
                  <p:cNvSpPr/>
                  <p:nvPr/>
                </p:nvSpPr>
                <p:spPr>
                  <a:xfrm>
                    <a:off x="5168943" y="2228695"/>
                    <a:ext cx="34088" cy="75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3" h="1197" extrusionOk="0">
                        <a:moveTo>
                          <a:pt x="0" y="1"/>
                        </a:moveTo>
                        <a:lnTo>
                          <a:pt x="0" y="1197"/>
                        </a:lnTo>
                        <a:lnTo>
                          <a:pt x="543" y="1197"/>
                        </a:lnTo>
                        <a:lnTo>
                          <a:pt x="543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1" name="Google Shape;2181;p28"/>
                  <p:cNvSpPr/>
                  <p:nvPr/>
                </p:nvSpPr>
                <p:spPr>
                  <a:xfrm>
                    <a:off x="5222179" y="2228695"/>
                    <a:ext cx="33272" cy="75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1197" extrusionOk="0">
                        <a:moveTo>
                          <a:pt x="1" y="1"/>
                        </a:moveTo>
                        <a:lnTo>
                          <a:pt x="1" y="1197"/>
                        </a:lnTo>
                        <a:lnTo>
                          <a:pt x="529" y="1197"/>
                        </a:lnTo>
                        <a:lnTo>
                          <a:pt x="52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2" name="Google Shape;2182;p28"/>
                  <p:cNvSpPr/>
                  <p:nvPr/>
                </p:nvSpPr>
                <p:spPr>
                  <a:xfrm>
                    <a:off x="5274535" y="2228695"/>
                    <a:ext cx="33272" cy="75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1197" extrusionOk="0">
                        <a:moveTo>
                          <a:pt x="1" y="1"/>
                        </a:moveTo>
                        <a:lnTo>
                          <a:pt x="1" y="1197"/>
                        </a:lnTo>
                        <a:lnTo>
                          <a:pt x="529" y="1197"/>
                        </a:lnTo>
                        <a:lnTo>
                          <a:pt x="52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3" name="Google Shape;2183;p28"/>
                  <p:cNvSpPr/>
                  <p:nvPr/>
                </p:nvSpPr>
                <p:spPr>
                  <a:xfrm>
                    <a:off x="5116586" y="2330835"/>
                    <a:ext cx="34088" cy="74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3" h="1183" extrusionOk="0">
                        <a:moveTo>
                          <a:pt x="0" y="1"/>
                        </a:moveTo>
                        <a:lnTo>
                          <a:pt x="0" y="1182"/>
                        </a:lnTo>
                        <a:lnTo>
                          <a:pt x="542" y="1182"/>
                        </a:lnTo>
                        <a:lnTo>
                          <a:pt x="54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4" name="Google Shape;2184;p28"/>
                  <p:cNvSpPr/>
                  <p:nvPr/>
                </p:nvSpPr>
                <p:spPr>
                  <a:xfrm>
                    <a:off x="5168943" y="2330835"/>
                    <a:ext cx="34088" cy="74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3" h="1183" extrusionOk="0">
                        <a:moveTo>
                          <a:pt x="0" y="1"/>
                        </a:moveTo>
                        <a:lnTo>
                          <a:pt x="0" y="1182"/>
                        </a:lnTo>
                        <a:lnTo>
                          <a:pt x="543" y="1182"/>
                        </a:lnTo>
                        <a:lnTo>
                          <a:pt x="543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5" name="Google Shape;2185;p28"/>
                  <p:cNvSpPr/>
                  <p:nvPr/>
                </p:nvSpPr>
                <p:spPr>
                  <a:xfrm>
                    <a:off x="5222179" y="2330835"/>
                    <a:ext cx="33272" cy="74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1183" extrusionOk="0">
                        <a:moveTo>
                          <a:pt x="1" y="1"/>
                        </a:moveTo>
                        <a:lnTo>
                          <a:pt x="1" y="1182"/>
                        </a:lnTo>
                        <a:lnTo>
                          <a:pt x="529" y="1182"/>
                        </a:lnTo>
                        <a:lnTo>
                          <a:pt x="52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6" name="Google Shape;2186;p28"/>
                  <p:cNvSpPr/>
                  <p:nvPr/>
                </p:nvSpPr>
                <p:spPr>
                  <a:xfrm>
                    <a:off x="5274535" y="2330835"/>
                    <a:ext cx="33272" cy="74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" h="1183" extrusionOk="0">
                        <a:moveTo>
                          <a:pt x="1" y="1"/>
                        </a:moveTo>
                        <a:lnTo>
                          <a:pt x="1" y="1182"/>
                        </a:lnTo>
                        <a:lnTo>
                          <a:pt x="529" y="1182"/>
                        </a:lnTo>
                        <a:lnTo>
                          <a:pt x="52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7" name="Google Shape;2187;p28"/>
                  <p:cNvSpPr/>
                  <p:nvPr/>
                </p:nvSpPr>
                <p:spPr>
                  <a:xfrm>
                    <a:off x="4882614" y="2121344"/>
                    <a:ext cx="199130" cy="3754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2" h="5980" extrusionOk="0">
                        <a:moveTo>
                          <a:pt x="1" y="0"/>
                        </a:moveTo>
                        <a:lnTo>
                          <a:pt x="1" y="5979"/>
                        </a:lnTo>
                        <a:lnTo>
                          <a:pt x="3171" y="5979"/>
                        </a:lnTo>
                        <a:lnTo>
                          <a:pt x="3171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8" name="Google Shape;2188;p28"/>
                  <p:cNvSpPr/>
                  <p:nvPr/>
                </p:nvSpPr>
                <p:spPr>
                  <a:xfrm>
                    <a:off x="4900945" y="2077714"/>
                    <a:ext cx="158074" cy="66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8" h="1057" extrusionOk="0">
                        <a:moveTo>
                          <a:pt x="1" y="0"/>
                        </a:moveTo>
                        <a:lnTo>
                          <a:pt x="1" y="1057"/>
                        </a:lnTo>
                        <a:lnTo>
                          <a:pt x="2518" y="1057"/>
                        </a:lnTo>
                        <a:lnTo>
                          <a:pt x="251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9" name="Google Shape;2189;p28"/>
                  <p:cNvSpPr/>
                  <p:nvPr/>
                </p:nvSpPr>
                <p:spPr>
                  <a:xfrm>
                    <a:off x="4919276" y="2034899"/>
                    <a:ext cx="121412" cy="516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4" h="822" extrusionOk="0">
                        <a:moveTo>
                          <a:pt x="1" y="1"/>
                        </a:moveTo>
                        <a:lnTo>
                          <a:pt x="1" y="821"/>
                        </a:lnTo>
                        <a:lnTo>
                          <a:pt x="1934" y="821"/>
                        </a:lnTo>
                        <a:lnTo>
                          <a:pt x="1934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0" name="Google Shape;2190;p28"/>
                  <p:cNvSpPr/>
                  <p:nvPr/>
                </p:nvSpPr>
                <p:spPr>
                  <a:xfrm>
                    <a:off x="4909671" y="2153612"/>
                    <a:ext cx="25425" cy="54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" h="864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404" y="863"/>
                        </a:lnTo>
                        <a:lnTo>
                          <a:pt x="40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1" name="Google Shape;2191;p28"/>
                  <p:cNvSpPr/>
                  <p:nvPr/>
                </p:nvSpPr>
                <p:spPr>
                  <a:xfrm>
                    <a:off x="4948091" y="2153612"/>
                    <a:ext cx="24483" cy="54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4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2" name="Google Shape;2192;p28"/>
                  <p:cNvSpPr/>
                  <p:nvPr/>
                </p:nvSpPr>
                <p:spPr>
                  <a:xfrm>
                    <a:off x="4986511" y="2153612"/>
                    <a:ext cx="24483" cy="54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4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3" name="Google Shape;2193;p28"/>
                  <p:cNvSpPr/>
                  <p:nvPr/>
                </p:nvSpPr>
                <p:spPr>
                  <a:xfrm>
                    <a:off x="5024931" y="2153612"/>
                    <a:ext cx="24483" cy="54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4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4" name="Google Shape;2194;p28"/>
                  <p:cNvSpPr/>
                  <p:nvPr/>
                </p:nvSpPr>
                <p:spPr>
                  <a:xfrm>
                    <a:off x="4909671" y="2227816"/>
                    <a:ext cx="25425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" h="863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404" y="863"/>
                        </a:lnTo>
                        <a:lnTo>
                          <a:pt x="40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5" name="Google Shape;2195;p28"/>
                  <p:cNvSpPr/>
                  <p:nvPr/>
                </p:nvSpPr>
                <p:spPr>
                  <a:xfrm>
                    <a:off x="4948091" y="2227816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6" name="Google Shape;2196;p28"/>
                  <p:cNvSpPr/>
                  <p:nvPr/>
                </p:nvSpPr>
                <p:spPr>
                  <a:xfrm>
                    <a:off x="4986511" y="2227816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7" name="Google Shape;2197;p28"/>
                  <p:cNvSpPr/>
                  <p:nvPr/>
                </p:nvSpPr>
                <p:spPr>
                  <a:xfrm>
                    <a:off x="5024931" y="2227816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8" name="Google Shape;2198;p28"/>
                  <p:cNvSpPr/>
                  <p:nvPr/>
                </p:nvSpPr>
                <p:spPr>
                  <a:xfrm>
                    <a:off x="4909671" y="2302020"/>
                    <a:ext cx="25425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" h="863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404" y="863"/>
                        </a:lnTo>
                        <a:lnTo>
                          <a:pt x="40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9" name="Google Shape;2199;p28"/>
                  <p:cNvSpPr/>
                  <p:nvPr/>
                </p:nvSpPr>
                <p:spPr>
                  <a:xfrm>
                    <a:off x="4948091" y="2302020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0" name="Google Shape;2200;p28"/>
                  <p:cNvSpPr/>
                  <p:nvPr/>
                </p:nvSpPr>
                <p:spPr>
                  <a:xfrm>
                    <a:off x="4986511" y="2302020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1" name="Google Shape;2201;p28"/>
                  <p:cNvSpPr/>
                  <p:nvPr/>
                </p:nvSpPr>
                <p:spPr>
                  <a:xfrm>
                    <a:off x="5024931" y="2302020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2" name="Google Shape;2202;p28"/>
                  <p:cNvSpPr/>
                  <p:nvPr/>
                </p:nvSpPr>
                <p:spPr>
                  <a:xfrm>
                    <a:off x="4909671" y="2376223"/>
                    <a:ext cx="25425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" h="863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404" y="863"/>
                        </a:lnTo>
                        <a:lnTo>
                          <a:pt x="40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3" name="Google Shape;2203;p28"/>
                  <p:cNvSpPr/>
                  <p:nvPr/>
                </p:nvSpPr>
                <p:spPr>
                  <a:xfrm>
                    <a:off x="4948091" y="2376223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4" name="Google Shape;2204;p28"/>
                  <p:cNvSpPr/>
                  <p:nvPr/>
                </p:nvSpPr>
                <p:spPr>
                  <a:xfrm>
                    <a:off x="4986511" y="2376223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5" name="Google Shape;2205;p28"/>
                  <p:cNvSpPr/>
                  <p:nvPr/>
                </p:nvSpPr>
                <p:spPr>
                  <a:xfrm>
                    <a:off x="5024931" y="2376223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6" name="Google Shape;2206;p28"/>
                  <p:cNvSpPr/>
                  <p:nvPr/>
                </p:nvSpPr>
                <p:spPr>
                  <a:xfrm>
                    <a:off x="5352254" y="2121344"/>
                    <a:ext cx="199067" cy="3754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1" h="5980" extrusionOk="0">
                        <a:moveTo>
                          <a:pt x="0" y="0"/>
                        </a:moveTo>
                        <a:lnTo>
                          <a:pt x="0" y="5979"/>
                        </a:lnTo>
                        <a:lnTo>
                          <a:pt x="3171" y="5979"/>
                        </a:lnTo>
                        <a:lnTo>
                          <a:pt x="3171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7" name="Google Shape;2207;p28"/>
                  <p:cNvSpPr/>
                  <p:nvPr/>
                </p:nvSpPr>
                <p:spPr>
                  <a:xfrm>
                    <a:off x="5370585" y="2077714"/>
                    <a:ext cx="158074" cy="66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8" h="1057" extrusionOk="0">
                        <a:moveTo>
                          <a:pt x="0" y="0"/>
                        </a:moveTo>
                        <a:lnTo>
                          <a:pt x="0" y="1057"/>
                        </a:lnTo>
                        <a:lnTo>
                          <a:pt x="2517" y="1057"/>
                        </a:lnTo>
                        <a:lnTo>
                          <a:pt x="251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8" name="Google Shape;2208;p28"/>
                  <p:cNvSpPr/>
                  <p:nvPr/>
                </p:nvSpPr>
                <p:spPr>
                  <a:xfrm>
                    <a:off x="5388916" y="2034899"/>
                    <a:ext cx="121412" cy="516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4" h="822" extrusionOk="0">
                        <a:moveTo>
                          <a:pt x="0" y="1"/>
                        </a:moveTo>
                        <a:lnTo>
                          <a:pt x="0" y="821"/>
                        </a:lnTo>
                        <a:lnTo>
                          <a:pt x="1933" y="821"/>
                        </a:lnTo>
                        <a:lnTo>
                          <a:pt x="1933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9" name="Google Shape;2209;p28"/>
                  <p:cNvSpPr/>
                  <p:nvPr/>
                </p:nvSpPr>
                <p:spPr>
                  <a:xfrm>
                    <a:off x="5379311" y="2153612"/>
                    <a:ext cx="24483" cy="54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4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0" name="Google Shape;2210;p28"/>
                  <p:cNvSpPr/>
                  <p:nvPr/>
                </p:nvSpPr>
                <p:spPr>
                  <a:xfrm>
                    <a:off x="5417731" y="2153612"/>
                    <a:ext cx="24483" cy="54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4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1" name="Google Shape;2211;p28"/>
                  <p:cNvSpPr/>
                  <p:nvPr/>
                </p:nvSpPr>
                <p:spPr>
                  <a:xfrm>
                    <a:off x="5456151" y="2153612"/>
                    <a:ext cx="24483" cy="54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4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89" y="863"/>
                        </a:lnTo>
                        <a:lnTo>
                          <a:pt x="38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2" name="Google Shape;2212;p28"/>
                  <p:cNvSpPr/>
                  <p:nvPr/>
                </p:nvSpPr>
                <p:spPr>
                  <a:xfrm>
                    <a:off x="5494508" y="2153612"/>
                    <a:ext cx="24546" cy="54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" h="864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3" name="Google Shape;2213;p28"/>
                  <p:cNvSpPr/>
                  <p:nvPr/>
                </p:nvSpPr>
                <p:spPr>
                  <a:xfrm>
                    <a:off x="5379311" y="2227816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4" name="Google Shape;2214;p28"/>
                  <p:cNvSpPr/>
                  <p:nvPr/>
                </p:nvSpPr>
                <p:spPr>
                  <a:xfrm>
                    <a:off x="5417731" y="2227816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5" name="Google Shape;2215;p28"/>
                  <p:cNvSpPr/>
                  <p:nvPr/>
                </p:nvSpPr>
                <p:spPr>
                  <a:xfrm>
                    <a:off x="5456151" y="2227816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89" y="863"/>
                        </a:lnTo>
                        <a:lnTo>
                          <a:pt x="38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6" name="Google Shape;2216;p28"/>
                  <p:cNvSpPr/>
                  <p:nvPr/>
                </p:nvSpPr>
                <p:spPr>
                  <a:xfrm>
                    <a:off x="5494508" y="2227816"/>
                    <a:ext cx="24546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" h="863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7" name="Google Shape;2217;p28"/>
                  <p:cNvSpPr/>
                  <p:nvPr/>
                </p:nvSpPr>
                <p:spPr>
                  <a:xfrm>
                    <a:off x="5379311" y="2302020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8" name="Google Shape;2218;p28"/>
                  <p:cNvSpPr/>
                  <p:nvPr/>
                </p:nvSpPr>
                <p:spPr>
                  <a:xfrm>
                    <a:off x="5417731" y="2302020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9" name="Google Shape;2219;p28"/>
                  <p:cNvSpPr/>
                  <p:nvPr/>
                </p:nvSpPr>
                <p:spPr>
                  <a:xfrm>
                    <a:off x="5456151" y="2302020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89" y="863"/>
                        </a:lnTo>
                        <a:lnTo>
                          <a:pt x="38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0" name="Google Shape;2220;p28"/>
                  <p:cNvSpPr/>
                  <p:nvPr/>
                </p:nvSpPr>
                <p:spPr>
                  <a:xfrm>
                    <a:off x="5494508" y="2302020"/>
                    <a:ext cx="24546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" h="863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1" name="Google Shape;2221;p28"/>
                  <p:cNvSpPr/>
                  <p:nvPr/>
                </p:nvSpPr>
                <p:spPr>
                  <a:xfrm>
                    <a:off x="5379311" y="2376223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2" name="Google Shape;2222;p28"/>
                  <p:cNvSpPr/>
                  <p:nvPr/>
                </p:nvSpPr>
                <p:spPr>
                  <a:xfrm>
                    <a:off x="5417731" y="2376223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3" name="Google Shape;2223;p28"/>
                  <p:cNvSpPr/>
                  <p:nvPr/>
                </p:nvSpPr>
                <p:spPr>
                  <a:xfrm>
                    <a:off x="5456151" y="2376223"/>
                    <a:ext cx="244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389" y="863"/>
                        </a:lnTo>
                        <a:lnTo>
                          <a:pt x="389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4" name="Google Shape;2224;p28"/>
                  <p:cNvSpPr/>
                  <p:nvPr/>
                </p:nvSpPr>
                <p:spPr>
                  <a:xfrm>
                    <a:off x="5494508" y="2376223"/>
                    <a:ext cx="24546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" h="863" extrusionOk="0">
                        <a:moveTo>
                          <a:pt x="1" y="1"/>
                        </a:moveTo>
                        <a:lnTo>
                          <a:pt x="1" y="863"/>
                        </a:lnTo>
                        <a:lnTo>
                          <a:pt x="390" y="863"/>
                        </a:lnTo>
                        <a:lnTo>
                          <a:pt x="39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5" name="Google Shape;2225;p28"/>
                  <p:cNvSpPr/>
                  <p:nvPr/>
                </p:nvSpPr>
                <p:spPr>
                  <a:xfrm>
                    <a:off x="4852983" y="2482695"/>
                    <a:ext cx="720183" cy="5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72" h="863" extrusionOk="0">
                        <a:moveTo>
                          <a:pt x="0" y="1"/>
                        </a:moveTo>
                        <a:lnTo>
                          <a:pt x="0" y="863"/>
                        </a:lnTo>
                        <a:lnTo>
                          <a:pt x="11471" y="863"/>
                        </a:lnTo>
                        <a:lnTo>
                          <a:pt x="11471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cxnSp>
            <p:nvCxnSpPr>
              <p:cNvPr id="2226" name="Google Shape;2226;p28"/>
              <p:cNvCxnSpPr/>
              <p:nvPr/>
            </p:nvCxnSpPr>
            <p:spPr>
              <a:xfrm rot="10800000">
                <a:off x="5872188" y="2232088"/>
                <a:ext cx="727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  <p:grpSp>
          <p:nvGrpSpPr>
            <p:cNvPr id="2227" name="Google Shape;2227;p28"/>
            <p:cNvGrpSpPr/>
            <p:nvPr/>
          </p:nvGrpSpPr>
          <p:grpSpPr>
            <a:xfrm flipH="1">
              <a:off x="6461395" y="1791281"/>
              <a:ext cx="1876636" cy="903706"/>
              <a:chOff x="1204603" y="1478009"/>
              <a:chExt cx="1876636" cy="903706"/>
            </a:xfrm>
          </p:grpSpPr>
          <p:sp>
            <p:nvSpPr>
              <p:cNvPr id="2228" name="Google Shape;2228;p28"/>
              <p:cNvSpPr txBox="1"/>
              <p:nvPr/>
            </p:nvSpPr>
            <p:spPr>
              <a:xfrm>
                <a:off x="1205388" y="1478009"/>
                <a:ext cx="15447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accent5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When to Apply?</a:t>
                </a:r>
                <a:endParaRPr sz="1800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229" name="Google Shape;2229;p28"/>
              <p:cNvSpPr txBox="1"/>
              <p:nvPr/>
            </p:nvSpPr>
            <p:spPr>
              <a:xfrm>
                <a:off x="1204603" y="1808415"/>
                <a:ext cx="1876636" cy="5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Fira Sans"/>
                    <a:ea typeface="Fira Sans"/>
                    <a:cs typeface="Fira Sans"/>
                    <a:sym typeface="Fira Sans"/>
                  </a:rPr>
                  <a:t>Application shall be made at least ten days prior to renting the unit</a:t>
                </a:r>
                <a:endParaRPr sz="1200" dirty="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2230" name="Google Shape;2230;p28"/>
          <p:cNvGrpSpPr/>
          <p:nvPr/>
        </p:nvGrpSpPr>
        <p:grpSpPr>
          <a:xfrm>
            <a:off x="4685888" y="2973550"/>
            <a:ext cx="3636533" cy="1305000"/>
            <a:chOff x="4702500" y="3066475"/>
            <a:chExt cx="3636533" cy="1305000"/>
          </a:xfrm>
        </p:grpSpPr>
        <p:grpSp>
          <p:nvGrpSpPr>
            <p:cNvPr id="2231" name="Google Shape;2231;p28"/>
            <p:cNvGrpSpPr/>
            <p:nvPr/>
          </p:nvGrpSpPr>
          <p:grpSpPr>
            <a:xfrm>
              <a:off x="4702500" y="3066475"/>
              <a:ext cx="2032675" cy="1305000"/>
              <a:chOff x="4566713" y="3066475"/>
              <a:chExt cx="2032675" cy="1305000"/>
            </a:xfrm>
          </p:grpSpPr>
          <p:grpSp>
            <p:nvGrpSpPr>
              <p:cNvPr id="2232" name="Google Shape;2232;p28"/>
              <p:cNvGrpSpPr/>
              <p:nvPr/>
            </p:nvGrpSpPr>
            <p:grpSpPr>
              <a:xfrm>
                <a:off x="4566713" y="3066475"/>
                <a:ext cx="1305000" cy="1305000"/>
                <a:chOff x="4566713" y="3066475"/>
                <a:chExt cx="1305000" cy="1305000"/>
              </a:xfrm>
            </p:grpSpPr>
            <p:grpSp>
              <p:nvGrpSpPr>
                <p:cNvPr id="2233" name="Google Shape;2233;p28"/>
                <p:cNvGrpSpPr/>
                <p:nvPr/>
              </p:nvGrpSpPr>
              <p:grpSpPr>
                <a:xfrm>
                  <a:off x="4566713" y="3066475"/>
                  <a:ext cx="1305000" cy="1305000"/>
                  <a:chOff x="3003538" y="1586225"/>
                  <a:chExt cx="1305000" cy="1305000"/>
                </a:xfrm>
              </p:grpSpPr>
              <p:sp>
                <p:nvSpPr>
                  <p:cNvPr id="2234" name="Google Shape;2234;p28"/>
                  <p:cNvSpPr/>
                  <p:nvPr/>
                </p:nvSpPr>
                <p:spPr>
                  <a:xfrm>
                    <a:off x="3003538" y="1586225"/>
                    <a:ext cx="1305000" cy="13050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accent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5" name="Google Shape;2235;p28"/>
                  <p:cNvSpPr/>
                  <p:nvPr/>
                </p:nvSpPr>
                <p:spPr>
                  <a:xfrm>
                    <a:off x="3068613" y="1651300"/>
                    <a:ext cx="1174800" cy="1174800"/>
                  </a:xfrm>
                  <a:prstGeom prst="ellipse">
                    <a:avLst/>
                  </a:prstGeom>
                  <a:noFill/>
                  <a:ln w="38100" cap="flat" cmpd="sng">
                    <a:solidFill>
                      <a:schemeClr val="accent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36" name="Google Shape;2236;p28"/>
                <p:cNvGrpSpPr/>
                <p:nvPr/>
              </p:nvGrpSpPr>
              <p:grpSpPr>
                <a:xfrm>
                  <a:off x="4882850" y="3391250"/>
                  <a:ext cx="739329" cy="632751"/>
                  <a:chOff x="4882850" y="3391250"/>
                  <a:chExt cx="739329" cy="632751"/>
                </a:xfrm>
              </p:grpSpPr>
              <p:sp>
                <p:nvSpPr>
                  <p:cNvPr id="2237" name="Google Shape;2237;p28"/>
                  <p:cNvSpPr/>
                  <p:nvPr/>
                </p:nvSpPr>
                <p:spPr>
                  <a:xfrm>
                    <a:off x="5098675" y="3391250"/>
                    <a:ext cx="305121" cy="5813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0" h="6411" extrusionOk="0">
                        <a:moveTo>
                          <a:pt x="1" y="1"/>
                        </a:moveTo>
                        <a:lnTo>
                          <a:pt x="1" y="6411"/>
                        </a:lnTo>
                        <a:lnTo>
                          <a:pt x="3379" y="6411"/>
                        </a:lnTo>
                        <a:lnTo>
                          <a:pt x="337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8" name="Google Shape;2238;p28"/>
                  <p:cNvSpPr/>
                  <p:nvPr/>
                </p:nvSpPr>
                <p:spPr>
                  <a:xfrm>
                    <a:off x="5148878" y="3460319"/>
                    <a:ext cx="60392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5" extrusionOk="0">
                        <a:moveTo>
                          <a:pt x="1" y="0"/>
                        </a:moveTo>
                        <a:lnTo>
                          <a:pt x="1" y="334"/>
                        </a:lnTo>
                        <a:lnTo>
                          <a:pt x="668" y="334"/>
                        </a:lnTo>
                        <a:lnTo>
                          <a:pt x="66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9" name="Google Shape;2239;p28"/>
                  <p:cNvSpPr/>
                  <p:nvPr/>
                </p:nvSpPr>
                <p:spPr>
                  <a:xfrm>
                    <a:off x="5220465" y="3460319"/>
                    <a:ext cx="61566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" h="335" extrusionOk="0">
                        <a:moveTo>
                          <a:pt x="0" y="0"/>
                        </a:moveTo>
                        <a:lnTo>
                          <a:pt x="0" y="334"/>
                        </a:lnTo>
                        <a:lnTo>
                          <a:pt x="682" y="334"/>
                        </a:lnTo>
                        <a:lnTo>
                          <a:pt x="68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0" name="Google Shape;2240;p28"/>
                  <p:cNvSpPr/>
                  <p:nvPr/>
                </p:nvSpPr>
                <p:spPr>
                  <a:xfrm>
                    <a:off x="5293225" y="3460319"/>
                    <a:ext cx="60392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5" extrusionOk="0">
                        <a:moveTo>
                          <a:pt x="1" y="0"/>
                        </a:moveTo>
                        <a:lnTo>
                          <a:pt x="1" y="334"/>
                        </a:lnTo>
                        <a:lnTo>
                          <a:pt x="668" y="334"/>
                        </a:lnTo>
                        <a:lnTo>
                          <a:pt x="66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1" name="Google Shape;2241;p28"/>
                  <p:cNvSpPr/>
                  <p:nvPr/>
                </p:nvSpPr>
                <p:spPr>
                  <a:xfrm>
                    <a:off x="5148878" y="3515567"/>
                    <a:ext cx="60392" cy="30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4" extrusionOk="0">
                        <a:moveTo>
                          <a:pt x="1" y="0"/>
                        </a:moveTo>
                        <a:lnTo>
                          <a:pt x="1" y="334"/>
                        </a:lnTo>
                        <a:lnTo>
                          <a:pt x="668" y="334"/>
                        </a:lnTo>
                        <a:lnTo>
                          <a:pt x="66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2" name="Google Shape;2242;p28"/>
                  <p:cNvSpPr/>
                  <p:nvPr/>
                </p:nvSpPr>
                <p:spPr>
                  <a:xfrm>
                    <a:off x="5220465" y="3515567"/>
                    <a:ext cx="61566" cy="30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" h="334" extrusionOk="0">
                        <a:moveTo>
                          <a:pt x="0" y="0"/>
                        </a:moveTo>
                        <a:lnTo>
                          <a:pt x="0" y="334"/>
                        </a:lnTo>
                        <a:lnTo>
                          <a:pt x="682" y="334"/>
                        </a:lnTo>
                        <a:lnTo>
                          <a:pt x="68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3" name="Google Shape;2243;p28"/>
                  <p:cNvSpPr/>
                  <p:nvPr/>
                </p:nvSpPr>
                <p:spPr>
                  <a:xfrm>
                    <a:off x="5293225" y="3515567"/>
                    <a:ext cx="60392" cy="30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4" extrusionOk="0">
                        <a:moveTo>
                          <a:pt x="1" y="0"/>
                        </a:moveTo>
                        <a:lnTo>
                          <a:pt x="1" y="334"/>
                        </a:lnTo>
                        <a:lnTo>
                          <a:pt x="668" y="334"/>
                        </a:lnTo>
                        <a:lnTo>
                          <a:pt x="66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4" name="Google Shape;2244;p28"/>
                  <p:cNvSpPr/>
                  <p:nvPr/>
                </p:nvSpPr>
                <p:spPr>
                  <a:xfrm>
                    <a:off x="5148878" y="3570815"/>
                    <a:ext cx="60392" cy="30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4" extrusionOk="0">
                        <a:moveTo>
                          <a:pt x="1" y="0"/>
                        </a:moveTo>
                        <a:lnTo>
                          <a:pt x="1" y="334"/>
                        </a:lnTo>
                        <a:lnTo>
                          <a:pt x="668" y="334"/>
                        </a:lnTo>
                        <a:lnTo>
                          <a:pt x="66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5" name="Google Shape;2245;p28"/>
                  <p:cNvSpPr/>
                  <p:nvPr/>
                </p:nvSpPr>
                <p:spPr>
                  <a:xfrm>
                    <a:off x="5220465" y="3570815"/>
                    <a:ext cx="61566" cy="30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" h="334" extrusionOk="0">
                        <a:moveTo>
                          <a:pt x="0" y="0"/>
                        </a:moveTo>
                        <a:lnTo>
                          <a:pt x="0" y="334"/>
                        </a:lnTo>
                        <a:lnTo>
                          <a:pt x="682" y="334"/>
                        </a:lnTo>
                        <a:lnTo>
                          <a:pt x="68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6" name="Google Shape;2246;p28"/>
                  <p:cNvSpPr/>
                  <p:nvPr/>
                </p:nvSpPr>
                <p:spPr>
                  <a:xfrm>
                    <a:off x="5293225" y="3570815"/>
                    <a:ext cx="60392" cy="30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4" extrusionOk="0">
                        <a:moveTo>
                          <a:pt x="1" y="0"/>
                        </a:moveTo>
                        <a:lnTo>
                          <a:pt x="1" y="334"/>
                        </a:lnTo>
                        <a:lnTo>
                          <a:pt x="668" y="334"/>
                        </a:lnTo>
                        <a:lnTo>
                          <a:pt x="66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7" name="Google Shape;2247;p28"/>
                  <p:cNvSpPr/>
                  <p:nvPr/>
                </p:nvSpPr>
                <p:spPr>
                  <a:xfrm>
                    <a:off x="5148878" y="3625973"/>
                    <a:ext cx="60392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5" extrusionOk="0">
                        <a:moveTo>
                          <a:pt x="1" y="1"/>
                        </a:moveTo>
                        <a:lnTo>
                          <a:pt x="1" y="335"/>
                        </a:lnTo>
                        <a:lnTo>
                          <a:pt x="668" y="335"/>
                        </a:lnTo>
                        <a:lnTo>
                          <a:pt x="66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8" name="Google Shape;2248;p28"/>
                  <p:cNvSpPr/>
                  <p:nvPr/>
                </p:nvSpPr>
                <p:spPr>
                  <a:xfrm>
                    <a:off x="5220465" y="3625973"/>
                    <a:ext cx="61566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" h="335" extrusionOk="0">
                        <a:moveTo>
                          <a:pt x="0" y="1"/>
                        </a:moveTo>
                        <a:lnTo>
                          <a:pt x="0" y="335"/>
                        </a:lnTo>
                        <a:lnTo>
                          <a:pt x="682" y="335"/>
                        </a:lnTo>
                        <a:lnTo>
                          <a:pt x="68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9" name="Google Shape;2249;p28"/>
                  <p:cNvSpPr/>
                  <p:nvPr/>
                </p:nvSpPr>
                <p:spPr>
                  <a:xfrm>
                    <a:off x="5293225" y="3625973"/>
                    <a:ext cx="60392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5" extrusionOk="0">
                        <a:moveTo>
                          <a:pt x="1" y="1"/>
                        </a:moveTo>
                        <a:lnTo>
                          <a:pt x="1" y="335"/>
                        </a:lnTo>
                        <a:lnTo>
                          <a:pt x="668" y="335"/>
                        </a:lnTo>
                        <a:lnTo>
                          <a:pt x="66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0" name="Google Shape;2250;p28"/>
                  <p:cNvSpPr/>
                  <p:nvPr/>
                </p:nvSpPr>
                <p:spPr>
                  <a:xfrm>
                    <a:off x="5148878" y="3679957"/>
                    <a:ext cx="60392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5" extrusionOk="0">
                        <a:moveTo>
                          <a:pt x="1" y="1"/>
                        </a:moveTo>
                        <a:lnTo>
                          <a:pt x="1" y="334"/>
                        </a:lnTo>
                        <a:lnTo>
                          <a:pt x="668" y="334"/>
                        </a:lnTo>
                        <a:lnTo>
                          <a:pt x="66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1" name="Google Shape;2251;p28"/>
                  <p:cNvSpPr/>
                  <p:nvPr/>
                </p:nvSpPr>
                <p:spPr>
                  <a:xfrm>
                    <a:off x="5220465" y="3679957"/>
                    <a:ext cx="61566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" h="335" extrusionOk="0">
                        <a:moveTo>
                          <a:pt x="0" y="1"/>
                        </a:moveTo>
                        <a:lnTo>
                          <a:pt x="0" y="334"/>
                        </a:lnTo>
                        <a:lnTo>
                          <a:pt x="682" y="334"/>
                        </a:lnTo>
                        <a:lnTo>
                          <a:pt x="68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2" name="Google Shape;2252;p28"/>
                  <p:cNvSpPr/>
                  <p:nvPr/>
                </p:nvSpPr>
                <p:spPr>
                  <a:xfrm>
                    <a:off x="5293225" y="3679957"/>
                    <a:ext cx="60392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5" extrusionOk="0">
                        <a:moveTo>
                          <a:pt x="1" y="1"/>
                        </a:moveTo>
                        <a:lnTo>
                          <a:pt x="1" y="334"/>
                        </a:lnTo>
                        <a:lnTo>
                          <a:pt x="668" y="334"/>
                        </a:lnTo>
                        <a:lnTo>
                          <a:pt x="66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3" name="Google Shape;2253;p28"/>
                  <p:cNvSpPr/>
                  <p:nvPr/>
                </p:nvSpPr>
                <p:spPr>
                  <a:xfrm>
                    <a:off x="5148878" y="3735205"/>
                    <a:ext cx="60392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5" extrusionOk="0">
                        <a:moveTo>
                          <a:pt x="1" y="1"/>
                        </a:moveTo>
                        <a:lnTo>
                          <a:pt x="1" y="334"/>
                        </a:lnTo>
                        <a:lnTo>
                          <a:pt x="668" y="334"/>
                        </a:lnTo>
                        <a:lnTo>
                          <a:pt x="66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4" name="Google Shape;2254;p28"/>
                  <p:cNvSpPr/>
                  <p:nvPr/>
                </p:nvSpPr>
                <p:spPr>
                  <a:xfrm>
                    <a:off x="5220465" y="3735205"/>
                    <a:ext cx="61566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" h="335" extrusionOk="0">
                        <a:moveTo>
                          <a:pt x="0" y="1"/>
                        </a:moveTo>
                        <a:lnTo>
                          <a:pt x="0" y="334"/>
                        </a:lnTo>
                        <a:lnTo>
                          <a:pt x="682" y="334"/>
                        </a:lnTo>
                        <a:lnTo>
                          <a:pt x="68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5" name="Google Shape;2255;p28"/>
                  <p:cNvSpPr/>
                  <p:nvPr/>
                </p:nvSpPr>
                <p:spPr>
                  <a:xfrm>
                    <a:off x="5293225" y="3735205"/>
                    <a:ext cx="60392" cy="30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" h="335" extrusionOk="0">
                        <a:moveTo>
                          <a:pt x="1" y="1"/>
                        </a:moveTo>
                        <a:lnTo>
                          <a:pt x="1" y="334"/>
                        </a:lnTo>
                        <a:lnTo>
                          <a:pt x="668" y="334"/>
                        </a:lnTo>
                        <a:lnTo>
                          <a:pt x="66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6" name="Google Shape;2256;p28"/>
                  <p:cNvSpPr/>
                  <p:nvPr/>
                </p:nvSpPr>
                <p:spPr>
                  <a:xfrm>
                    <a:off x="4884105" y="3559441"/>
                    <a:ext cx="218459" cy="4131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0" h="4576" extrusionOk="0">
                        <a:moveTo>
                          <a:pt x="0" y="1"/>
                        </a:moveTo>
                        <a:lnTo>
                          <a:pt x="0" y="4575"/>
                        </a:lnTo>
                        <a:lnTo>
                          <a:pt x="2419" y="4575"/>
                        </a:lnTo>
                        <a:lnTo>
                          <a:pt x="241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7" name="Google Shape;2257;p28"/>
                  <p:cNvSpPr/>
                  <p:nvPr/>
                </p:nvSpPr>
                <p:spPr>
                  <a:xfrm>
                    <a:off x="4919222" y="3608460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8" name="Google Shape;2258;p28"/>
                  <p:cNvSpPr/>
                  <p:nvPr/>
                </p:nvSpPr>
                <p:spPr>
                  <a:xfrm>
                    <a:off x="4970678" y="3608460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9" name="Google Shape;2259;p28"/>
                  <p:cNvSpPr/>
                  <p:nvPr/>
                </p:nvSpPr>
                <p:spPr>
                  <a:xfrm>
                    <a:off x="5022134" y="3608460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0" name="Google Shape;2260;p28"/>
                  <p:cNvSpPr/>
                  <p:nvPr/>
                </p:nvSpPr>
                <p:spPr>
                  <a:xfrm>
                    <a:off x="4919222" y="3647368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1" name="Google Shape;2261;p28"/>
                  <p:cNvSpPr/>
                  <p:nvPr/>
                </p:nvSpPr>
                <p:spPr>
                  <a:xfrm>
                    <a:off x="4970678" y="3647368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2" name="Google Shape;2262;p28"/>
                  <p:cNvSpPr/>
                  <p:nvPr/>
                </p:nvSpPr>
                <p:spPr>
                  <a:xfrm>
                    <a:off x="5022134" y="3647368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3" name="Google Shape;2263;p28"/>
                  <p:cNvSpPr/>
                  <p:nvPr/>
                </p:nvSpPr>
                <p:spPr>
                  <a:xfrm>
                    <a:off x="4919222" y="3686277"/>
                    <a:ext cx="44053" cy="22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51" extrusionOk="0">
                        <a:moveTo>
                          <a:pt x="0" y="0"/>
                        </a:moveTo>
                        <a:lnTo>
                          <a:pt x="0" y="251"/>
                        </a:lnTo>
                        <a:lnTo>
                          <a:pt x="487" y="251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4" name="Google Shape;2264;p28"/>
                  <p:cNvSpPr/>
                  <p:nvPr/>
                </p:nvSpPr>
                <p:spPr>
                  <a:xfrm>
                    <a:off x="4970678" y="3686277"/>
                    <a:ext cx="44053" cy="22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51" extrusionOk="0">
                        <a:moveTo>
                          <a:pt x="0" y="0"/>
                        </a:moveTo>
                        <a:lnTo>
                          <a:pt x="0" y="251"/>
                        </a:lnTo>
                        <a:lnTo>
                          <a:pt x="487" y="251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5" name="Google Shape;2265;p28"/>
                  <p:cNvSpPr/>
                  <p:nvPr/>
                </p:nvSpPr>
                <p:spPr>
                  <a:xfrm>
                    <a:off x="5022134" y="3686277"/>
                    <a:ext cx="44053" cy="22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51" extrusionOk="0">
                        <a:moveTo>
                          <a:pt x="1" y="0"/>
                        </a:moveTo>
                        <a:lnTo>
                          <a:pt x="1" y="251"/>
                        </a:lnTo>
                        <a:lnTo>
                          <a:pt x="487" y="251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6" name="Google Shape;2266;p28"/>
                  <p:cNvSpPr/>
                  <p:nvPr/>
                </p:nvSpPr>
                <p:spPr>
                  <a:xfrm>
                    <a:off x="4919222" y="3726449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7" name="Google Shape;2267;p28"/>
                  <p:cNvSpPr/>
                  <p:nvPr/>
                </p:nvSpPr>
                <p:spPr>
                  <a:xfrm>
                    <a:off x="4970678" y="3726449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8" name="Google Shape;2268;p28"/>
                  <p:cNvSpPr/>
                  <p:nvPr/>
                </p:nvSpPr>
                <p:spPr>
                  <a:xfrm>
                    <a:off x="5022134" y="3726449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9" name="Google Shape;2269;p28"/>
                  <p:cNvSpPr/>
                  <p:nvPr/>
                </p:nvSpPr>
                <p:spPr>
                  <a:xfrm>
                    <a:off x="4919222" y="3765357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0" name="Google Shape;2270;p28"/>
                  <p:cNvSpPr/>
                  <p:nvPr/>
                </p:nvSpPr>
                <p:spPr>
                  <a:xfrm>
                    <a:off x="4970678" y="3765357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1" name="Google Shape;2271;p28"/>
                  <p:cNvSpPr/>
                  <p:nvPr/>
                </p:nvSpPr>
                <p:spPr>
                  <a:xfrm>
                    <a:off x="5022134" y="3765357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2" name="Google Shape;2272;p28"/>
                  <p:cNvSpPr/>
                  <p:nvPr/>
                </p:nvSpPr>
                <p:spPr>
                  <a:xfrm>
                    <a:off x="4919222" y="3804265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3" name="Google Shape;2273;p28"/>
                  <p:cNvSpPr/>
                  <p:nvPr/>
                </p:nvSpPr>
                <p:spPr>
                  <a:xfrm>
                    <a:off x="4970678" y="3804265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4" name="Google Shape;2274;p28"/>
                  <p:cNvSpPr/>
                  <p:nvPr/>
                </p:nvSpPr>
                <p:spPr>
                  <a:xfrm>
                    <a:off x="5022134" y="3804265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5" name="Google Shape;2275;p28"/>
                  <p:cNvSpPr/>
                  <p:nvPr/>
                </p:nvSpPr>
                <p:spPr>
                  <a:xfrm>
                    <a:off x="5403720" y="3559441"/>
                    <a:ext cx="218459" cy="4131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0" h="4576" extrusionOk="0">
                        <a:moveTo>
                          <a:pt x="0" y="1"/>
                        </a:moveTo>
                        <a:lnTo>
                          <a:pt x="0" y="4575"/>
                        </a:lnTo>
                        <a:lnTo>
                          <a:pt x="2420" y="4575"/>
                        </a:lnTo>
                        <a:lnTo>
                          <a:pt x="242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6" name="Google Shape;2276;p28"/>
                  <p:cNvSpPr/>
                  <p:nvPr/>
                </p:nvSpPr>
                <p:spPr>
                  <a:xfrm>
                    <a:off x="5440100" y="3608460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7" name="Google Shape;2277;p28"/>
                  <p:cNvSpPr/>
                  <p:nvPr/>
                </p:nvSpPr>
                <p:spPr>
                  <a:xfrm>
                    <a:off x="5491556" y="3608460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8" name="Google Shape;2278;p28"/>
                  <p:cNvSpPr/>
                  <p:nvPr/>
                </p:nvSpPr>
                <p:spPr>
                  <a:xfrm>
                    <a:off x="5543012" y="3608460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8" y="237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9" name="Google Shape;2279;p28"/>
                  <p:cNvSpPr/>
                  <p:nvPr/>
                </p:nvSpPr>
                <p:spPr>
                  <a:xfrm>
                    <a:off x="5440100" y="3647368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0" name="Google Shape;2280;p28"/>
                  <p:cNvSpPr/>
                  <p:nvPr/>
                </p:nvSpPr>
                <p:spPr>
                  <a:xfrm>
                    <a:off x="5491556" y="3647368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1" name="Google Shape;2281;p28"/>
                  <p:cNvSpPr/>
                  <p:nvPr/>
                </p:nvSpPr>
                <p:spPr>
                  <a:xfrm>
                    <a:off x="5543012" y="3647368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8" y="237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2" name="Google Shape;2282;p28"/>
                  <p:cNvSpPr/>
                  <p:nvPr/>
                </p:nvSpPr>
                <p:spPr>
                  <a:xfrm>
                    <a:off x="5440100" y="3686277"/>
                    <a:ext cx="44053" cy="22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51" extrusionOk="0">
                        <a:moveTo>
                          <a:pt x="1" y="0"/>
                        </a:moveTo>
                        <a:lnTo>
                          <a:pt x="1" y="251"/>
                        </a:lnTo>
                        <a:lnTo>
                          <a:pt x="487" y="251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3" name="Google Shape;2283;p28"/>
                  <p:cNvSpPr/>
                  <p:nvPr/>
                </p:nvSpPr>
                <p:spPr>
                  <a:xfrm>
                    <a:off x="5491556" y="3686277"/>
                    <a:ext cx="44053" cy="22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51" extrusionOk="0">
                        <a:moveTo>
                          <a:pt x="1" y="0"/>
                        </a:moveTo>
                        <a:lnTo>
                          <a:pt x="1" y="251"/>
                        </a:lnTo>
                        <a:lnTo>
                          <a:pt x="487" y="251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4" name="Google Shape;2284;p28"/>
                  <p:cNvSpPr/>
                  <p:nvPr/>
                </p:nvSpPr>
                <p:spPr>
                  <a:xfrm>
                    <a:off x="5543012" y="3686277"/>
                    <a:ext cx="44053" cy="22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51" extrusionOk="0">
                        <a:moveTo>
                          <a:pt x="1" y="0"/>
                        </a:moveTo>
                        <a:lnTo>
                          <a:pt x="1" y="251"/>
                        </a:lnTo>
                        <a:lnTo>
                          <a:pt x="488" y="251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5" name="Google Shape;2285;p28"/>
                  <p:cNvSpPr/>
                  <p:nvPr/>
                </p:nvSpPr>
                <p:spPr>
                  <a:xfrm>
                    <a:off x="5440100" y="3726449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6" name="Google Shape;2286;p28"/>
                  <p:cNvSpPr/>
                  <p:nvPr/>
                </p:nvSpPr>
                <p:spPr>
                  <a:xfrm>
                    <a:off x="5491556" y="3726449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7" name="Google Shape;2287;p28"/>
                  <p:cNvSpPr/>
                  <p:nvPr/>
                </p:nvSpPr>
                <p:spPr>
                  <a:xfrm>
                    <a:off x="5543012" y="3726449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8" y="237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8" name="Google Shape;2288;p28"/>
                  <p:cNvSpPr/>
                  <p:nvPr/>
                </p:nvSpPr>
                <p:spPr>
                  <a:xfrm>
                    <a:off x="5440100" y="3765357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9" name="Google Shape;2289;p28"/>
                  <p:cNvSpPr/>
                  <p:nvPr/>
                </p:nvSpPr>
                <p:spPr>
                  <a:xfrm>
                    <a:off x="5491556" y="3765357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0" name="Google Shape;2290;p28"/>
                  <p:cNvSpPr/>
                  <p:nvPr/>
                </p:nvSpPr>
                <p:spPr>
                  <a:xfrm>
                    <a:off x="5543012" y="3765357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8" y="237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1" name="Google Shape;2291;p28"/>
                  <p:cNvSpPr/>
                  <p:nvPr/>
                </p:nvSpPr>
                <p:spPr>
                  <a:xfrm>
                    <a:off x="5440100" y="3804265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2" name="Google Shape;2292;p28"/>
                  <p:cNvSpPr/>
                  <p:nvPr/>
                </p:nvSpPr>
                <p:spPr>
                  <a:xfrm>
                    <a:off x="5491556" y="3804265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7" y="237"/>
                        </a:lnTo>
                        <a:lnTo>
                          <a:pt x="48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3" name="Google Shape;2293;p28"/>
                  <p:cNvSpPr/>
                  <p:nvPr/>
                </p:nvSpPr>
                <p:spPr>
                  <a:xfrm>
                    <a:off x="5543012" y="3804265"/>
                    <a:ext cx="44053" cy="21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" h="237" extrusionOk="0">
                        <a:moveTo>
                          <a:pt x="1" y="0"/>
                        </a:moveTo>
                        <a:lnTo>
                          <a:pt x="1" y="237"/>
                        </a:lnTo>
                        <a:lnTo>
                          <a:pt x="488" y="237"/>
                        </a:lnTo>
                        <a:lnTo>
                          <a:pt x="48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4" name="Google Shape;2294;p28"/>
                  <p:cNvSpPr/>
                  <p:nvPr/>
                </p:nvSpPr>
                <p:spPr>
                  <a:xfrm>
                    <a:off x="4882850" y="3977500"/>
                    <a:ext cx="739315" cy="465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43" h="515" extrusionOk="0">
                        <a:moveTo>
                          <a:pt x="0" y="0"/>
                        </a:moveTo>
                        <a:lnTo>
                          <a:pt x="0" y="515"/>
                        </a:lnTo>
                        <a:lnTo>
                          <a:pt x="8343" y="515"/>
                        </a:lnTo>
                        <a:lnTo>
                          <a:pt x="8343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cxnSp>
            <p:nvCxnSpPr>
              <p:cNvPr id="2295" name="Google Shape;2295;p28"/>
              <p:cNvCxnSpPr/>
              <p:nvPr/>
            </p:nvCxnSpPr>
            <p:spPr>
              <a:xfrm rot="10800000">
                <a:off x="5872188" y="3718963"/>
                <a:ext cx="727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  <p:grpSp>
          <p:nvGrpSpPr>
            <p:cNvPr id="2296" name="Google Shape;2296;p28"/>
            <p:cNvGrpSpPr/>
            <p:nvPr/>
          </p:nvGrpSpPr>
          <p:grpSpPr>
            <a:xfrm flipH="1">
              <a:off x="6265676" y="3281193"/>
              <a:ext cx="2073357" cy="911201"/>
              <a:chOff x="1203602" y="1478009"/>
              <a:chExt cx="2073357" cy="911201"/>
            </a:xfrm>
          </p:grpSpPr>
          <p:sp>
            <p:nvSpPr>
              <p:cNvPr id="2297" name="Google Shape;2297;p28"/>
              <p:cNvSpPr txBox="1"/>
              <p:nvPr/>
            </p:nvSpPr>
            <p:spPr>
              <a:xfrm>
                <a:off x="1203602" y="1478009"/>
                <a:ext cx="15447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accent3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Renewals?</a:t>
                </a:r>
                <a:endParaRPr sz="1800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298" name="Google Shape;2298;p28"/>
              <p:cNvSpPr txBox="1"/>
              <p:nvPr/>
            </p:nvSpPr>
            <p:spPr>
              <a:xfrm>
                <a:off x="1204603" y="1815910"/>
                <a:ext cx="2072356" cy="5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Fira Sans"/>
                    <a:ea typeface="Fira Sans"/>
                    <a:cs typeface="Fira Sans"/>
                    <a:sym typeface="Fira Sans"/>
                  </a:rPr>
                  <a:t>Renewals shall be submitted on or before September 1</a:t>
                </a:r>
                <a:r>
                  <a:rPr lang="en" sz="1200" baseline="30000" dirty="0">
                    <a:latin typeface="Fira Sans"/>
                    <a:ea typeface="Fira Sans"/>
                    <a:cs typeface="Fira Sans"/>
                    <a:sym typeface="Fira Sans"/>
                  </a:rPr>
                  <a:t>st</a:t>
                </a:r>
                <a:r>
                  <a:rPr lang="en" sz="1200" dirty="0">
                    <a:latin typeface="Fira Sans"/>
                    <a:ea typeface="Fira Sans"/>
                    <a:cs typeface="Fira Sans"/>
                    <a:sym typeface="Fira Sans"/>
                  </a:rPr>
                  <a:t> of each year</a:t>
                </a:r>
                <a:endParaRPr sz="1200" dirty="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1552" y="-142875"/>
            <a:ext cx="10906965" cy="7589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1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1279;p22">
            <a:extLst>
              <a:ext uri="{FF2B5EF4-FFF2-40B4-BE49-F238E27FC236}">
                <a16:creationId xmlns:a16="http://schemas.microsoft.com/office/drawing/2014/main" id="{3007E936-211F-4A77-8B16-D8F199993F08}"/>
              </a:ext>
            </a:extLst>
          </p:cNvPr>
          <p:cNvSpPr/>
          <p:nvPr/>
        </p:nvSpPr>
        <p:spPr>
          <a:xfrm>
            <a:off x="5688767" y="3064874"/>
            <a:ext cx="2891194" cy="91141"/>
          </a:xfrm>
          <a:custGeom>
            <a:avLst/>
            <a:gdLst/>
            <a:ahLst/>
            <a:cxnLst/>
            <a:rect l="l" t="t" r="r" b="b"/>
            <a:pathLst>
              <a:path w="28065" h="1390" extrusionOk="0">
                <a:moveTo>
                  <a:pt x="926" y="1"/>
                </a:moveTo>
                <a:cubicBezTo>
                  <a:pt x="0" y="1"/>
                  <a:pt x="0" y="1390"/>
                  <a:pt x="926" y="1390"/>
                </a:cubicBezTo>
                <a:lnTo>
                  <a:pt x="27139" y="1390"/>
                </a:lnTo>
                <a:cubicBezTo>
                  <a:pt x="28065" y="1390"/>
                  <a:pt x="28065" y="1"/>
                  <a:pt x="271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280;p22">
            <a:extLst>
              <a:ext uri="{FF2B5EF4-FFF2-40B4-BE49-F238E27FC236}">
                <a16:creationId xmlns:a16="http://schemas.microsoft.com/office/drawing/2014/main" id="{8F78E7FE-2796-4166-B1EE-7E96D8194167}"/>
              </a:ext>
            </a:extLst>
          </p:cNvPr>
          <p:cNvSpPr/>
          <p:nvPr/>
        </p:nvSpPr>
        <p:spPr>
          <a:xfrm>
            <a:off x="7513873" y="3011242"/>
            <a:ext cx="218814" cy="199288"/>
          </a:xfrm>
          <a:custGeom>
            <a:avLst/>
            <a:gdLst/>
            <a:ahLst/>
            <a:cxnLst/>
            <a:rect l="l" t="t" r="r" b="b"/>
            <a:pathLst>
              <a:path w="3317" h="3021" extrusionOk="0">
                <a:moveTo>
                  <a:pt x="1669" y="0"/>
                </a:moveTo>
                <a:cubicBezTo>
                  <a:pt x="984" y="0"/>
                  <a:pt x="362" y="464"/>
                  <a:pt x="194" y="1172"/>
                </a:cubicBezTo>
                <a:cubicBezTo>
                  <a:pt x="0" y="1979"/>
                  <a:pt x="508" y="2785"/>
                  <a:pt x="1315" y="2979"/>
                </a:cubicBezTo>
                <a:cubicBezTo>
                  <a:pt x="1431" y="3007"/>
                  <a:pt x="1548" y="3021"/>
                  <a:pt x="1663" y="3021"/>
                </a:cubicBezTo>
                <a:cubicBezTo>
                  <a:pt x="2345" y="3021"/>
                  <a:pt x="2971" y="2549"/>
                  <a:pt x="3137" y="1859"/>
                </a:cubicBezTo>
                <a:cubicBezTo>
                  <a:pt x="3316" y="1038"/>
                  <a:pt x="2823" y="231"/>
                  <a:pt x="2002" y="37"/>
                </a:cubicBezTo>
                <a:cubicBezTo>
                  <a:pt x="1890" y="12"/>
                  <a:pt x="1779" y="0"/>
                  <a:pt x="16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22"/>
          <p:cNvSpPr/>
          <p:nvPr/>
        </p:nvSpPr>
        <p:spPr>
          <a:xfrm>
            <a:off x="4249241" y="3011242"/>
            <a:ext cx="218814" cy="199288"/>
          </a:xfrm>
          <a:custGeom>
            <a:avLst/>
            <a:gdLst/>
            <a:ahLst/>
            <a:cxnLst/>
            <a:rect l="l" t="t" r="r" b="b"/>
            <a:pathLst>
              <a:path w="3317" h="3021" extrusionOk="0">
                <a:moveTo>
                  <a:pt x="1669" y="0"/>
                </a:moveTo>
                <a:cubicBezTo>
                  <a:pt x="981" y="0"/>
                  <a:pt x="350" y="464"/>
                  <a:pt x="195" y="1172"/>
                </a:cubicBezTo>
                <a:cubicBezTo>
                  <a:pt x="1" y="1979"/>
                  <a:pt x="494" y="2785"/>
                  <a:pt x="1315" y="2979"/>
                </a:cubicBezTo>
                <a:cubicBezTo>
                  <a:pt x="1432" y="3007"/>
                  <a:pt x="1548" y="3021"/>
                  <a:pt x="1663" y="3021"/>
                </a:cubicBezTo>
                <a:cubicBezTo>
                  <a:pt x="2342" y="3021"/>
                  <a:pt x="2956" y="2549"/>
                  <a:pt x="3123" y="1859"/>
                </a:cubicBezTo>
                <a:cubicBezTo>
                  <a:pt x="3317" y="1053"/>
                  <a:pt x="2809" y="231"/>
                  <a:pt x="2002" y="37"/>
                </a:cubicBezTo>
                <a:cubicBezTo>
                  <a:pt x="1891" y="12"/>
                  <a:pt x="1779" y="0"/>
                  <a:pt x="16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22"/>
          <p:cNvSpPr/>
          <p:nvPr/>
        </p:nvSpPr>
        <p:spPr>
          <a:xfrm>
            <a:off x="2417860" y="3064874"/>
            <a:ext cx="3679179" cy="91141"/>
          </a:xfrm>
          <a:custGeom>
            <a:avLst/>
            <a:gdLst/>
            <a:ahLst/>
            <a:cxnLst/>
            <a:rect l="l" t="t" r="r" b="b"/>
            <a:pathLst>
              <a:path w="83612" h="1390" extrusionOk="0">
                <a:moveTo>
                  <a:pt x="911" y="1"/>
                </a:moveTo>
                <a:cubicBezTo>
                  <a:pt x="0" y="1"/>
                  <a:pt x="0" y="1390"/>
                  <a:pt x="911" y="1390"/>
                </a:cubicBezTo>
                <a:lnTo>
                  <a:pt x="82700" y="1390"/>
                </a:lnTo>
                <a:cubicBezTo>
                  <a:pt x="83611" y="1390"/>
                  <a:pt x="83611" y="1"/>
                  <a:pt x="827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22"/>
          <p:cNvSpPr txBox="1"/>
          <p:nvPr/>
        </p:nvSpPr>
        <p:spPr>
          <a:xfrm>
            <a:off x="3327047" y="3384393"/>
            <a:ext cx="2061276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October 1</a:t>
            </a:r>
            <a:r>
              <a:rPr lang="en" sz="1800" baseline="30000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</a:t>
            </a:r>
            <a:r>
              <a:rPr lang="en" sz="1800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, 2021</a:t>
            </a:r>
            <a:endParaRPr sz="1800" dirty="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61CF4E-E77C-447D-9EE7-3D3ACB0EE63B}"/>
              </a:ext>
            </a:extLst>
          </p:cNvPr>
          <p:cNvGrpSpPr/>
          <p:nvPr/>
        </p:nvGrpSpPr>
        <p:grpSpPr>
          <a:xfrm>
            <a:off x="3755460" y="951182"/>
            <a:ext cx="1208400" cy="1820125"/>
            <a:chOff x="3755460" y="951182"/>
            <a:chExt cx="1208400" cy="1820125"/>
          </a:xfrm>
        </p:grpSpPr>
        <p:grpSp>
          <p:nvGrpSpPr>
            <p:cNvPr id="1246" name="Google Shape;1246;p22"/>
            <p:cNvGrpSpPr/>
            <p:nvPr/>
          </p:nvGrpSpPr>
          <p:grpSpPr>
            <a:xfrm>
              <a:off x="3883709" y="951182"/>
              <a:ext cx="947953" cy="1820125"/>
              <a:chOff x="4781097" y="1080207"/>
              <a:chExt cx="947953" cy="1820125"/>
            </a:xfrm>
          </p:grpSpPr>
          <p:sp>
            <p:nvSpPr>
              <p:cNvPr id="1247" name="Google Shape;1247;p22"/>
              <p:cNvSpPr/>
              <p:nvPr/>
            </p:nvSpPr>
            <p:spPr>
              <a:xfrm>
                <a:off x="4781097" y="1080207"/>
                <a:ext cx="947953" cy="1333401"/>
              </a:xfrm>
              <a:custGeom>
                <a:avLst/>
                <a:gdLst/>
                <a:ahLst/>
                <a:cxnLst/>
                <a:rect l="l" t="t" r="r" b="b"/>
                <a:pathLst>
                  <a:path w="14370" h="16938" fill="none" extrusionOk="0">
                    <a:moveTo>
                      <a:pt x="1" y="0"/>
                    </a:moveTo>
                    <a:lnTo>
                      <a:pt x="14369" y="0"/>
                    </a:lnTo>
                    <a:lnTo>
                      <a:pt x="14369" y="16937"/>
                    </a:lnTo>
                    <a:lnTo>
                      <a:pt x="1" y="16937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493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2"/>
              <p:cNvSpPr/>
              <p:nvPr/>
            </p:nvSpPr>
            <p:spPr>
              <a:xfrm>
                <a:off x="4781097" y="2413558"/>
                <a:ext cx="947953" cy="486774"/>
              </a:xfrm>
              <a:custGeom>
                <a:avLst/>
                <a:gdLst/>
                <a:ahLst/>
                <a:cxnLst/>
                <a:rect l="l" t="t" r="r" b="b"/>
                <a:pathLst>
                  <a:path w="14370" h="7379" extrusionOk="0">
                    <a:moveTo>
                      <a:pt x="1" y="0"/>
                    </a:moveTo>
                    <a:lnTo>
                      <a:pt x="1" y="2749"/>
                    </a:lnTo>
                    <a:lnTo>
                      <a:pt x="7185" y="7379"/>
                    </a:lnTo>
                    <a:lnTo>
                      <a:pt x="14369" y="2749"/>
                    </a:lnTo>
                    <a:lnTo>
                      <a:pt x="1436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accent4"/>
                </a:solidFill>
                <a:prstDash val="solid"/>
                <a:miter lim="1493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9" name="Google Shape;1249;p22"/>
              <p:cNvGrpSpPr/>
              <p:nvPr/>
            </p:nvGrpSpPr>
            <p:grpSpPr>
              <a:xfrm>
                <a:off x="4977222" y="1864459"/>
                <a:ext cx="559668" cy="460499"/>
                <a:chOff x="4977222" y="1864459"/>
                <a:chExt cx="559668" cy="460499"/>
              </a:xfrm>
            </p:grpSpPr>
            <p:sp>
              <p:nvSpPr>
                <p:cNvPr id="1250" name="Google Shape;1250;p22"/>
                <p:cNvSpPr/>
                <p:nvPr/>
              </p:nvSpPr>
              <p:spPr>
                <a:xfrm>
                  <a:off x="5051107" y="2020386"/>
                  <a:ext cx="411901" cy="304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4" h="4617" extrusionOk="0">
                      <a:moveTo>
                        <a:pt x="0" y="1"/>
                      </a:moveTo>
                      <a:lnTo>
                        <a:pt x="0" y="4616"/>
                      </a:lnTo>
                      <a:lnTo>
                        <a:pt x="6243" y="4616"/>
                      </a:lnTo>
                      <a:lnTo>
                        <a:pt x="62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22"/>
                <p:cNvSpPr/>
                <p:nvPr/>
              </p:nvSpPr>
              <p:spPr>
                <a:xfrm>
                  <a:off x="4977222" y="1864459"/>
                  <a:ext cx="559668" cy="163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4" h="2480" extrusionOk="0">
                      <a:moveTo>
                        <a:pt x="4242" y="1"/>
                      </a:moveTo>
                      <a:lnTo>
                        <a:pt x="0" y="2480"/>
                      </a:lnTo>
                      <a:lnTo>
                        <a:pt x="8484" y="2480"/>
                      </a:lnTo>
                      <a:lnTo>
                        <a:pt x="42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22"/>
                <p:cNvSpPr/>
                <p:nvPr/>
              </p:nvSpPr>
              <p:spPr>
                <a:xfrm>
                  <a:off x="5098406" y="2090378"/>
                  <a:ext cx="59173" cy="60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" h="912" extrusionOk="0">
                      <a:moveTo>
                        <a:pt x="0" y="0"/>
                      </a:moveTo>
                      <a:lnTo>
                        <a:pt x="0" y="912"/>
                      </a:lnTo>
                      <a:lnTo>
                        <a:pt x="896" y="912"/>
                      </a:lnTo>
                      <a:lnTo>
                        <a:pt x="8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22"/>
                <p:cNvSpPr/>
                <p:nvPr/>
              </p:nvSpPr>
              <p:spPr>
                <a:xfrm>
                  <a:off x="5338796" y="2090378"/>
                  <a:ext cx="60162" cy="60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" h="912" extrusionOk="0">
                      <a:moveTo>
                        <a:pt x="0" y="0"/>
                      </a:moveTo>
                      <a:lnTo>
                        <a:pt x="0" y="912"/>
                      </a:lnTo>
                      <a:lnTo>
                        <a:pt x="912" y="912"/>
                      </a:lnTo>
                      <a:lnTo>
                        <a:pt x="9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58" name="Google Shape;1258;p22"/>
            <p:cNvSpPr txBox="1"/>
            <p:nvPr/>
          </p:nvSpPr>
          <p:spPr>
            <a:xfrm>
              <a:off x="3755460" y="1043115"/>
              <a:ext cx="1208400" cy="521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Effective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Date</a:t>
              </a:r>
              <a:endParaRPr sz="1800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261" name="Google Shape;1261;p22"/>
          <p:cNvSpPr/>
          <p:nvPr/>
        </p:nvSpPr>
        <p:spPr>
          <a:xfrm>
            <a:off x="621626" y="3065430"/>
            <a:ext cx="1998631" cy="90585"/>
          </a:xfrm>
          <a:custGeom>
            <a:avLst/>
            <a:gdLst/>
            <a:ahLst/>
            <a:cxnLst/>
            <a:rect l="l" t="t" r="r" b="b"/>
            <a:pathLst>
              <a:path w="58161" h="1390" extrusionOk="0">
                <a:moveTo>
                  <a:pt x="926" y="1"/>
                </a:moveTo>
                <a:cubicBezTo>
                  <a:pt x="0" y="1"/>
                  <a:pt x="0" y="1390"/>
                  <a:pt x="926" y="1390"/>
                </a:cubicBezTo>
                <a:lnTo>
                  <a:pt x="57235" y="1390"/>
                </a:lnTo>
                <a:cubicBezTo>
                  <a:pt x="58161" y="1390"/>
                  <a:pt x="58161" y="1"/>
                  <a:pt x="572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22"/>
          <p:cNvSpPr/>
          <p:nvPr/>
        </p:nvSpPr>
        <p:spPr>
          <a:xfrm>
            <a:off x="1410336" y="3010912"/>
            <a:ext cx="218814" cy="199618"/>
          </a:xfrm>
          <a:custGeom>
            <a:avLst/>
            <a:gdLst/>
            <a:ahLst/>
            <a:cxnLst/>
            <a:rect l="l" t="t" r="r" b="b"/>
            <a:pathLst>
              <a:path w="3317" h="3026" extrusionOk="0">
                <a:moveTo>
                  <a:pt x="1654" y="1"/>
                </a:moveTo>
                <a:cubicBezTo>
                  <a:pt x="972" y="1"/>
                  <a:pt x="346" y="472"/>
                  <a:pt x="180" y="1162"/>
                </a:cubicBezTo>
                <a:cubicBezTo>
                  <a:pt x="1" y="1984"/>
                  <a:pt x="494" y="2790"/>
                  <a:pt x="1315" y="2984"/>
                </a:cubicBezTo>
                <a:cubicBezTo>
                  <a:pt x="1432" y="3012"/>
                  <a:pt x="1548" y="3026"/>
                  <a:pt x="1663" y="3026"/>
                </a:cubicBezTo>
                <a:cubicBezTo>
                  <a:pt x="2342" y="3026"/>
                  <a:pt x="2956" y="2554"/>
                  <a:pt x="3123" y="1864"/>
                </a:cubicBezTo>
                <a:cubicBezTo>
                  <a:pt x="3317" y="1043"/>
                  <a:pt x="2809" y="236"/>
                  <a:pt x="2002" y="42"/>
                </a:cubicBezTo>
                <a:cubicBezTo>
                  <a:pt x="1886" y="14"/>
                  <a:pt x="1769" y="1"/>
                  <a:pt x="16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2"/>
          <p:cNvSpPr txBox="1"/>
          <p:nvPr/>
        </p:nvSpPr>
        <p:spPr>
          <a:xfrm>
            <a:off x="279287" y="3672491"/>
            <a:ext cx="2480912" cy="132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1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All units </a:t>
            </a:r>
            <a:r>
              <a:rPr lang="en" sz="11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must meet minimum IPMC </a:t>
            </a:r>
            <a:r>
              <a:rPr lang="en" sz="11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standards  </a:t>
            </a:r>
            <a:r>
              <a:rPr lang="en-US" sz="11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https://codes.iccsafe.org/content/IPMC2018</a:t>
            </a:r>
            <a:endParaRPr lang="en" sz="11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71450" lvl="0" indent="-17145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Operable carbon monoxide </a:t>
            </a:r>
            <a:r>
              <a:rPr lang="en" sz="1100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alarm and working fire extinguisher</a:t>
            </a:r>
            <a:endParaRPr lang="en" sz="11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74" name="Google Shape;1274;p22"/>
          <p:cNvSpPr txBox="1"/>
          <p:nvPr/>
        </p:nvSpPr>
        <p:spPr>
          <a:xfrm>
            <a:off x="520428" y="3386902"/>
            <a:ext cx="199863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January 1</a:t>
            </a:r>
            <a:r>
              <a:rPr lang="en" sz="1800" baseline="30000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</a:t>
            </a:r>
            <a:r>
              <a:rPr lang="en" sz="1800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, 2021</a:t>
            </a:r>
            <a:endParaRPr sz="1800" dirty="0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BC6C44-2D0D-4811-BD87-169B23D6D286}"/>
              </a:ext>
            </a:extLst>
          </p:cNvPr>
          <p:cNvGrpSpPr/>
          <p:nvPr/>
        </p:nvGrpSpPr>
        <p:grpSpPr>
          <a:xfrm>
            <a:off x="901252" y="951738"/>
            <a:ext cx="1208400" cy="1819569"/>
            <a:chOff x="901252" y="951738"/>
            <a:chExt cx="1208400" cy="1819569"/>
          </a:xfrm>
        </p:grpSpPr>
        <p:sp>
          <p:nvSpPr>
            <p:cNvPr id="1264" name="Google Shape;1264;p22"/>
            <p:cNvSpPr/>
            <p:nvPr/>
          </p:nvSpPr>
          <p:spPr>
            <a:xfrm>
              <a:off x="1046783" y="951738"/>
              <a:ext cx="947887" cy="1332845"/>
            </a:xfrm>
            <a:custGeom>
              <a:avLst/>
              <a:gdLst/>
              <a:ahLst/>
              <a:cxnLst/>
              <a:rect l="l" t="t" r="r" b="b"/>
              <a:pathLst>
                <a:path w="14369" h="16938" fill="none" extrusionOk="0">
                  <a:moveTo>
                    <a:pt x="1" y="0"/>
                  </a:moveTo>
                  <a:lnTo>
                    <a:pt x="14369" y="0"/>
                  </a:lnTo>
                  <a:lnTo>
                    <a:pt x="14369" y="16937"/>
                  </a:lnTo>
                  <a:lnTo>
                    <a:pt x="1" y="16937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1046783" y="2284533"/>
              <a:ext cx="947887" cy="486774"/>
            </a:xfrm>
            <a:custGeom>
              <a:avLst/>
              <a:gdLst/>
              <a:ahLst/>
              <a:cxnLst/>
              <a:rect l="l" t="t" r="r" b="b"/>
              <a:pathLst>
                <a:path w="14369" h="7379" extrusionOk="0">
                  <a:moveTo>
                    <a:pt x="1" y="0"/>
                  </a:moveTo>
                  <a:lnTo>
                    <a:pt x="1" y="2749"/>
                  </a:lnTo>
                  <a:lnTo>
                    <a:pt x="7185" y="7379"/>
                  </a:lnTo>
                  <a:lnTo>
                    <a:pt x="14369" y="2749"/>
                  </a:lnTo>
                  <a:lnTo>
                    <a:pt x="143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6" name="Google Shape;1266;p22"/>
            <p:cNvGrpSpPr/>
            <p:nvPr/>
          </p:nvGrpSpPr>
          <p:grpSpPr>
            <a:xfrm>
              <a:off x="1241852" y="1733455"/>
              <a:ext cx="558745" cy="460499"/>
              <a:chOff x="2433892" y="1861925"/>
              <a:chExt cx="558745" cy="460499"/>
            </a:xfrm>
          </p:grpSpPr>
          <p:sp>
            <p:nvSpPr>
              <p:cNvPr id="1267" name="Google Shape;1267;p22"/>
              <p:cNvSpPr/>
              <p:nvPr/>
            </p:nvSpPr>
            <p:spPr>
              <a:xfrm>
                <a:off x="2506853" y="2017918"/>
                <a:ext cx="411901" cy="304506"/>
              </a:xfrm>
              <a:custGeom>
                <a:avLst/>
                <a:gdLst/>
                <a:ahLst/>
                <a:cxnLst/>
                <a:rect l="l" t="t" r="r" b="b"/>
                <a:pathLst>
                  <a:path w="6244" h="4616" extrusionOk="0">
                    <a:moveTo>
                      <a:pt x="0" y="0"/>
                    </a:moveTo>
                    <a:lnTo>
                      <a:pt x="0" y="4615"/>
                    </a:lnTo>
                    <a:lnTo>
                      <a:pt x="6243" y="4615"/>
                    </a:lnTo>
                    <a:lnTo>
                      <a:pt x="62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2"/>
              <p:cNvSpPr/>
              <p:nvPr/>
            </p:nvSpPr>
            <p:spPr>
              <a:xfrm>
                <a:off x="2433892" y="1861925"/>
                <a:ext cx="558745" cy="163665"/>
              </a:xfrm>
              <a:custGeom>
                <a:avLst/>
                <a:gdLst/>
                <a:ahLst/>
                <a:cxnLst/>
                <a:rect l="l" t="t" r="r" b="b"/>
                <a:pathLst>
                  <a:path w="8470" h="2481" extrusionOk="0">
                    <a:moveTo>
                      <a:pt x="4228" y="1"/>
                    </a:moveTo>
                    <a:lnTo>
                      <a:pt x="1" y="2480"/>
                    </a:lnTo>
                    <a:lnTo>
                      <a:pt x="8470" y="2480"/>
                    </a:lnTo>
                    <a:lnTo>
                      <a:pt x="422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2"/>
              <p:cNvSpPr/>
              <p:nvPr/>
            </p:nvSpPr>
            <p:spPr>
              <a:xfrm>
                <a:off x="2556132" y="2089823"/>
                <a:ext cx="60162" cy="60162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extrusionOk="0">
                    <a:moveTo>
                      <a:pt x="0" y="0"/>
                    </a:moveTo>
                    <a:lnTo>
                      <a:pt x="0" y="912"/>
                    </a:lnTo>
                    <a:lnTo>
                      <a:pt x="911" y="912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2"/>
              <p:cNvSpPr/>
              <p:nvPr/>
            </p:nvSpPr>
            <p:spPr>
              <a:xfrm>
                <a:off x="2797511" y="2089823"/>
                <a:ext cx="60162" cy="60162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extrusionOk="0">
                    <a:moveTo>
                      <a:pt x="0" y="0"/>
                    </a:moveTo>
                    <a:lnTo>
                      <a:pt x="0" y="912"/>
                    </a:lnTo>
                    <a:lnTo>
                      <a:pt x="911" y="912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22"/>
            <p:cNvSpPr txBox="1"/>
            <p:nvPr/>
          </p:nvSpPr>
          <p:spPr>
            <a:xfrm>
              <a:off x="901252" y="1043115"/>
              <a:ext cx="1208400" cy="521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IPMC</a:t>
              </a:r>
              <a:endParaRPr sz="1800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276" name="Google Shape;1276;p22"/>
          <p:cNvSpPr txBox="1">
            <a:spLocks noGrp="1"/>
          </p:cNvSpPr>
          <p:nvPr>
            <p:ph type="title"/>
          </p:nvPr>
        </p:nvSpPr>
        <p:spPr>
          <a:xfrm>
            <a:off x="1018232" y="394410"/>
            <a:ext cx="7107536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Residential Rental Unit Timeline – Effective Dates</a:t>
            </a:r>
            <a:endParaRPr dirty="0"/>
          </a:p>
        </p:txBody>
      </p:sp>
      <p:sp>
        <p:nvSpPr>
          <p:cNvPr id="61" name="Google Shape;1292;p22">
            <a:extLst>
              <a:ext uri="{FF2B5EF4-FFF2-40B4-BE49-F238E27FC236}">
                <a16:creationId xmlns:a16="http://schemas.microsoft.com/office/drawing/2014/main" id="{1FB47BC4-6AF2-4040-BBAB-66365CB436EE}"/>
              </a:ext>
            </a:extLst>
          </p:cNvPr>
          <p:cNvSpPr txBox="1"/>
          <p:nvPr/>
        </p:nvSpPr>
        <p:spPr>
          <a:xfrm>
            <a:off x="6592104" y="3384393"/>
            <a:ext cx="2061276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October 1</a:t>
            </a:r>
            <a:r>
              <a:rPr lang="en" sz="1800" baseline="30000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</a:t>
            </a:r>
            <a:r>
              <a:rPr lang="en" sz="1800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, 2026</a:t>
            </a:r>
            <a:endParaRPr sz="1800" dirty="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30E659-C168-41CF-ACAF-B87FCF2EAD16}"/>
              </a:ext>
            </a:extLst>
          </p:cNvPr>
          <p:cNvGrpSpPr/>
          <p:nvPr/>
        </p:nvGrpSpPr>
        <p:grpSpPr>
          <a:xfrm>
            <a:off x="7018542" y="951182"/>
            <a:ext cx="1208400" cy="1820125"/>
            <a:chOff x="7018542" y="951182"/>
            <a:chExt cx="1208400" cy="18201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996CD59-E49C-4DD7-8140-64CAB19C1D2E}"/>
                </a:ext>
              </a:extLst>
            </p:cNvPr>
            <p:cNvGrpSpPr/>
            <p:nvPr/>
          </p:nvGrpSpPr>
          <p:grpSpPr>
            <a:xfrm>
              <a:off x="7149330" y="951182"/>
              <a:ext cx="947887" cy="1820125"/>
              <a:chOff x="7149330" y="951182"/>
              <a:chExt cx="947887" cy="1820125"/>
            </a:xfrm>
          </p:grpSpPr>
          <p:sp>
            <p:nvSpPr>
              <p:cNvPr id="62" name="Google Shape;1282;p22">
                <a:extLst>
                  <a:ext uri="{FF2B5EF4-FFF2-40B4-BE49-F238E27FC236}">
                    <a16:creationId xmlns:a16="http://schemas.microsoft.com/office/drawing/2014/main" id="{586ABEF9-6308-4948-B349-77559475A1CE}"/>
                  </a:ext>
                </a:extLst>
              </p:cNvPr>
              <p:cNvSpPr/>
              <p:nvPr/>
            </p:nvSpPr>
            <p:spPr>
              <a:xfrm>
                <a:off x="7149330" y="951182"/>
                <a:ext cx="946897" cy="1333401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6938" fill="none" extrusionOk="0">
                    <a:moveTo>
                      <a:pt x="0" y="0"/>
                    </a:moveTo>
                    <a:lnTo>
                      <a:pt x="14353" y="0"/>
                    </a:lnTo>
                    <a:lnTo>
                      <a:pt x="14353" y="16937"/>
                    </a:lnTo>
                    <a:lnTo>
                      <a:pt x="0" y="16937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283;p22">
                <a:extLst>
                  <a:ext uri="{FF2B5EF4-FFF2-40B4-BE49-F238E27FC236}">
                    <a16:creationId xmlns:a16="http://schemas.microsoft.com/office/drawing/2014/main" id="{540DE1CA-6300-4169-94C3-3FA753C4A2EF}"/>
                  </a:ext>
                </a:extLst>
              </p:cNvPr>
              <p:cNvSpPr/>
              <p:nvPr/>
            </p:nvSpPr>
            <p:spPr>
              <a:xfrm>
                <a:off x="7149330" y="2284533"/>
                <a:ext cx="947887" cy="486774"/>
              </a:xfrm>
              <a:custGeom>
                <a:avLst/>
                <a:gdLst/>
                <a:ahLst/>
                <a:cxnLst/>
                <a:rect l="l" t="t" r="r" b="b"/>
                <a:pathLst>
                  <a:path w="14369" h="7379" extrusionOk="0">
                    <a:moveTo>
                      <a:pt x="0" y="0"/>
                    </a:moveTo>
                    <a:lnTo>
                      <a:pt x="0" y="2749"/>
                    </a:lnTo>
                    <a:lnTo>
                      <a:pt x="7184" y="7379"/>
                    </a:lnTo>
                    <a:lnTo>
                      <a:pt x="14368" y="2749"/>
                    </a:lnTo>
                    <a:lnTo>
                      <a:pt x="1436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85;p22">
                <a:extLst>
                  <a:ext uri="{FF2B5EF4-FFF2-40B4-BE49-F238E27FC236}">
                    <a16:creationId xmlns:a16="http://schemas.microsoft.com/office/drawing/2014/main" id="{224BDC83-950D-4C73-A6D1-B3FB89A0EAAB}"/>
                  </a:ext>
                </a:extLst>
              </p:cNvPr>
              <p:cNvSpPr/>
              <p:nvPr/>
            </p:nvSpPr>
            <p:spPr>
              <a:xfrm>
                <a:off x="7417295" y="1889448"/>
                <a:ext cx="410912" cy="304506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4616" extrusionOk="0">
                    <a:moveTo>
                      <a:pt x="1" y="0"/>
                    </a:moveTo>
                    <a:lnTo>
                      <a:pt x="1" y="4615"/>
                    </a:lnTo>
                    <a:lnTo>
                      <a:pt x="6229" y="4615"/>
                    </a:lnTo>
                    <a:lnTo>
                      <a:pt x="62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86;p22">
                <a:extLst>
                  <a:ext uri="{FF2B5EF4-FFF2-40B4-BE49-F238E27FC236}">
                    <a16:creationId xmlns:a16="http://schemas.microsoft.com/office/drawing/2014/main" id="{6F825C26-EF68-4050-B1D6-DF205CBBFAA4}"/>
                  </a:ext>
                </a:extLst>
              </p:cNvPr>
              <p:cNvSpPr/>
              <p:nvPr/>
            </p:nvSpPr>
            <p:spPr>
              <a:xfrm>
                <a:off x="7343410" y="1733455"/>
                <a:ext cx="558679" cy="163665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2481" extrusionOk="0">
                    <a:moveTo>
                      <a:pt x="4242" y="1"/>
                    </a:moveTo>
                    <a:lnTo>
                      <a:pt x="0" y="2480"/>
                    </a:lnTo>
                    <a:lnTo>
                      <a:pt x="8469" y="2480"/>
                    </a:lnTo>
                    <a:lnTo>
                      <a:pt x="42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87;p22">
                <a:extLst>
                  <a:ext uri="{FF2B5EF4-FFF2-40B4-BE49-F238E27FC236}">
                    <a16:creationId xmlns:a16="http://schemas.microsoft.com/office/drawing/2014/main" id="{7822416C-1655-4504-8185-626621D69AA1}"/>
                  </a:ext>
                </a:extLst>
              </p:cNvPr>
              <p:cNvSpPr/>
              <p:nvPr/>
            </p:nvSpPr>
            <p:spPr>
              <a:xfrm>
                <a:off x="7465584" y="1961353"/>
                <a:ext cx="60162" cy="60162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extrusionOk="0">
                    <a:moveTo>
                      <a:pt x="0" y="0"/>
                    </a:moveTo>
                    <a:lnTo>
                      <a:pt x="0" y="912"/>
                    </a:lnTo>
                    <a:lnTo>
                      <a:pt x="912" y="912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88;p22">
                <a:extLst>
                  <a:ext uri="{FF2B5EF4-FFF2-40B4-BE49-F238E27FC236}">
                    <a16:creationId xmlns:a16="http://schemas.microsoft.com/office/drawing/2014/main" id="{4DB7C6A9-0BCA-4792-ADD7-20134E60BE8C}"/>
                  </a:ext>
                </a:extLst>
              </p:cNvPr>
              <p:cNvSpPr/>
              <p:nvPr/>
            </p:nvSpPr>
            <p:spPr>
              <a:xfrm>
                <a:off x="7706963" y="1961353"/>
                <a:ext cx="60162" cy="60162"/>
              </a:xfrm>
              <a:custGeom>
                <a:avLst/>
                <a:gdLst/>
                <a:ahLst/>
                <a:cxnLst/>
                <a:rect l="l" t="t" r="r" b="b"/>
                <a:pathLst>
                  <a:path w="912" h="912" extrusionOk="0">
                    <a:moveTo>
                      <a:pt x="1" y="0"/>
                    </a:moveTo>
                    <a:lnTo>
                      <a:pt x="1" y="912"/>
                    </a:lnTo>
                    <a:lnTo>
                      <a:pt x="912" y="912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" name="Google Shape;1293;p22">
              <a:extLst>
                <a:ext uri="{FF2B5EF4-FFF2-40B4-BE49-F238E27FC236}">
                  <a16:creationId xmlns:a16="http://schemas.microsoft.com/office/drawing/2014/main" id="{DAE00F62-CD63-41BB-86B8-563635984D65}"/>
                </a:ext>
              </a:extLst>
            </p:cNvPr>
            <p:cNvSpPr txBox="1"/>
            <p:nvPr/>
          </p:nvSpPr>
          <p:spPr>
            <a:xfrm>
              <a:off x="7018542" y="1045028"/>
              <a:ext cx="1208400" cy="519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5-year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Mark</a:t>
              </a:r>
              <a:endParaRPr sz="1800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78" name="Google Shape;1273;p22">
            <a:extLst>
              <a:ext uri="{FF2B5EF4-FFF2-40B4-BE49-F238E27FC236}">
                <a16:creationId xmlns:a16="http://schemas.microsoft.com/office/drawing/2014/main" id="{266F5BAE-53CD-437B-983B-8B5A9ADFEE3C}"/>
              </a:ext>
            </a:extLst>
          </p:cNvPr>
          <p:cNvSpPr txBox="1"/>
          <p:nvPr/>
        </p:nvSpPr>
        <p:spPr>
          <a:xfrm>
            <a:off x="3117229" y="3672491"/>
            <a:ext cx="2480912" cy="132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  <a:defRPr sz="1100">
                <a:solidFill>
                  <a:schemeClr val="dk1"/>
                </a:solidFill>
                <a:latin typeface="Fira Sans"/>
                <a:ea typeface="Fira Sans"/>
                <a:cs typeface="Fira Sans"/>
              </a:defRPr>
            </a:lvl1pPr>
          </a:lstStyle>
          <a:p>
            <a:pPr>
              <a:spcAft>
                <a:spcPts val="600"/>
              </a:spcAft>
            </a:pPr>
            <a:r>
              <a:rPr lang="en" dirty="0">
                <a:sym typeface="Fira Sans"/>
              </a:rPr>
              <a:t>New requirements </a:t>
            </a:r>
            <a:r>
              <a:rPr lang="en" dirty="0" smtClean="0">
                <a:sym typeface="Fira Sans"/>
              </a:rPr>
              <a:t>effective date</a:t>
            </a:r>
            <a:endParaRPr lang="en" dirty="0">
              <a:sym typeface="Fira Sans"/>
            </a:endParaRPr>
          </a:p>
          <a:p>
            <a:pPr>
              <a:spcAft>
                <a:spcPts val="600"/>
              </a:spcAft>
            </a:pPr>
            <a:r>
              <a:rPr lang="en" dirty="0">
                <a:sym typeface="Fira Sans"/>
              </a:rPr>
              <a:t>New energy efficiency standards</a:t>
            </a:r>
          </a:p>
          <a:p>
            <a:pPr>
              <a:spcAft>
                <a:spcPts val="600"/>
              </a:spcAft>
            </a:pPr>
            <a:r>
              <a:rPr lang="en" dirty="0">
                <a:sym typeface="Fira Sans"/>
              </a:rPr>
              <a:t>Compliance inspections begin</a:t>
            </a:r>
          </a:p>
        </p:txBody>
      </p:sp>
      <p:sp>
        <p:nvSpPr>
          <p:cNvPr id="79" name="Google Shape;1273;p22">
            <a:extLst>
              <a:ext uri="{FF2B5EF4-FFF2-40B4-BE49-F238E27FC236}">
                <a16:creationId xmlns:a16="http://schemas.microsoft.com/office/drawing/2014/main" id="{4AC10040-AACE-4172-92DC-C593DE054705}"/>
              </a:ext>
            </a:extLst>
          </p:cNvPr>
          <p:cNvSpPr txBox="1"/>
          <p:nvPr/>
        </p:nvSpPr>
        <p:spPr>
          <a:xfrm>
            <a:off x="6383803" y="3639975"/>
            <a:ext cx="2480912" cy="132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  <a:defRPr sz="1100">
                <a:solidFill>
                  <a:schemeClr val="dk1"/>
                </a:solidFill>
                <a:latin typeface="Fira Sans"/>
                <a:ea typeface="Fira Sans"/>
                <a:cs typeface="Fira Sans"/>
              </a:defRPr>
            </a:lvl1pPr>
          </a:lstStyle>
          <a:p>
            <a:r>
              <a:rPr lang="en" dirty="0">
                <a:sym typeface="Fira Sans"/>
              </a:rPr>
              <a:t>Expanded energy efficiency standards</a:t>
            </a:r>
            <a:br>
              <a:rPr lang="en" dirty="0">
                <a:sym typeface="Fira Sans"/>
              </a:rPr>
            </a:br>
            <a:endParaRPr lang="en" dirty="0">
              <a:sym typeface="Fira Sans"/>
            </a:endParaRPr>
          </a:p>
        </p:txBody>
      </p:sp>
      <p:sp>
        <p:nvSpPr>
          <p:cNvPr id="80" name="Google Shape;1273;p22">
            <a:extLst>
              <a:ext uri="{FF2B5EF4-FFF2-40B4-BE49-F238E27FC236}">
                <a16:creationId xmlns:a16="http://schemas.microsoft.com/office/drawing/2014/main" id="{DBD0C077-CA82-447C-A035-010F43C5F611}"/>
              </a:ext>
            </a:extLst>
          </p:cNvPr>
          <p:cNvSpPr txBox="1"/>
          <p:nvPr/>
        </p:nvSpPr>
        <p:spPr>
          <a:xfrm>
            <a:off x="2051401" y="2183877"/>
            <a:ext cx="1669042" cy="34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  <a:defRPr sz="1100">
                <a:solidFill>
                  <a:schemeClr val="dk1"/>
                </a:solidFill>
                <a:latin typeface="Fira Sans"/>
                <a:ea typeface="Fira Sans"/>
                <a:cs typeface="Fira Sans"/>
              </a:defRPr>
            </a:lvl1pPr>
          </a:lstStyle>
          <a:p>
            <a:pPr marL="0" indent="0" algn="ctr">
              <a:buNone/>
            </a:pPr>
            <a:r>
              <a:rPr lang="en" dirty="0">
                <a:solidFill>
                  <a:schemeClr val="accent4"/>
                </a:solidFill>
                <a:sym typeface="Fira Sans"/>
              </a:rPr>
              <a:t>Education and promote compliance</a:t>
            </a:r>
          </a:p>
        </p:txBody>
      </p:sp>
      <p:sp>
        <p:nvSpPr>
          <p:cNvPr id="81" name="Google Shape;1273;p22">
            <a:extLst>
              <a:ext uri="{FF2B5EF4-FFF2-40B4-BE49-F238E27FC236}">
                <a16:creationId xmlns:a16="http://schemas.microsoft.com/office/drawing/2014/main" id="{CAF2E31D-1689-4B66-A8A5-BAB80850DEA4}"/>
              </a:ext>
            </a:extLst>
          </p:cNvPr>
          <p:cNvSpPr txBox="1"/>
          <p:nvPr/>
        </p:nvSpPr>
        <p:spPr>
          <a:xfrm>
            <a:off x="4843431" y="2450309"/>
            <a:ext cx="2374369" cy="51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  <a:defRPr sz="1100">
                <a:solidFill>
                  <a:schemeClr val="dk1"/>
                </a:solidFill>
                <a:latin typeface="Fira Sans"/>
                <a:ea typeface="Fira Sans"/>
                <a:cs typeface="Fira Sans"/>
              </a:defRPr>
            </a:lvl1pPr>
          </a:lstStyle>
          <a:p>
            <a:pPr marL="0" indent="0" algn="ctr">
              <a:buNone/>
            </a:pPr>
            <a:r>
              <a:rPr lang="en" dirty="0">
                <a:solidFill>
                  <a:schemeClr val="accent5">
                    <a:lumMod val="50000"/>
                  </a:schemeClr>
                </a:solidFill>
                <a:sym typeface="Fira Sans"/>
              </a:rPr>
              <a:t>4-year rolling cycle of inspections (at least once every four years)</a:t>
            </a:r>
          </a:p>
        </p:txBody>
      </p:sp>
      <p:pic>
        <p:nvPicPr>
          <p:cNvPr id="1026" name="Picture 2" descr="Cycle Icons - Download Free Vector Icons | Noun Project">
            <a:extLst>
              <a:ext uri="{FF2B5EF4-FFF2-40B4-BE49-F238E27FC236}">
                <a16:creationId xmlns:a16="http://schemas.microsoft.com/office/drawing/2014/main" id="{F647A208-F333-4074-AD32-EA8029D65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63" y="1690975"/>
            <a:ext cx="769508" cy="7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AE57A01D-71D6-4D07-9065-CAD0838A1ED2}"/>
              </a:ext>
            </a:extLst>
          </p:cNvPr>
          <p:cNvSpPr/>
          <p:nvPr/>
        </p:nvSpPr>
        <p:spPr>
          <a:xfrm rot="16200000">
            <a:off x="2720473" y="1674648"/>
            <a:ext cx="330898" cy="2315980"/>
          </a:xfrm>
          <a:prstGeom prst="rightBrac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9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20"/>
          <p:cNvGrpSpPr/>
          <p:nvPr/>
        </p:nvGrpSpPr>
        <p:grpSpPr>
          <a:xfrm>
            <a:off x="1066653" y="1167692"/>
            <a:ext cx="1446323" cy="1328777"/>
            <a:chOff x="2932645" y="1692800"/>
            <a:chExt cx="1446323" cy="1328777"/>
          </a:xfrm>
        </p:grpSpPr>
        <p:sp>
          <p:nvSpPr>
            <p:cNvPr id="947" name="Google Shape;947;p20"/>
            <p:cNvSpPr/>
            <p:nvPr/>
          </p:nvSpPr>
          <p:spPr>
            <a:xfrm>
              <a:off x="2932645" y="1692800"/>
              <a:ext cx="1446323" cy="1317914"/>
            </a:xfrm>
            <a:custGeom>
              <a:avLst/>
              <a:gdLst/>
              <a:ahLst/>
              <a:cxnLst/>
              <a:rect l="l" t="t" r="r" b="b"/>
              <a:pathLst>
                <a:path w="30873" h="28132" extrusionOk="0">
                  <a:moveTo>
                    <a:pt x="15436" y="1"/>
                  </a:moveTo>
                  <a:cubicBezTo>
                    <a:pt x="14404" y="1"/>
                    <a:pt x="13356" y="115"/>
                    <a:pt x="12308" y="353"/>
                  </a:cubicBezTo>
                  <a:cubicBezTo>
                    <a:pt x="4735" y="2085"/>
                    <a:pt x="1" y="9628"/>
                    <a:pt x="1733" y="17200"/>
                  </a:cubicBezTo>
                  <a:cubicBezTo>
                    <a:pt x="3225" y="23706"/>
                    <a:pt x="9011" y="28131"/>
                    <a:pt x="15423" y="28131"/>
                  </a:cubicBezTo>
                  <a:cubicBezTo>
                    <a:pt x="16460" y="28131"/>
                    <a:pt x="17512" y="28016"/>
                    <a:pt x="18566" y="27775"/>
                  </a:cubicBezTo>
                  <a:cubicBezTo>
                    <a:pt x="26138" y="26042"/>
                    <a:pt x="30873" y="18500"/>
                    <a:pt x="29140" y="10942"/>
                  </a:cubicBezTo>
                  <a:cubicBezTo>
                    <a:pt x="27661" y="4418"/>
                    <a:pt x="21857" y="1"/>
                    <a:pt x="15436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3364350" y="1888125"/>
              <a:ext cx="583626" cy="1133452"/>
            </a:xfrm>
            <a:custGeom>
              <a:avLst/>
              <a:gdLst/>
              <a:ahLst/>
              <a:cxnLst/>
              <a:rect l="l" t="t" r="r" b="b"/>
              <a:pathLst>
                <a:path w="12458" h="32352" extrusionOk="0">
                  <a:moveTo>
                    <a:pt x="1" y="0"/>
                  </a:moveTo>
                  <a:lnTo>
                    <a:pt x="1" y="32352"/>
                  </a:lnTo>
                  <a:lnTo>
                    <a:pt x="12457" y="32352"/>
                  </a:lnTo>
                  <a:lnTo>
                    <a:pt x="124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9" name="Google Shape;949;p20"/>
            <p:cNvGrpSpPr/>
            <p:nvPr/>
          </p:nvGrpSpPr>
          <p:grpSpPr>
            <a:xfrm>
              <a:off x="3416338" y="1950675"/>
              <a:ext cx="479950" cy="805375"/>
              <a:chOff x="3416338" y="1950675"/>
              <a:chExt cx="479950" cy="805375"/>
            </a:xfrm>
          </p:grpSpPr>
          <p:sp>
            <p:nvSpPr>
              <p:cNvPr id="950" name="Google Shape;950;p20"/>
              <p:cNvSpPr/>
              <p:nvPr/>
            </p:nvSpPr>
            <p:spPr>
              <a:xfrm>
                <a:off x="3416338" y="19506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0"/>
              <p:cNvSpPr/>
              <p:nvPr/>
            </p:nvSpPr>
            <p:spPr>
              <a:xfrm>
                <a:off x="3479588" y="19506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0"/>
              <p:cNvSpPr/>
              <p:nvPr/>
            </p:nvSpPr>
            <p:spPr>
              <a:xfrm>
                <a:off x="3542838" y="19506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0"/>
              <p:cNvSpPr/>
              <p:nvPr/>
            </p:nvSpPr>
            <p:spPr>
              <a:xfrm>
                <a:off x="3606088" y="19506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0"/>
              <p:cNvSpPr/>
              <p:nvPr/>
            </p:nvSpPr>
            <p:spPr>
              <a:xfrm>
                <a:off x="3669338" y="19506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0"/>
              <p:cNvSpPr/>
              <p:nvPr/>
            </p:nvSpPr>
            <p:spPr>
              <a:xfrm>
                <a:off x="3732588" y="19506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0"/>
              <p:cNvSpPr/>
              <p:nvPr/>
            </p:nvSpPr>
            <p:spPr>
              <a:xfrm>
                <a:off x="3795838" y="19506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0"/>
              <p:cNvSpPr/>
              <p:nvPr/>
            </p:nvSpPr>
            <p:spPr>
              <a:xfrm>
                <a:off x="3859088" y="19506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0"/>
              <p:cNvSpPr/>
              <p:nvPr/>
            </p:nvSpPr>
            <p:spPr>
              <a:xfrm>
                <a:off x="3416338" y="20205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0"/>
              <p:cNvSpPr/>
              <p:nvPr/>
            </p:nvSpPr>
            <p:spPr>
              <a:xfrm>
                <a:off x="3479588" y="20205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0"/>
              <p:cNvSpPr/>
              <p:nvPr/>
            </p:nvSpPr>
            <p:spPr>
              <a:xfrm>
                <a:off x="3542838" y="20205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0"/>
              <p:cNvSpPr/>
              <p:nvPr/>
            </p:nvSpPr>
            <p:spPr>
              <a:xfrm>
                <a:off x="3606088" y="20205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0"/>
              <p:cNvSpPr/>
              <p:nvPr/>
            </p:nvSpPr>
            <p:spPr>
              <a:xfrm>
                <a:off x="3669338" y="20205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0"/>
              <p:cNvSpPr/>
              <p:nvPr/>
            </p:nvSpPr>
            <p:spPr>
              <a:xfrm>
                <a:off x="3732588" y="20205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0"/>
              <p:cNvSpPr/>
              <p:nvPr/>
            </p:nvSpPr>
            <p:spPr>
              <a:xfrm>
                <a:off x="3795838" y="20205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0"/>
              <p:cNvSpPr/>
              <p:nvPr/>
            </p:nvSpPr>
            <p:spPr>
              <a:xfrm>
                <a:off x="3859088" y="20205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0"/>
              <p:cNvSpPr/>
              <p:nvPr/>
            </p:nvSpPr>
            <p:spPr>
              <a:xfrm>
                <a:off x="3416338" y="20904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0"/>
              <p:cNvSpPr/>
              <p:nvPr/>
            </p:nvSpPr>
            <p:spPr>
              <a:xfrm>
                <a:off x="3479588" y="20904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0"/>
              <p:cNvSpPr/>
              <p:nvPr/>
            </p:nvSpPr>
            <p:spPr>
              <a:xfrm>
                <a:off x="3542838" y="20904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0"/>
              <p:cNvSpPr/>
              <p:nvPr/>
            </p:nvSpPr>
            <p:spPr>
              <a:xfrm>
                <a:off x="3606088" y="20904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0"/>
              <p:cNvSpPr/>
              <p:nvPr/>
            </p:nvSpPr>
            <p:spPr>
              <a:xfrm>
                <a:off x="3669338" y="20904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0"/>
              <p:cNvSpPr/>
              <p:nvPr/>
            </p:nvSpPr>
            <p:spPr>
              <a:xfrm>
                <a:off x="3732588" y="20904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0"/>
              <p:cNvSpPr/>
              <p:nvPr/>
            </p:nvSpPr>
            <p:spPr>
              <a:xfrm>
                <a:off x="3795838" y="20904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0"/>
              <p:cNvSpPr/>
              <p:nvPr/>
            </p:nvSpPr>
            <p:spPr>
              <a:xfrm>
                <a:off x="3859088" y="20904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0"/>
              <p:cNvSpPr/>
              <p:nvPr/>
            </p:nvSpPr>
            <p:spPr>
              <a:xfrm>
                <a:off x="3416338" y="21603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3479588" y="21603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3542838" y="21603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0"/>
              <p:cNvSpPr/>
              <p:nvPr/>
            </p:nvSpPr>
            <p:spPr>
              <a:xfrm>
                <a:off x="3606088" y="21603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0"/>
              <p:cNvSpPr/>
              <p:nvPr/>
            </p:nvSpPr>
            <p:spPr>
              <a:xfrm>
                <a:off x="3669338" y="21603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0"/>
              <p:cNvSpPr/>
              <p:nvPr/>
            </p:nvSpPr>
            <p:spPr>
              <a:xfrm>
                <a:off x="3732588" y="21603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0"/>
              <p:cNvSpPr/>
              <p:nvPr/>
            </p:nvSpPr>
            <p:spPr>
              <a:xfrm>
                <a:off x="3795838" y="21603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0"/>
              <p:cNvSpPr/>
              <p:nvPr/>
            </p:nvSpPr>
            <p:spPr>
              <a:xfrm>
                <a:off x="3859088" y="21603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0"/>
              <p:cNvSpPr/>
              <p:nvPr/>
            </p:nvSpPr>
            <p:spPr>
              <a:xfrm>
                <a:off x="3416338" y="22301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3479588" y="22301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3542838" y="22301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3606088" y="22301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3669338" y="22301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3732588" y="22301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0"/>
              <p:cNvSpPr/>
              <p:nvPr/>
            </p:nvSpPr>
            <p:spPr>
              <a:xfrm>
                <a:off x="3795838" y="22301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0"/>
              <p:cNvSpPr/>
              <p:nvPr/>
            </p:nvSpPr>
            <p:spPr>
              <a:xfrm>
                <a:off x="3859088" y="22301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0"/>
              <p:cNvSpPr/>
              <p:nvPr/>
            </p:nvSpPr>
            <p:spPr>
              <a:xfrm>
                <a:off x="3416338" y="22974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0"/>
              <p:cNvSpPr/>
              <p:nvPr/>
            </p:nvSpPr>
            <p:spPr>
              <a:xfrm>
                <a:off x="3479588" y="22974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0"/>
              <p:cNvSpPr/>
              <p:nvPr/>
            </p:nvSpPr>
            <p:spPr>
              <a:xfrm>
                <a:off x="3542838" y="22974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0"/>
              <p:cNvSpPr/>
              <p:nvPr/>
            </p:nvSpPr>
            <p:spPr>
              <a:xfrm>
                <a:off x="3606088" y="22974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0"/>
              <p:cNvSpPr/>
              <p:nvPr/>
            </p:nvSpPr>
            <p:spPr>
              <a:xfrm>
                <a:off x="3669338" y="22974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0"/>
              <p:cNvSpPr/>
              <p:nvPr/>
            </p:nvSpPr>
            <p:spPr>
              <a:xfrm>
                <a:off x="3732588" y="22974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0"/>
              <p:cNvSpPr/>
              <p:nvPr/>
            </p:nvSpPr>
            <p:spPr>
              <a:xfrm>
                <a:off x="3795838" y="22974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0"/>
              <p:cNvSpPr/>
              <p:nvPr/>
            </p:nvSpPr>
            <p:spPr>
              <a:xfrm>
                <a:off x="3859088" y="22974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0"/>
              <p:cNvSpPr/>
              <p:nvPr/>
            </p:nvSpPr>
            <p:spPr>
              <a:xfrm>
                <a:off x="3416338" y="23721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0"/>
              <p:cNvSpPr/>
              <p:nvPr/>
            </p:nvSpPr>
            <p:spPr>
              <a:xfrm>
                <a:off x="3479588" y="23721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0"/>
              <p:cNvSpPr/>
              <p:nvPr/>
            </p:nvSpPr>
            <p:spPr>
              <a:xfrm>
                <a:off x="3542838" y="23721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0"/>
              <p:cNvSpPr/>
              <p:nvPr/>
            </p:nvSpPr>
            <p:spPr>
              <a:xfrm>
                <a:off x="3606088" y="23721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0"/>
              <p:cNvSpPr/>
              <p:nvPr/>
            </p:nvSpPr>
            <p:spPr>
              <a:xfrm>
                <a:off x="3669338" y="23721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0"/>
              <p:cNvSpPr/>
              <p:nvPr/>
            </p:nvSpPr>
            <p:spPr>
              <a:xfrm>
                <a:off x="3732588" y="23721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0"/>
              <p:cNvSpPr/>
              <p:nvPr/>
            </p:nvSpPr>
            <p:spPr>
              <a:xfrm>
                <a:off x="3795838" y="23721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0"/>
              <p:cNvSpPr/>
              <p:nvPr/>
            </p:nvSpPr>
            <p:spPr>
              <a:xfrm>
                <a:off x="3859088" y="23721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0"/>
              <p:cNvSpPr/>
              <p:nvPr/>
            </p:nvSpPr>
            <p:spPr>
              <a:xfrm>
                <a:off x="3416338" y="24420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0"/>
              <p:cNvSpPr/>
              <p:nvPr/>
            </p:nvSpPr>
            <p:spPr>
              <a:xfrm>
                <a:off x="3479588" y="24420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0"/>
              <p:cNvSpPr/>
              <p:nvPr/>
            </p:nvSpPr>
            <p:spPr>
              <a:xfrm>
                <a:off x="3542838" y="24420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0"/>
              <p:cNvSpPr/>
              <p:nvPr/>
            </p:nvSpPr>
            <p:spPr>
              <a:xfrm>
                <a:off x="3606088" y="24420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0"/>
              <p:cNvSpPr/>
              <p:nvPr/>
            </p:nvSpPr>
            <p:spPr>
              <a:xfrm>
                <a:off x="3669338" y="24420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0"/>
              <p:cNvSpPr/>
              <p:nvPr/>
            </p:nvSpPr>
            <p:spPr>
              <a:xfrm>
                <a:off x="3732588" y="24420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0"/>
              <p:cNvSpPr/>
              <p:nvPr/>
            </p:nvSpPr>
            <p:spPr>
              <a:xfrm>
                <a:off x="3795838" y="24420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0"/>
              <p:cNvSpPr/>
              <p:nvPr/>
            </p:nvSpPr>
            <p:spPr>
              <a:xfrm>
                <a:off x="3859088" y="244200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0"/>
              <p:cNvSpPr/>
              <p:nvPr/>
            </p:nvSpPr>
            <p:spPr>
              <a:xfrm>
                <a:off x="3416338" y="25118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0"/>
              <p:cNvSpPr/>
              <p:nvPr/>
            </p:nvSpPr>
            <p:spPr>
              <a:xfrm>
                <a:off x="3479588" y="25118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0"/>
              <p:cNvSpPr/>
              <p:nvPr/>
            </p:nvSpPr>
            <p:spPr>
              <a:xfrm>
                <a:off x="3542838" y="25118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0"/>
              <p:cNvSpPr/>
              <p:nvPr/>
            </p:nvSpPr>
            <p:spPr>
              <a:xfrm>
                <a:off x="3606088" y="25118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0"/>
              <p:cNvSpPr/>
              <p:nvPr/>
            </p:nvSpPr>
            <p:spPr>
              <a:xfrm>
                <a:off x="3669338" y="25118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0"/>
              <p:cNvSpPr/>
              <p:nvPr/>
            </p:nvSpPr>
            <p:spPr>
              <a:xfrm>
                <a:off x="3732588" y="25118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0"/>
              <p:cNvSpPr/>
              <p:nvPr/>
            </p:nvSpPr>
            <p:spPr>
              <a:xfrm>
                <a:off x="3795838" y="25118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0"/>
              <p:cNvSpPr/>
              <p:nvPr/>
            </p:nvSpPr>
            <p:spPr>
              <a:xfrm>
                <a:off x="3859088" y="251187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0"/>
              <p:cNvSpPr/>
              <p:nvPr/>
            </p:nvSpPr>
            <p:spPr>
              <a:xfrm>
                <a:off x="3416338" y="25817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0"/>
              <p:cNvSpPr/>
              <p:nvPr/>
            </p:nvSpPr>
            <p:spPr>
              <a:xfrm>
                <a:off x="3479588" y="25817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0"/>
              <p:cNvSpPr/>
              <p:nvPr/>
            </p:nvSpPr>
            <p:spPr>
              <a:xfrm>
                <a:off x="3542838" y="25817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0"/>
              <p:cNvSpPr/>
              <p:nvPr/>
            </p:nvSpPr>
            <p:spPr>
              <a:xfrm>
                <a:off x="3606088" y="25817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0"/>
              <p:cNvSpPr/>
              <p:nvPr/>
            </p:nvSpPr>
            <p:spPr>
              <a:xfrm>
                <a:off x="3669338" y="25817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0"/>
              <p:cNvSpPr/>
              <p:nvPr/>
            </p:nvSpPr>
            <p:spPr>
              <a:xfrm>
                <a:off x="3732588" y="25817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0"/>
              <p:cNvSpPr/>
              <p:nvPr/>
            </p:nvSpPr>
            <p:spPr>
              <a:xfrm>
                <a:off x="3795838" y="25817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0"/>
              <p:cNvSpPr/>
              <p:nvPr/>
            </p:nvSpPr>
            <p:spPr>
              <a:xfrm>
                <a:off x="3859088" y="25817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0"/>
              <p:cNvSpPr/>
              <p:nvPr/>
            </p:nvSpPr>
            <p:spPr>
              <a:xfrm>
                <a:off x="3416338" y="26516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0"/>
              <p:cNvSpPr/>
              <p:nvPr/>
            </p:nvSpPr>
            <p:spPr>
              <a:xfrm>
                <a:off x="3479588" y="26516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0"/>
              <p:cNvSpPr/>
              <p:nvPr/>
            </p:nvSpPr>
            <p:spPr>
              <a:xfrm>
                <a:off x="3542838" y="26516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0"/>
              <p:cNvSpPr/>
              <p:nvPr/>
            </p:nvSpPr>
            <p:spPr>
              <a:xfrm>
                <a:off x="3606088" y="26516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0"/>
              <p:cNvSpPr/>
              <p:nvPr/>
            </p:nvSpPr>
            <p:spPr>
              <a:xfrm>
                <a:off x="3669338" y="26516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0"/>
              <p:cNvSpPr/>
              <p:nvPr/>
            </p:nvSpPr>
            <p:spPr>
              <a:xfrm>
                <a:off x="3732588" y="26516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0"/>
              <p:cNvSpPr/>
              <p:nvPr/>
            </p:nvSpPr>
            <p:spPr>
              <a:xfrm>
                <a:off x="3795838" y="26516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0"/>
              <p:cNvSpPr/>
              <p:nvPr/>
            </p:nvSpPr>
            <p:spPr>
              <a:xfrm>
                <a:off x="3859088" y="2651625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0"/>
              <p:cNvSpPr/>
              <p:nvPr/>
            </p:nvSpPr>
            <p:spPr>
              <a:xfrm>
                <a:off x="3416338" y="27188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0"/>
              <p:cNvSpPr/>
              <p:nvPr/>
            </p:nvSpPr>
            <p:spPr>
              <a:xfrm>
                <a:off x="3479588" y="27188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0"/>
              <p:cNvSpPr/>
              <p:nvPr/>
            </p:nvSpPr>
            <p:spPr>
              <a:xfrm>
                <a:off x="3542838" y="27188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0"/>
              <p:cNvSpPr/>
              <p:nvPr/>
            </p:nvSpPr>
            <p:spPr>
              <a:xfrm>
                <a:off x="3606088" y="27188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0"/>
              <p:cNvSpPr/>
              <p:nvPr/>
            </p:nvSpPr>
            <p:spPr>
              <a:xfrm>
                <a:off x="3669338" y="27188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0"/>
              <p:cNvSpPr/>
              <p:nvPr/>
            </p:nvSpPr>
            <p:spPr>
              <a:xfrm>
                <a:off x="3732588" y="27188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0"/>
              <p:cNvSpPr/>
              <p:nvPr/>
            </p:nvSpPr>
            <p:spPr>
              <a:xfrm>
                <a:off x="3795838" y="27188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0"/>
              <p:cNvSpPr/>
              <p:nvPr/>
            </p:nvSpPr>
            <p:spPr>
              <a:xfrm>
                <a:off x="3859088" y="2718850"/>
                <a:ext cx="37200" cy="3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6" name="Google Shape;1046;p20"/>
          <p:cNvGrpSpPr/>
          <p:nvPr/>
        </p:nvGrpSpPr>
        <p:grpSpPr>
          <a:xfrm>
            <a:off x="315179" y="2740660"/>
            <a:ext cx="2931684" cy="1011629"/>
            <a:chOff x="2383556" y="3705145"/>
            <a:chExt cx="1227088" cy="1291359"/>
          </a:xfrm>
        </p:grpSpPr>
        <p:cxnSp>
          <p:nvCxnSpPr>
            <p:cNvPr id="1047" name="Google Shape;1047;p20"/>
            <p:cNvCxnSpPr/>
            <p:nvPr/>
          </p:nvCxnSpPr>
          <p:spPr>
            <a:xfrm>
              <a:off x="2498694" y="4230811"/>
              <a:ext cx="1015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48" name="Google Shape;1048;p20"/>
            <p:cNvGrpSpPr/>
            <p:nvPr/>
          </p:nvGrpSpPr>
          <p:grpSpPr>
            <a:xfrm>
              <a:off x="2383556" y="3705145"/>
              <a:ext cx="1227088" cy="1291359"/>
              <a:chOff x="2383556" y="3705145"/>
              <a:chExt cx="1227088" cy="1291359"/>
            </a:xfrm>
          </p:grpSpPr>
          <p:sp>
            <p:nvSpPr>
              <p:cNvPr id="1049" name="Google Shape;1049;p20"/>
              <p:cNvSpPr txBox="1"/>
              <p:nvPr/>
            </p:nvSpPr>
            <p:spPr>
              <a:xfrm>
                <a:off x="2383556" y="4445102"/>
                <a:ext cx="1208400" cy="551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en-US" sz="1200" dirty="0">
                    <a:latin typeface="Fira Sans"/>
                    <a:ea typeface="Fira Sans"/>
                    <a:cs typeface="Fira Sans"/>
                    <a:sym typeface="Fira Sans"/>
                  </a:rPr>
                  <a:t>Brochure prepared by the Florida Department of Agriculture and Consumer Services</a:t>
                </a:r>
              </a:p>
            </p:txBody>
          </p:sp>
          <p:sp>
            <p:nvSpPr>
              <p:cNvPr id="1050" name="Google Shape;1050;p20"/>
              <p:cNvSpPr txBox="1"/>
              <p:nvPr/>
            </p:nvSpPr>
            <p:spPr>
              <a:xfrm>
                <a:off x="2402244" y="3705145"/>
                <a:ext cx="12084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en-US" sz="1800" dirty="0">
                    <a:solidFill>
                      <a:schemeClr val="accent5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Florida’s Landlord/Tenant Law</a:t>
                </a:r>
              </a:p>
            </p:txBody>
          </p:sp>
        </p:grpSp>
      </p:grpSp>
      <p:grpSp>
        <p:nvGrpSpPr>
          <p:cNvPr id="1052" name="Google Shape;1052;p20"/>
          <p:cNvGrpSpPr/>
          <p:nvPr/>
        </p:nvGrpSpPr>
        <p:grpSpPr>
          <a:xfrm>
            <a:off x="3791347" y="1126621"/>
            <a:ext cx="1446323" cy="1328542"/>
            <a:chOff x="4765043" y="1693034"/>
            <a:chExt cx="1446323" cy="1328542"/>
          </a:xfrm>
        </p:grpSpPr>
        <p:sp>
          <p:nvSpPr>
            <p:cNvPr id="1053" name="Google Shape;1053;p20"/>
            <p:cNvSpPr/>
            <p:nvPr/>
          </p:nvSpPr>
          <p:spPr>
            <a:xfrm>
              <a:off x="4765043" y="1693034"/>
              <a:ext cx="1446323" cy="1317258"/>
            </a:xfrm>
            <a:custGeom>
              <a:avLst/>
              <a:gdLst/>
              <a:ahLst/>
              <a:cxnLst/>
              <a:rect l="l" t="t" r="r" b="b"/>
              <a:pathLst>
                <a:path w="30873" h="28118" extrusionOk="0">
                  <a:moveTo>
                    <a:pt x="15431" y="0"/>
                  </a:moveTo>
                  <a:cubicBezTo>
                    <a:pt x="11833" y="0"/>
                    <a:pt x="8238" y="1371"/>
                    <a:pt x="5497" y="4111"/>
                  </a:cubicBezTo>
                  <a:cubicBezTo>
                    <a:pt x="1" y="9608"/>
                    <a:pt x="1" y="18510"/>
                    <a:pt x="5497" y="24006"/>
                  </a:cubicBezTo>
                  <a:cubicBezTo>
                    <a:pt x="8238" y="26747"/>
                    <a:pt x="11833" y="28117"/>
                    <a:pt x="15431" y="28117"/>
                  </a:cubicBezTo>
                  <a:cubicBezTo>
                    <a:pt x="19029" y="28117"/>
                    <a:pt x="22628" y="26747"/>
                    <a:pt x="25377" y="24006"/>
                  </a:cubicBezTo>
                  <a:cubicBezTo>
                    <a:pt x="30873" y="18510"/>
                    <a:pt x="30873" y="9608"/>
                    <a:pt x="25377" y="4111"/>
                  </a:cubicBezTo>
                  <a:cubicBezTo>
                    <a:pt x="22628" y="1371"/>
                    <a:pt x="19029" y="0"/>
                    <a:pt x="15431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4" name="Google Shape;1054;p20"/>
            <p:cNvGrpSpPr/>
            <p:nvPr/>
          </p:nvGrpSpPr>
          <p:grpSpPr>
            <a:xfrm>
              <a:off x="5203770" y="1908018"/>
              <a:ext cx="568916" cy="1113558"/>
              <a:chOff x="5203770" y="1908018"/>
              <a:chExt cx="568916" cy="1113558"/>
            </a:xfrm>
          </p:grpSpPr>
          <p:grpSp>
            <p:nvGrpSpPr>
              <p:cNvPr id="1055" name="Google Shape;1055;p20"/>
              <p:cNvGrpSpPr/>
              <p:nvPr/>
            </p:nvGrpSpPr>
            <p:grpSpPr>
              <a:xfrm>
                <a:off x="5221244" y="1933925"/>
                <a:ext cx="533927" cy="1087651"/>
                <a:chOff x="5221244" y="1933925"/>
                <a:chExt cx="533927" cy="1087651"/>
              </a:xfrm>
            </p:grpSpPr>
            <p:sp>
              <p:nvSpPr>
                <p:cNvPr id="1056" name="Google Shape;1056;p20"/>
                <p:cNvSpPr/>
                <p:nvPr/>
              </p:nvSpPr>
              <p:spPr>
                <a:xfrm>
                  <a:off x="5221250" y="2618224"/>
                  <a:ext cx="533921" cy="403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7" h="7051" extrusionOk="0">
                      <a:moveTo>
                        <a:pt x="1" y="0"/>
                      </a:moveTo>
                      <a:lnTo>
                        <a:pt x="1" y="7050"/>
                      </a:lnTo>
                      <a:lnTo>
                        <a:pt x="11397" y="7050"/>
                      </a:lnTo>
                      <a:lnTo>
                        <a:pt x="113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20"/>
                <p:cNvSpPr/>
                <p:nvPr/>
              </p:nvSpPr>
              <p:spPr>
                <a:xfrm>
                  <a:off x="5221244" y="2260688"/>
                  <a:ext cx="533921" cy="329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7" h="7035" extrusionOk="0">
                      <a:moveTo>
                        <a:pt x="1" y="0"/>
                      </a:moveTo>
                      <a:lnTo>
                        <a:pt x="1" y="7035"/>
                      </a:lnTo>
                      <a:lnTo>
                        <a:pt x="11397" y="7035"/>
                      </a:lnTo>
                      <a:lnTo>
                        <a:pt x="113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20"/>
                <p:cNvSpPr/>
                <p:nvPr/>
              </p:nvSpPr>
              <p:spPr>
                <a:xfrm>
                  <a:off x="5221244" y="1933925"/>
                  <a:ext cx="533921" cy="298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7" h="6378" extrusionOk="0">
                      <a:moveTo>
                        <a:pt x="1" y="0"/>
                      </a:moveTo>
                      <a:lnTo>
                        <a:pt x="1" y="6378"/>
                      </a:lnTo>
                      <a:lnTo>
                        <a:pt x="11397" y="6378"/>
                      </a:lnTo>
                      <a:lnTo>
                        <a:pt x="113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9" name="Google Shape;1059;p20"/>
              <p:cNvSpPr/>
              <p:nvPr/>
            </p:nvSpPr>
            <p:spPr>
              <a:xfrm>
                <a:off x="5203770" y="2590215"/>
                <a:ext cx="568916" cy="28062"/>
              </a:xfrm>
              <a:custGeom>
                <a:avLst/>
                <a:gdLst/>
                <a:ahLst/>
                <a:cxnLst/>
                <a:rect l="l" t="t" r="r" b="b"/>
                <a:pathLst>
                  <a:path w="12144" h="599" extrusionOk="0">
                    <a:moveTo>
                      <a:pt x="0" y="1"/>
                    </a:moveTo>
                    <a:lnTo>
                      <a:pt x="0" y="598"/>
                    </a:lnTo>
                    <a:lnTo>
                      <a:pt x="12143" y="598"/>
                    </a:lnTo>
                    <a:lnTo>
                      <a:pt x="1214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0"/>
              <p:cNvSpPr/>
              <p:nvPr/>
            </p:nvSpPr>
            <p:spPr>
              <a:xfrm>
                <a:off x="5203770" y="2231970"/>
                <a:ext cx="568916" cy="28764"/>
              </a:xfrm>
              <a:custGeom>
                <a:avLst/>
                <a:gdLst/>
                <a:ahLst/>
                <a:cxnLst/>
                <a:rect l="l" t="t" r="r" b="b"/>
                <a:pathLst>
                  <a:path w="12144" h="614" extrusionOk="0">
                    <a:moveTo>
                      <a:pt x="0" y="1"/>
                    </a:moveTo>
                    <a:lnTo>
                      <a:pt x="0" y="613"/>
                    </a:lnTo>
                    <a:lnTo>
                      <a:pt x="12143" y="613"/>
                    </a:lnTo>
                    <a:lnTo>
                      <a:pt x="1214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61" name="Google Shape;1061;p20"/>
              <p:cNvGrpSpPr/>
              <p:nvPr/>
            </p:nvGrpSpPr>
            <p:grpSpPr>
              <a:xfrm>
                <a:off x="5252023" y="1982178"/>
                <a:ext cx="471661" cy="915966"/>
                <a:chOff x="5252023" y="1982178"/>
                <a:chExt cx="471661" cy="915966"/>
              </a:xfrm>
            </p:grpSpPr>
            <p:sp>
              <p:nvSpPr>
                <p:cNvPr id="1062" name="Google Shape;1062;p20"/>
                <p:cNvSpPr/>
                <p:nvPr/>
              </p:nvSpPr>
              <p:spPr>
                <a:xfrm>
                  <a:off x="5252023" y="2645495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1"/>
                      </a:moveTo>
                      <a:lnTo>
                        <a:pt x="1" y="1420"/>
                      </a:lnTo>
                      <a:lnTo>
                        <a:pt x="1420" y="1420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20"/>
                <p:cNvSpPr/>
                <p:nvPr/>
              </p:nvSpPr>
              <p:spPr>
                <a:xfrm>
                  <a:off x="5353494" y="2645495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1"/>
                      </a:moveTo>
                      <a:lnTo>
                        <a:pt x="1" y="1420"/>
                      </a:lnTo>
                      <a:lnTo>
                        <a:pt x="1419" y="1420"/>
                      </a:lnTo>
                      <a:lnTo>
                        <a:pt x="141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20"/>
                <p:cNvSpPr/>
                <p:nvPr/>
              </p:nvSpPr>
              <p:spPr>
                <a:xfrm>
                  <a:off x="5454966" y="2645495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0" y="1"/>
                      </a:moveTo>
                      <a:lnTo>
                        <a:pt x="0" y="1420"/>
                      </a:lnTo>
                      <a:lnTo>
                        <a:pt x="1419" y="1420"/>
                      </a:lnTo>
                      <a:lnTo>
                        <a:pt x="141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20"/>
                <p:cNvSpPr/>
                <p:nvPr/>
              </p:nvSpPr>
              <p:spPr>
                <a:xfrm>
                  <a:off x="5555735" y="2645495"/>
                  <a:ext cx="67179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1420" extrusionOk="0">
                      <a:moveTo>
                        <a:pt x="0" y="1"/>
                      </a:moveTo>
                      <a:lnTo>
                        <a:pt x="0" y="1420"/>
                      </a:lnTo>
                      <a:lnTo>
                        <a:pt x="1434" y="1420"/>
                      </a:lnTo>
                      <a:lnTo>
                        <a:pt x="1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20"/>
                <p:cNvSpPr/>
                <p:nvPr/>
              </p:nvSpPr>
              <p:spPr>
                <a:xfrm>
                  <a:off x="5657160" y="2645495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1"/>
                      </a:moveTo>
                      <a:lnTo>
                        <a:pt x="1" y="1420"/>
                      </a:lnTo>
                      <a:lnTo>
                        <a:pt x="1420" y="1420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20"/>
                <p:cNvSpPr/>
                <p:nvPr/>
              </p:nvSpPr>
              <p:spPr>
                <a:xfrm>
                  <a:off x="5252023" y="273858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0"/>
                      </a:moveTo>
                      <a:lnTo>
                        <a:pt x="1" y="1419"/>
                      </a:lnTo>
                      <a:lnTo>
                        <a:pt x="1420" y="1419"/>
                      </a:lnTo>
                      <a:lnTo>
                        <a:pt x="14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8" name="Google Shape;1068;p20"/>
                <p:cNvSpPr/>
                <p:nvPr/>
              </p:nvSpPr>
              <p:spPr>
                <a:xfrm>
                  <a:off x="5353494" y="273858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0"/>
                      </a:moveTo>
                      <a:lnTo>
                        <a:pt x="1" y="1419"/>
                      </a:lnTo>
                      <a:lnTo>
                        <a:pt x="1419" y="1419"/>
                      </a:lnTo>
                      <a:lnTo>
                        <a:pt x="14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20"/>
                <p:cNvSpPr/>
                <p:nvPr/>
              </p:nvSpPr>
              <p:spPr>
                <a:xfrm>
                  <a:off x="5454966" y="273858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0" y="0"/>
                      </a:moveTo>
                      <a:lnTo>
                        <a:pt x="0" y="1419"/>
                      </a:lnTo>
                      <a:lnTo>
                        <a:pt x="1419" y="1419"/>
                      </a:lnTo>
                      <a:lnTo>
                        <a:pt x="14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20"/>
                <p:cNvSpPr/>
                <p:nvPr/>
              </p:nvSpPr>
              <p:spPr>
                <a:xfrm>
                  <a:off x="5555735" y="2738581"/>
                  <a:ext cx="67179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1420" extrusionOk="0">
                      <a:moveTo>
                        <a:pt x="0" y="0"/>
                      </a:moveTo>
                      <a:lnTo>
                        <a:pt x="0" y="1419"/>
                      </a:lnTo>
                      <a:lnTo>
                        <a:pt x="1434" y="1419"/>
                      </a:lnTo>
                      <a:lnTo>
                        <a:pt x="14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1" name="Google Shape;1071;p20"/>
                <p:cNvSpPr/>
                <p:nvPr/>
              </p:nvSpPr>
              <p:spPr>
                <a:xfrm>
                  <a:off x="5657160" y="273858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0"/>
                      </a:moveTo>
                      <a:lnTo>
                        <a:pt x="1" y="1419"/>
                      </a:lnTo>
                      <a:lnTo>
                        <a:pt x="1420" y="1419"/>
                      </a:lnTo>
                      <a:lnTo>
                        <a:pt x="14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20"/>
                <p:cNvSpPr/>
                <p:nvPr/>
              </p:nvSpPr>
              <p:spPr>
                <a:xfrm>
                  <a:off x="5252023" y="283162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1"/>
                      </a:moveTo>
                      <a:lnTo>
                        <a:pt x="1" y="1420"/>
                      </a:lnTo>
                      <a:lnTo>
                        <a:pt x="1420" y="1420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20"/>
                <p:cNvSpPr/>
                <p:nvPr/>
              </p:nvSpPr>
              <p:spPr>
                <a:xfrm>
                  <a:off x="5353494" y="283162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1"/>
                      </a:moveTo>
                      <a:lnTo>
                        <a:pt x="1" y="1420"/>
                      </a:lnTo>
                      <a:lnTo>
                        <a:pt x="1419" y="1420"/>
                      </a:lnTo>
                      <a:lnTo>
                        <a:pt x="141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20"/>
                <p:cNvSpPr/>
                <p:nvPr/>
              </p:nvSpPr>
              <p:spPr>
                <a:xfrm>
                  <a:off x="5454966" y="283162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0" y="1"/>
                      </a:moveTo>
                      <a:lnTo>
                        <a:pt x="0" y="1420"/>
                      </a:lnTo>
                      <a:lnTo>
                        <a:pt x="1419" y="1420"/>
                      </a:lnTo>
                      <a:lnTo>
                        <a:pt x="141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20"/>
                <p:cNvSpPr/>
                <p:nvPr/>
              </p:nvSpPr>
              <p:spPr>
                <a:xfrm>
                  <a:off x="5555735" y="2831621"/>
                  <a:ext cx="67179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1420" extrusionOk="0">
                      <a:moveTo>
                        <a:pt x="0" y="1"/>
                      </a:moveTo>
                      <a:lnTo>
                        <a:pt x="0" y="1420"/>
                      </a:lnTo>
                      <a:lnTo>
                        <a:pt x="1434" y="1420"/>
                      </a:lnTo>
                      <a:lnTo>
                        <a:pt x="1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20"/>
                <p:cNvSpPr/>
                <p:nvPr/>
              </p:nvSpPr>
              <p:spPr>
                <a:xfrm>
                  <a:off x="5657160" y="283162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1"/>
                      </a:moveTo>
                      <a:lnTo>
                        <a:pt x="1" y="1420"/>
                      </a:lnTo>
                      <a:lnTo>
                        <a:pt x="1420" y="1420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20"/>
                <p:cNvSpPr/>
                <p:nvPr/>
              </p:nvSpPr>
              <p:spPr>
                <a:xfrm>
                  <a:off x="5252023" y="228725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1"/>
                      </a:moveTo>
                      <a:lnTo>
                        <a:pt x="1" y="1420"/>
                      </a:lnTo>
                      <a:lnTo>
                        <a:pt x="1420" y="1420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20"/>
                <p:cNvSpPr/>
                <p:nvPr/>
              </p:nvSpPr>
              <p:spPr>
                <a:xfrm>
                  <a:off x="5353494" y="228725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1"/>
                      </a:moveTo>
                      <a:lnTo>
                        <a:pt x="1" y="1420"/>
                      </a:lnTo>
                      <a:lnTo>
                        <a:pt x="1419" y="1420"/>
                      </a:lnTo>
                      <a:lnTo>
                        <a:pt x="141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20"/>
                <p:cNvSpPr/>
                <p:nvPr/>
              </p:nvSpPr>
              <p:spPr>
                <a:xfrm>
                  <a:off x="5454966" y="228725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0" y="1"/>
                      </a:moveTo>
                      <a:lnTo>
                        <a:pt x="0" y="1420"/>
                      </a:lnTo>
                      <a:lnTo>
                        <a:pt x="1419" y="1420"/>
                      </a:lnTo>
                      <a:lnTo>
                        <a:pt x="141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20"/>
                <p:cNvSpPr/>
                <p:nvPr/>
              </p:nvSpPr>
              <p:spPr>
                <a:xfrm>
                  <a:off x="5555735" y="2287251"/>
                  <a:ext cx="67179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1420" extrusionOk="0">
                      <a:moveTo>
                        <a:pt x="0" y="1"/>
                      </a:moveTo>
                      <a:lnTo>
                        <a:pt x="0" y="1420"/>
                      </a:lnTo>
                      <a:lnTo>
                        <a:pt x="1434" y="1420"/>
                      </a:lnTo>
                      <a:lnTo>
                        <a:pt x="1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20"/>
                <p:cNvSpPr/>
                <p:nvPr/>
              </p:nvSpPr>
              <p:spPr>
                <a:xfrm>
                  <a:off x="5657160" y="228725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1"/>
                      </a:moveTo>
                      <a:lnTo>
                        <a:pt x="1" y="1420"/>
                      </a:lnTo>
                      <a:lnTo>
                        <a:pt x="1420" y="1420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20"/>
                <p:cNvSpPr/>
                <p:nvPr/>
              </p:nvSpPr>
              <p:spPr>
                <a:xfrm>
                  <a:off x="5252023" y="2380337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0"/>
                      </a:moveTo>
                      <a:lnTo>
                        <a:pt x="1" y="1419"/>
                      </a:lnTo>
                      <a:lnTo>
                        <a:pt x="1420" y="1419"/>
                      </a:lnTo>
                      <a:lnTo>
                        <a:pt x="14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20"/>
                <p:cNvSpPr/>
                <p:nvPr/>
              </p:nvSpPr>
              <p:spPr>
                <a:xfrm>
                  <a:off x="5353494" y="2380337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0"/>
                      </a:moveTo>
                      <a:lnTo>
                        <a:pt x="1" y="1419"/>
                      </a:lnTo>
                      <a:lnTo>
                        <a:pt x="1419" y="1419"/>
                      </a:lnTo>
                      <a:lnTo>
                        <a:pt x="14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20"/>
                <p:cNvSpPr/>
                <p:nvPr/>
              </p:nvSpPr>
              <p:spPr>
                <a:xfrm>
                  <a:off x="5454966" y="2380337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0" y="0"/>
                      </a:moveTo>
                      <a:lnTo>
                        <a:pt x="0" y="1419"/>
                      </a:lnTo>
                      <a:lnTo>
                        <a:pt x="1419" y="1419"/>
                      </a:lnTo>
                      <a:lnTo>
                        <a:pt x="14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20"/>
                <p:cNvSpPr/>
                <p:nvPr/>
              </p:nvSpPr>
              <p:spPr>
                <a:xfrm>
                  <a:off x="5555735" y="2380337"/>
                  <a:ext cx="67179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1420" extrusionOk="0">
                      <a:moveTo>
                        <a:pt x="0" y="0"/>
                      </a:moveTo>
                      <a:lnTo>
                        <a:pt x="0" y="1419"/>
                      </a:lnTo>
                      <a:lnTo>
                        <a:pt x="1434" y="1419"/>
                      </a:lnTo>
                      <a:lnTo>
                        <a:pt x="14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20"/>
                <p:cNvSpPr/>
                <p:nvPr/>
              </p:nvSpPr>
              <p:spPr>
                <a:xfrm>
                  <a:off x="5657160" y="2380337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0"/>
                      </a:moveTo>
                      <a:lnTo>
                        <a:pt x="1" y="1419"/>
                      </a:lnTo>
                      <a:lnTo>
                        <a:pt x="1420" y="1419"/>
                      </a:lnTo>
                      <a:lnTo>
                        <a:pt x="14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20"/>
                <p:cNvSpPr/>
                <p:nvPr/>
              </p:nvSpPr>
              <p:spPr>
                <a:xfrm>
                  <a:off x="5252023" y="2473377"/>
                  <a:ext cx="66523" cy="6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35" extrusionOk="0">
                      <a:moveTo>
                        <a:pt x="1" y="1"/>
                      </a:moveTo>
                      <a:lnTo>
                        <a:pt x="1" y="1434"/>
                      </a:lnTo>
                      <a:lnTo>
                        <a:pt x="1420" y="1434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20"/>
                <p:cNvSpPr/>
                <p:nvPr/>
              </p:nvSpPr>
              <p:spPr>
                <a:xfrm>
                  <a:off x="5353494" y="2473377"/>
                  <a:ext cx="66523" cy="6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35" extrusionOk="0">
                      <a:moveTo>
                        <a:pt x="1" y="1"/>
                      </a:moveTo>
                      <a:lnTo>
                        <a:pt x="1" y="1434"/>
                      </a:lnTo>
                      <a:lnTo>
                        <a:pt x="1419" y="1434"/>
                      </a:lnTo>
                      <a:lnTo>
                        <a:pt x="141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20"/>
                <p:cNvSpPr/>
                <p:nvPr/>
              </p:nvSpPr>
              <p:spPr>
                <a:xfrm>
                  <a:off x="5454966" y="2473377"/>
                  <a:ext cx="66523" cy="6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35" extrusionOk="0">
                      <a:moveTo>
                        <a:pt x="0" y="1"/>
                      </a:moveTo>
                      <a:lnTo>
                        <a:pt x="0" y="1434"/>
                      </a:lnTo>
                      <a:lnTo>
                        <a:pt x="1419" y="1434"/>
                      </a:lnTo>
                      <a:lnTo>
                        <a:pt x="141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20"/>
                <p:cNvSpPr/>
                <p:nvPr/>
              </p:nvSpPr>
              <p:spPr>
                <a:xfrm>
                  <a:off x="5555735" y="2473377"/>
                  <a:ext cx="67179" cy="6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1435" extrusionOk="0">
                      <a:moveTo>
                        <a:pt x="0" y="1"/>
                      </a:moveTo>
                      <a:lnTo>
                        <a:pt x="0" y="1434"/>
                      </a:lnTo>
                      <a:lnTo>
                        <a:pt x="1434" y="1434"/>
                      </a:lnTo>
                      <a:lnTo>
                        <a:pt x="1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20"/>
                <p:cNvSpPr/>
                <p:nvPr/>
              </p:nvSpPr>
              <p:spPr>
                <a:xfrm>
                  <a:off x="5657160" y="2473377"/>
                  <a:ext cx="66523" cy="6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35" extrusionOk="0">
                      <a:moveTo>
                        <a:pt x="1" y="1"/>
                      </a:moveTo>
                      <a:lnTo>
                        <a:pt x="1" y="1434"/>
                      </a:lnTo>
                      <a:lnTo>
                        <a:pt x="1420" y="1434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2" name="Google Shape;1092;p20"/>
                <p:cNvSpPr/>
                <p:nvPr/>
              </p:nvSpPr>
              <p:spPr>
                <a:xfrm>
                  <a:off x="5252023" y="1982178"/>
                  <a:ext cx="66523" cy="201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4303" extrusionOk="0">
                      <a:moveTo>
                        <a:pt x="1" y="1"/>
                      </a:moveTo>
                      <a:lnTo>
                        <a:pt x="1" y="4302"/>
                      </a:lnTo>
                      <a:lnTo>
                        <a:pt x="1420" y="4302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3" name="Google Shape;1093;p20"/>
                <p:cNvSpPr/>
                <p:nvPr/>
              </p:nvSpPr>
              <p:spPr>
                <a:xfrm>
                  <a:off x="5353494" y="1982178"/>
                  <a:ext cx="66523" cy="201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4303" extrusionOk="0">
                      <a:moveTo>
                        <a:pt x="1" y="1"/>
                      </a:moveTo>
                      <a:lnTo>
                        <a:pt x="1" y="4302"/>
                      </a:lnTo>
                      <a:lnTo>
                        <a:pt x="1419" y="4302"/>
                      </a:lnTo>
                      <a:lnTo>
                        <a:pt x="141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4" name="Google Shape;1094;p20"/>
                <p:cNvSpPr/>
                <p:nvPr/>
              </p:nvSpPr>
              <p:spPr>
                <a:xfrm>
                  <a:off x="5454966" y="1982178"/>
                  <a:ext cx="66523" cy="201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4303" extrusionOk="0">
                      <a:moveTo>
                        <a:pt x="0" y="1"/>
                      </a:moveTo>
                      <a:lnTo>
                        <a:pt x="0" y="4302"/>
                      </a:lnTo>
                      <a:lnTo>
                        <a:pt x="1419" y="4302"/>
                      </a:lnTo>
                      <a:lnTo>
                        <a:pt x="141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5" name="Google Shape;1095;p20"/>
                <p:cNvSpPr/>
                <p:nvPr/>
              </p:nvSpPr>
              <p:spPr>
                <a:xfrm>
                  <a:off x="5555735" y="1982178"/>
                  <a:ext cx="67179" cy="201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4303" extrusionOk="0">
                      <a:moveTo>
                        <a:pt x="0" y="1"/>
                      </a:moveTo>
                      <a:lnTo>
                        <a:pt x="0" y="4302"/>
                      </a:lnTo>
                      <a:lnTo>
                        <a:pt x="1434" y="4302"/>
                      </a:lnTo>
                      <a:lnTo>
                        <a:pt x="14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20"/>
                <p:cNvSpPr/>
                <p:nvPr/>
              </p:nvSpPr>
              <p:spPr>
                <a:xfrm>
                  <a:off x="5657160" y="1982178"/>
                  <a:ext cx="66523" cy="201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4303" extrusionOk="0">
                      <a:moveTo>
                        <a:pt x="1" y="1"/>
                      </a:moveTo>
                      <a:lnTo>
                        <a:pt x="1" y="4302"/>
                      </a:lnTo>
                      <a:lnTo>
                        <a:pt x="1420" y="4302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97" name="Google Shape;1097;p20"/>
              <p:cNvSpPr/>
              <p:nvPr/>
            </p:nvSpPr>
            <p:spPr>
              <a:xfrm>
                <a:off x="5203770" y="1908018"/>
                <a:ext cx="568916" cy="25251"/>
              </a:xfrm>
              <a:custGeom>
                <a:avLst/>
                <a:gdLst/>
                <a:ahLst/>
                <a:cxnLst/>
                <a:rect l="l" t="t" r="r" b="b"/>
                <a:pathLst>
                  <a:path w="12144" h="539" extrusionOk="0">
                    <a:moveTo>
                      <a:pt x="0" y="0"/>
                    </a:moveTo>
                    <a:lnTo>
                      <a:pt x="0" y="538"/>
                    </a:lnTo>
                    <a:lnTo>
                      <a:pt x="12143" y="538"/>
                    </a:lnTo>
                    <a:lnTo>
                      <a:pt x="12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8" name="Google Shape;1098;p20"/>
          <p:cNvGrpSpPr/>
          <p:nvPr/>
        </p:nvGrpSpPr>
        <p:grpSpPr>
          <a:xfrm>
            <a:off x="3109769" y="2687004"/>
            <a:ext cx="2776268" cy="946505"/>
            <a:chOff x="3916782" y="3563047"/>
            <a:chExt cx="1223055" cy="946505"/>
          </a:xfrm>
        </p:grpSpPr>
        <p:cxnSp>
          <p:nvCxnSpPr>
            <p:cNvPr id="1099" name="Google Shape;1099;p20"/>
            <p:cNvCxnSpPr/>
            <p:nvPr/>
          </p:nvCxnSpPr>
          <p:spPr>
            <a:xfrm>
              <a:off x="4027875" y="4028500"/>
              <a:ext cx="1015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00" name="Google Shape;1100;p20"/>
            <p:cNvGrpSpPr/>
            <p:nvPr/>
          </p:nvGrpSpPr>
          <p:grpSpPr>
            <a:xfrm>
              <a:off x="3916782" y="3563047"/>
              <a:ext cx="1223055" cy="946505"/>
              <a:chOff x="3916782" y="3563047"/>
              <a:chExt cx="1223055" cy="946505"/>
            </a:xfrm>
          </p:grpSpPr>
          <p:sp>
            <p:nvSpPr>
              <p:cNvPr id="1101" name="Google Shape;1101;p20"/>
              <p:cNvSpPr txBox="1"/>
              <p:nvPr/>
            </p:nvSpPr>
            <p:spPr>
              <a:xfrm>
                <a:off x="3916782" y="3958152"/>
                <a:ext cx="1208400" cy="55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Prepared by the City of Gainesville</a:t>
                </a:r>
                <a:endParaRPr sz="1200" dirty="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102" name="Google Shape;1102;p20"/>
              <p:cNvSpPr txBox="1"/>
              <p:nvPr/>
            </p:nvSpPr>
            <p:spPr>
              <a:xfrm>
                <a:off x="3931437" y="3563047"/>
                <a:ext cx="1208400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accent4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Tenant Bill of Rights and Responsibilities</a:t>
                </a:r>
                <a:endParaRPr sz="1800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  <p:grpSp>
        <p:nvGrpSpPr>
          <p:cNvPr id="1104" name="Google Shape;1104;p20"/>
          <p:cNvGrpSpPr/>
          <p:nvPr/>
        </p:nvGrpSpPr>
        <p:grpSpPr>
          <a:xfrm>
            <a:off x="6516041" y="1155671"/>
            <a:ext cx="1445620" cy="1328342"/>
            <a:chOff x="6597441" y="1693222"/>
            <a:chExt cx="1445620" cy="1328342"/>
          </a:xfrm>
        </p:grpSpPr>
        <p:sp>
          <p:nvSpPr>
            <p:cNvPr id="1105" name="Google Shape;1105;p20"/>
            <p:cNvSpPr/>
            <p:nvPr/>
          </p:nvSpPr>
          <p:spPr>
            <a:xfrm>
              <a:off x="6597441" y="1693222"/>
              <a:ext cx="1445620" cy="1317071"/>
            </a:xfrm>
            <a:custGeom>
              <a:avLst/>
              <a:gdLst/>
              <a:ahLst/>
              <a:cxnLst/>
              <a:rect l="l" t="t" r="r" b="b"/>
              <a:pathLst>
                <a:path w="30858" h="28114" extrusionOk="0">
                  <a:moveTo>
                    <a:pt x="15429" y="0"/>
                  </a:moveTo>
                  <a:cubicBezTo>
                    <a:pt x="11830" y="0"/>
                    <a:pt x="8230" y="1374"/>
                    <a:pt x="5482" y="4122"/>
                  </a:cubicBezTo>
                  <a:cubicBezTo>
                    <a:pt x="0" y="9604"/>
                    <a:pt x="0" y="18506"/>
                    <a:pt x="5482" y="24002"/>
                  </a:cubicBezTo>
                  <a:cubicBezTo>
                    <a:pt x="8230" y="26743"/>
                    <a:pt x="11830" y="28113"/>
                    <a:pt x="15429" y="28113"/>
                  </a:cubicBezTo>
                  <a:cubicBezTo>
                    <a:pt x="19029" y="28113"/>
                    <a:pt x="22628" y="26743"/>
                    <a:pt x="25376" y="24002"/>
                  </a:cubicBezTo>
                  <a:cubicBezTo>
                    <a:pt x="30858" y="18506"/>
                    <a:pt x="30858" y="9604"/>
                    <a:pt x="25376" y="4122"/>
                  </a:cubicBezTo>
                  <a:cubicBezTo>
                    <a:pt x="22628" y="1374"/>
                    <a:pt x="19029" y="0"/>
                    <a:pt x="15429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6" name="Google Shape;1106;p20"/>
            <p:cNvGrpSpPr/>
            <p:nvPr/>
          </p:nvGrpSpPr>
          <p:grpSpPr>
            <a:xfrm>
              <a:off x="6922609" y="2003681"/>
              <a:ext cx="795705" cy="1017882"/>
              <a:chOff x="6922609" y="2003681"/>
              <a:chExt cx="795705" cy="1017882"/>
            </a:xfrm>
          </p:grpSpPr>
          <p:sp>
            <p:nvSpPr>
              <p:cNvPr id="1107" name="Google Shape;1107;p20"/>
              <p:cNvSpPr/>
              <p:nvPr/>
            </p:nvSpPr>
            <p:spPr>
              <a:xfrm>
                <a:off x="7029850" y="2057749"/>
                <a:ext cx="580815" cy="963815"/>
              </a:xfrm>
              <a:custGeom>
                <a:avLst/>
                <a:gdLst/>
                <a:ahLst/>
                <a:cxnLst/>
                <a:rect l="l" t="t" r="r" b="b"/>
                <a:pathLst>
                  <a:path w="12398" h="25407" extrusionOk="0">
                    <a:moveTo>
                      <a:pt x="6199" y="1"/>
                    </a:moveTo>
                    <a:lnTo>
                      <a:pt x="1" y="6333"/>
                    </a:lnTo>
                    <a:lnTo>
                      <a:pt x="1" y="25407"/>
                    </a:lnTo>
                    <a:lnTo>
                      <a:pt x="12398" y="25407"/>
                    </a:lnTo>
                    <a:lnTo>
                      <a:pt x="12398" y="6333"/>
                    </a:lnTo>
                    <a:lnTo>
                      <a:pt x="61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0"/>
              <p:cNvSpPr/>
              <p:nvPr/>
            </p:nvSpPr>
            <p:spPr>
              <a:xfrm>
                <a:off x="6922609" y="2003681"/>
                <a:ext cx="795705" cy="435448"/>
              </a:xfrm>
              <a:custGeom>
                <a:avLst/>
                <a:gdLst/>
                <a:ahLst/>
                <a:cxnLst/>
                <a:rect l="l" t="t" r="r" b="b"/>
                <a:pathLst>
                  <a:path w="16985" h="9295" extrusionOk="0">
                    <a:moveTo>
                      <a:pt x="8527" y="1"/>
                    </a:moveTo>
                    <a:cubicBezTo>
                      <a:pt x="8301" y="1"/>
                      <a:pt x="8077" y="87"/>
                      <a:pt x="7906" y="259"/>
                    </a:cubicBezTo>
                    <a:cubicBezTo>
                      <a:pt x="6741" y="1438"/>
                      <a:pt x="5576" y="2618"/>
                      <a:pt x="4411" y="3798"/>
                    </a:cubicBezTo>
                    <a:cubicBezTo>
                      <a:pt x="3126" y="5113"/>
                      <a:pt x="1767" y="6367"/>
                      <a:pt x="572" y="7756"/>
                    </a:cubicBezTo>
                    <a:cubicBezTo>
                      <a:pt x="1" y="8408"/>
                      <a:pt x="592" y="9295"/>
                      <a:pt x="1236" y="9295"/>
                    </a:cubicBezTo>
                    <a:cubicBezTo>
                      <a:pt x="1434" y="9295"/>
                      <a:pt x="1636" y="9211"/>
                      <a:pt x="1812" y="9011"/>
                    </a:cubicBezTo>
                    <a:cubicBezTo>
                      <a:pt x="3022" y="7622"/>
                      <a:pt x="4381" y="6352"/>
                      <a:pt x="5665" y="5053"/>
                    </a:cubicBezTo>
                    <a:cubicBezTo>
                      <a:pt x="6621" y="4082"/>
                      <a:pt x="7562" y="3111"/>
                      <a:pt x="8518" y="2140"/>
                    </a:cubicBezTo>
                    <a:lnTo>
                      <a:pt x="14224" y="8070"/>
                    </a:lnTo>
                    <a:lnTo>
                      <a:pt x="15135" y="9011"/>
                    </a:lnTo>
                    <a:cubicBezTo>
                      <a:pt x="15317" y="9200"/>
                      <a:pt x="15522" y="9279"/>
                      <a:pt x="15721" y="9279"/>
                    </a:cubicBezTo>
                    <a:cubicBezTo>
                      <a:pt x="16389" y="9279"/>
                      <a:pt x="16984" y="8389"/>
                      <a:pt x="16374" y="7756"/>
                    </a:cubicBezTo>
                    <a:lnTo>
                      <a:pt x="10056" y="1199"/>
                    </a:lnTo>
                    <a:cubicBezTo>
                      <a:pt x="9758" y="886"/>
                      <a:pt x="9459" y="572"/>
                      <a:pt x="9160" y="259"/>
                    </a:cubicBezTo>
                    <a:cubicBezTo>
                      <a:pt x="8981" y="87"/>
                      <a:pt x="8753" y="1"/>
                      <a:pt x="85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09" name="Google Shape;1109;p20"/>
              <p:cNvGrpSpPr/>
              <p:nvPr/>
            </p:nvGrpSpPr>
            <p:grpSpPr>
              <a:xfrm>
                <a:off x="7119022" y="2483051"/>
                <a:ext cx="402898" cy="287423"/>
                <a:chOff x="7119022" y="2483051"/>
                <a:chExt cx="402898" cy="287423"/>
              </a:xfrm>
            </p:grpSpPr>
            <p:sp>
              <p:nvSpPr>
                <p:cNvPr id="1110" name="Google Shape;1110;p20"/>
                <p:cNvSpPr/>
                <p:nvPr/>
              </p:nvSpPr>
              <p:spPr>
                <a:xfrm>
                  <a:off x="7119022" y="248305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1"/>
                      </a:moveTo>
                      <a:lnTo>
                        <a:pt x="1" y="1420"/>
                      </a:lnTo>
                      <a:lnTo>
                        <a:pt x="1420" y="1420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20"/>
                <p:cNvSpPr/>
                <p:nvPr/>
              </p:nvSpPr>
              <p:spPr>
                <a:xfrm>
                  <a:off x="7231147" y="248305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1"/>
                      </a:moveTo>
                      <a:lnTo>
                        <a:pt x="1" y="1420"/>
                      </a:lnTo>
                      <a:lnTo>
                        <a:pt x="1420" y="1420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20"/>
                <p:cNvSpPr/>
                <p:nvPr/>
              </p:nvSpPr>
              <p:spPr>
                <a:xfrm>
                  <a:off x="7343272" y="248305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1"/>
                      </a:moveTo>
                      <a:lnTo>
                        <a:pt x="1" y="1420"/>
                      </a:lnTo>
                      <a:lnTo>
                        <a:pt x="1420" y="1420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20"/>
                <p:cNvSpPr/>
                <p:nvPr/>
              </p:nvSpPr>
              <p:spPr>
                <a:xfrm>
                  <a:off x="7455397" y="248305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1"/>
                      </a:moveTo>
                      <a:lnTo>
                        <a:pt x="1" y="1420"/>
                      </a:lnTo>
                      <a:lnTo>
                        <a:pt x="1420" y="1420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20"/>
                <p:cNvSpPr/>
                <p:nvPr/>
              </p:nvSpPr>
              <p:spPr>
                <a:xfrm>
                  <a:off x="7119022" y="259350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1"/>
                      </a:moveTo>
                      <a:lnTo>
                        <a:pt x="1" y="1420"/>
                      </a:lnTo>
                      <a:lnTo>
                        <a:pt x="1420" y="1420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20"/>
                <p:cNvSpPr/>
                <p:nvPr/>
              </p:nvSpPr>
              <p:spPr>
                <a:xfrm>
                  <a:off x="7231147" y="259350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1"/>
                      </a:moveTo>
                      <a:lnTo>
                        <a:pt x="1" y="1420"/>
                      </a:lnTo>
                      <a:lnTo>
                        <a:pt x="1420" y="1420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20"/>
                <p:cNvSpPr/>
                <p:nvPr/>
              </p:nvSpPr>
              <p:spPr>
                <a:xfrm>
                  <a:off x="7343272" y="259350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1"/>
                      </a:moveTo>
                      <a:lnTo>
                        <a:pt x="1" y="1420"/>
                      </a:lnTo>
                      <a:lnTo>
                        <a:pt x="1420" y="1420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20"/>
                <p:cNvSpPr/>
                <p:nvPr/>
              </p:nvSpPr>
              <p:spPr>
                <a:xfrm>
                  <a:off x="7455397" y="259350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1"/>
                      </a:moveTo>
                      <a:lnTo>
                        <a:pt x="1" y="1420"/>
                      </a:lnTo>
                      <a:lnTo>
                        <a:pt x="1420" y="1420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" name="Google Shape;1118;p20"/>
                <p:cNvSpPr/>
                <p:nvPr/>
              </p:nvSpPr>
              <p:spPr>
                <a:xfrm>
                  <a:off x="7119022" y="270395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1"/>
                      </a:moveTo>
                      <a:lnTo>
                        <a:pt x="1" y="1420"/>
                      </a:lnTo>
                      <a:lnTo>
                        <a:pt x="1420" y="1420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20"/>
                <p:cNvSpPr/>
                <p:nvPr/>
              </p:nvSpPr>
              <p:spPr>
                <a:xfrm>
                  <a:off x="7231147" y="270395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1"/>
                      </a:moveTo>
                      <a:lnTo>
                        <a:pt x="1" y="1420"/>
                      </a:lnTo>
                      <a:lnTo>
                        <a:pt x="1420" y="1420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20"/>
                <p:cNvSpPr/>
                <p:nvPr/>
              </p:nvSpPr>
              <p:spPr>
                <a:xfrm>
                  <a:off x="7343272" y="270395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1"/>
                      </a:moveTo>
                      <a:lnTo>
                        <a:pt x="1" y="1420"/>
                      </a:lnTo>
                      <a:lnTo>
                        <a:pt x="1420" y="1420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20"/>
                <p:cNvSpPr/>
                <p:nvPr/>
              </p:nvSpPr>
              <p:spPr>
                <a:xfrm>
                  <a:off x="7455397" y="2703951"/>
                  <a:ext cx="66523" cy="6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420" extrusionOk="0">
                      <a:moveTo>
                        <a:pt x="1" y="1"/>
                      </a:moveTo>
                      <a:lnTo>
                        <a:pt x="1" y="1420"/>
                      </a:lnTo>
                      <a:lnTo>
                        <a:pt x="1420" y="1420"/>
                      </a:lnTo>
                      <a:lnTo>
                        <a:pt x="14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2" name="Google Shape;1122;p20"/>
          <p:cNvGrpSpPr/>
          <p:nvPr/>
        </p:nvGrpSpPr>
        <p:grpSpPr>
          <a:xfrm>
            <a:off x="5795332" y="2685540"/>
            <a:ext cx="2887036" cy="947969"/>
            <a:chOff x="4378135" y="3543060"/>
            <a:chExt cx="2887036" cy="947969"/>
          </a:xfrm>
        </p:grpSpPr>
        <p:cxnSp>
          <p:nvCxnSpPr>
            <p:cNvPr id="1123" name="Google Shape;1123;p20"/>
            <p:cNvCxnSpPr>
              <a:cxnSpLocks/>
            </p:cNvCxnSpPr>
            <p:nvPr/>
          </p:nvCxnSpPr>
          <p:spPr>
            <a:xfrm>
              <a:off x="4678653" y="4009977"/>
              <a:ext cx="2286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24" name="Google Shape;1124;p20"/>
            <p:cNvGrpSpPr/>
            <p:nvPr/>
          </p:nvGrpSpPr>
          <p:grpSpPr>
            <a:xfrm>
              <a:off x="4378135" y="3543060"/>
              <a:ext cx="2887036" cy="947969"/>
              <a:chOff x="4378135" y="3543060"/>
              <a:chExt cx="2887036" cy="947969"/>
            </a:xfrm>
          </p:grpSpPr>
          <p:sp>
            <p:nvSpPr>
              <p:cNvPr id="1125" name="Google Shape;1125;p20"/>
              <p:cNvSpPr txBox="1"/>
              <p:nvPr/>
            </p:nvSpPr>
            <p:spPr>
              <a:xfrm>
                <a:off x="4378135" y="3939629"/>
                <a:ext cx="2887036" cy="55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Prepared by the City of </a:t>
                </a:r>
                <a:r>
                  <a:rPr lang="en" sz="1200" dirty="0" smtClean="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Gainesville</a:t>
                </a:r>
              </a:p>
              <a:p>
                <a:pPr lvl="0" algn="ctr"/>
                <a:r>
                  <a:rPr lang="en" sz="1200" dirty="0" smtClean="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 </a:t>
                </a:r>
                <a:r>
                  <a:rPr lang="en-US" sz="1200" dirty="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https://betterbuildingssolutioncenter.energy.gov/home-energy-score</a:t>
                </a:r>
                <a:endParaRPr sz="1200" dirty="0"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126" name="Google Shape;1126;p20"/>
              <p:cNvSpPr txBox="1"/>
              <p:nvPr/>
            </p:nvSpPr>
            <p:spPr>
              <a:xfrm>
                <a:off x="4490365" y="3543060"/>
                <a:ext cx="2662577" cy="2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accent3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U.S. Department of Energy Home Energy Score</a:t>
                </a:r>
                <a:endParaRPr sz="1800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  <p:sp>
        <p:nvSpPr>
          <p:cNvPr id="229" name="Google Shape;245;p16">
            <a:extLst>
              <a:ext uri="{FF2B5EF4-FFF2-40B4-BE49-F238E27FC236}">
                <a16:creationId xmlns:a16="http://schemas.microsoft.com/office/drawing/2014/main" id="{AF6CE4CC-9DA0-476E-8133-5DB0139BDBAE}"/>
              </a:ext>
            </a:extLst>
          </p:cNvPr>
          <p:cNvSpPr txBox="1"/>
          <p:nvPr/>
        </p:nvSpPr>
        <p:spPr>
          <a:xfrm>
            <a:off x="398213" y="269068"/>
            <a:ext cx="8347573" cy="823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Fira Sans"/>
                <a:ea typeface="Fira Sans"/>
                <a:cs typeface="Fira Sans"/>
                <a:sym typeface="Fira Sans"/>
              </a:rPr>
              <a:t>Owners will be required to provide each occupant with a complete copy (hard or electronic) of the current version of:</a:t>
            </a:r>
            <a:endParaRPr sz="20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6" name="Google Shape;245;p16">
            <a:extLst>
              <a:ext uri="{FF2B5EF4-FFF2-40B4-BE49-F238E27FC236}">
                <a16:creationId xmlns:a16="http://schemas.microsoft.com/office/drawing/2014/main" id="{3B4C96C2-E17A-4C83-93A5-A0889C9B5879}"/>
              </a:ext>
            </a:extLst>
          </p:cNvPr>
          <p:cNvSpPr txBox="1"/>
          <p:nvPr/>
        </p:nvSpPr>
        <p:spPr>
          <a:xfrm>
            <a:off x="299988" y="3895907"/>
            <a:ext cx="8347573" cy="813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dirty="0">
                <a:latin typeface="Fira Sans"/>
                <a:ea typeface="Fira Sans"/>
                <a:cs typeface="Fira Sans"/>
                <a:sym typeface="Fira Sans"/>
              </a:rPr>
              <a:t>Owner shall:</a:t>
            </a:r>
          </a:p>
          <a:p>
            <a:pPr marL="171450" lvl="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Fira Sans"/>
                <a:ea typeface="Fira Sans"/>
                <a:cs typeface="Fira Sans"/>
                <a:sym typeface="Fira Sans"/>
              </a:rPr>
              <a:t>Maintain a receipt signed by each occupant confirming they received the above documents</a:t>
            </a:r>
          </a:p>
          <a:p>
            <a:pPr marL="171450" lvl="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Fira Sans"/>
                <a:ea typeface="Fira Sans"/>
                <a:cs typeface="Fira Sans"/>
                <a:sym typeface="Fira Sans"/>
              </a:rPr>
              <a:t>Provide a completed self-inspection checklist certifying that the regulated unit complies with the living standards</a:t>
            </a:r>
          </a:p>
          <a:p>
            <a:pPr marL="171450" lvl="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Fira Sans"/>
                <a:ea typeface="Fira Sans"/>
                <a:cs typeface="Fira Sans"/>
                <a:sym typeface="Fira Sans"/>
              </a:rPr>
              <a:t>Provide a copy of the HVAC maintenance documentation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BEF3EC-876F-4C2D-AAF9-32241FF1AAE5}"/>
              </a:ext>
            </a:extLst>
          </p:cNvPr>
          <p:cNvSpPr/>
          <p:nvPr/>
        </p:nvSpPr>
        <p:spPr>
          <a:xfrm>
            <a:off x="5533716" y="4824095"/>
            <a:ext cx="36102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5"/>
            <a:r>
              <a:rPr lang="en-US" sz="1050" dirty="0"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*if owner is not local, they must provide a local </a:t>
            </a:r>
            <a:r>
              <a:rPr lang="en-US" sz="1050" dirty="0" smtClean="0">
                <a:highlight>
                  <a:srgbClr val="FFFF00"/>
                </a:highlight>
                <a:latin typeface="Fira Sans"/>
                <a:ea typeface="Fira Sans"/>
                <a:cs typeface="Fira Sans"/>
                <a:sym typeface="Fira Sans"/>
              </a:rPr>
              <a:t>contact</a:t>
            </a:r>
            <a:endParaRPr lang="en-US" sz="1050" dirty="0">
              <a:highlight>
                <a:srgbClr val="FFFF00"/>
              </a:highlight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791D3EB-F4BD-43EB-8CFD-612D85EFD1D2}"/>
              </a:ext>
            </a:extLst>
          </p:cNvPr>
          <p:cNvGrpSpPr/>
          <p:nvPr/>
        </p:nvGrpSpPr>
        <p:grpSpPr>
          <a:xfrm>
            <a:off x="2683493" y="832075"/>
            <a:ext cx="3493935" cy="3686283"/>
            <a:chOff x="2683493" y="832075"/>
            <a:chExt cx="3493935" cy="368628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387B3B7-E6DB-4107-8CD1-75570579B552}"/>
                </a:ext>
              </a:extLst>
            </p:cNvPr>
            <p:cNvGrpSpPr/>
            <p:nvPr/>
          </p:nvGrpSpPr>
          <p:grpSpPr>
            <a:xfrm>
              <a:off x="2683493" y="832075"/>
              <a:ext cx="3493935" cy="3686283"/>
              <a:chOff x="2683493" y="832075"/>
              <a:chExt cx="3493935" cy="3686283"/>
            </a:xfrm>
          </p:grpSpPr>
          <p:pic>
            <p:nvPicPr>
              <p:cNvPr id="5" name="Picture 4" descr="Diagram, engineering drawing&#10;&#10;Description automatically generated">
                <a:extLst>
                  <a:ext uri="{FF2B5EF4-FFF2-40B4-BE49-F238E27FC236}">
                    <a16:creationId xmlns:a16="http://schemas.microsoft.com/office/drawing/2014/main" id="{67E11596-3AF1-4EC9-9520-572576386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90000"/>
              </a:blip>
              <a:stretch>
                <a:fillRect/>
              </a:stretch>
            </p:blipFill>
            <p:spPr>
              <a:xfrm>
                <a:off x="2966572" y="832075"/>
                <a:ext cx="3210856" cy="3686283"/>
              </a:xfrm>
              <a:prstGeom prst="rect">
                <a:avLst/>
              </a:prstGeom>
            </p:spPr>
          </p:pic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A6BBEBA8-5784-4100-A644-D00CD5CE9A3F}"/>
                  </a:ext>
                </a:extLst>
              </p:cNvPr>
              <p:cNvSpPr/>
              <p:nvPr/>
            </p:nvSpPr>
            <p:spPr>
              <a:xfrm>
                <a:off x="2927969" y="2951212"/>
                <a:ext cx="111125" cy="1588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06CF7E25-1B4E-4833-AE8C-90C1D9051ABC}"/>
                  </a:ext>
                </a:extLst>
              </p:cNvPr>
              <p:cNvSpPr/>
              <p:nvPr/>
            </p:nvSpPr>
            <p:spPr>
              <a:xfrm>
                <a:off x="3149200" y="2951212"/>
                <a:ext cx="45719" cy="1588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1C2266F5-C01E-4842-8CCF-088932156A29}"/>
                  </a:ext>
                </a:extLst>
              </p:cNvPr>
              <p:cNvSpPr/>
              <p:nvPr/>
            </p:nvSpPr>
            <p:spPr>
              <a:xfrm>
                <a:off x="5407643" y="2181293"/>
                <a:ext cx="253382" cy="158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89BF1D6D-5902-4DFE-8BF4-017923236F8F}"/>
                  </a:ext>
                </a:extLst>
              </p:cNvPr>
              <p:cNvSpPr/>
              <p:nvPr/>
            </p:nvSpPr>
            <p:spPr>
              <a:xfrm>
                <a:off x="5295899" y="3030656"/>
                <a:ext cx="365125" cy="1155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FD95E911-ABAC-46D6-9359-F97602ADBBD4}"/>
                  </a:ext>
                </a:extLst>
              </p:cNvPr>
              <p:cNvSpPr/>
              <p:nvPr/>
            </p:nvSpPr>
            <p:spPr>
              <a:xfrm>
                <a:off x="3127512" y="3984728"/>
                <a:ext cx="393563" cy="1155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6D2E9420-C84A-4A80-BCB3-44CC441519F0}"/>
                  </a:ext>
                </a:extLst>
              </p:cNvPr>
              <p:cNvSpPr/>
              <p:nvPr/>
            </p:nvSpPr>
            <p:spPr>
              <a:xfrm>
                <a:off x="2683493" y="3978803"/>
                <a:ext cx="365125" cy="1140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5C5EB722-00BF-4B48-AB9F-5D46E28513A3}"/>
                  </a:ext>
                </a:extLst>
              </p:cNvPr>
              <p:cNvSpPr/>
              <p:nvPr/>
            </p:nvSpPr>
            <p:spPr>
              <a:xfrm>
                <a:off x="5922169" y="3440434"/>
                <a:ext cx="67669" cy="1140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6CE4B26-AD57-4DC1-BBE3-8B6E1CEC12F7}"/>
                  </a:ext>
                </a:extLst>
              </p:cNvPr>
              <p:cNvSpPr/>
              <p:nvPr/>
            </p:nvSpPr>
            <p:spPr>
              <a:xfrm>
                <a:off x="3097950" y="2033589"/>
                <a:ext cx="2940900" cy="2402512"/>
              </a:xfrm>
              <a:prstGeom prst="rect">
                <a:avLst/>
              </a:prstGeom>
              <a:noFill/>
              <a:ln w="57150">
                <a:solidFill>
                  <a:srgbClr val="50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C3A4018F-122E-46AD-8FCC-87E4FB7676B8}"/>
                </a:ext>
              </a:extLst>
            </p:cNvPr>
            <p:cNvSpPr/>
            <p:nvPr/>
          </p:nvSpPr>
          <p:spPr>
            <a:xfrm>
              <a:off x="2911595" y="2135487"/>
              <a:ext cx="111125" cy="1588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7" name="Google Shape;707;p19"/>
          <p:cNvSpPr txBox="1">
            <a:spLocks noGrp="1"/>
          </p:cNvSpPr>
          <p:nvPr>
            <p:ph type="title"/>
          </p:nvPr>
        </p:nvSpPr>
        <p:spPr>
          <a:xfrm>
            <a:off x="1300590" y="252032"/>
            <a:ext cx="653562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Energy Efficiency Standards effective 10/1/2021</a:t>
            </a:r>
            <a:endParaRPr dirty="0"/>
          </a:p>
        </p:txBody>
      </p:sp>
      <p:grpSp>
        <p:nvGrpSpPr>
          <p:cNvPr id="709" name="Google Shape;709;p19"/>
          <p:cNvGrpSpPr/>
          <p:nvPr/>
        </p:nvGrpSpPr>
        <p:grpSpPr>
          <a:xfrm>
            <a:off x="131938" y="904051"/>
            <a:ext cx="2906633" cy="979128"/>
            <a:chOff x="1203602" y="1478009"/>
            <a:chExt cx="2760139" cy="888716"/>
          </a:xfrm>
        </p:grpSpPr>
        <p:sp>
          <p:nvSpPr>
            <p:cNvPr id="710" name="Google Shape;710;p19"/>
            <p:cNvSpPr txBox="1"/>
            <p:nvPr/>
          </p:nvSpPr>
          <p:spPr>
            <a:xfrm>
              <a:off x="1203602" y="1478009"/>
              <a:ext cx="1544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Attic</a:t>
              </a:r>
              <a:endParaRPr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1" name="Google Shape;711;p19"/>
            <p:cNvSpPr txBox="1"/>
            <p:nvPr/>
          </p:nvSpPr>
          <p:spPr>
            <a:xfrm>
              <a:off x="1206388" y="1793425"/>
              <a:ext cx="2757353" cy="5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indent="-171450">
                <a:spcAft>
                  <a:spcPts val="60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R-19 insulation</a:t>
              </a:r>
            </a:p>
            <a:p>
              <a:pPr marL="171450" indent="-171450">
                <a:spcAft>
                  <a:spcPts val="60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Access must be weather stripped and insulated with minimum R-30</a:t>
              </a:r>
            </a:p>
          </p:txBody>
        </p:sp>
      </p:grpSp>
      <p:grpSp>
        <p:nvGrpSpPr>
          <p:cNvPr id="714" name="Google Shape;714;p19"/>
          <p:cNvGrpSpPr/>
          <p:nvPr/>
        </p:nvGrpSpPr>
        <p:grpSpPr>
          <a:xfrm>
            <a:off x="130204" y="1991349"/>
            <a:ext cx="2702564" cy="766960"/>
            <a:chOff x="1043694" y="1492150"/>
            <a:chExt cx="2714922" cy="802896"/>
          </a:xfrm>
        </p:grpSpPr>
        <p:sp>
          <p:nvSpPr>
            <p:cNvPr id="715" name="Google Shape;715;p19"/>
            <p:cNvSpPr txBox="1"/>
            <p:nvPr/>
          </p:nvSpPr>
          <p:spPr>
            <a:xfrm>
              <a:off x="1045184" y="1492150"/>
              <a:ext cx="1544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Ducts</a:t>
              </a:r>
              <a:endParaRPr sz="18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6" name="Google Shape;716;p19"/>
            <p:cNvSpPr txBox="1"/>
            <p:nvPr/>
          </p:nvSpPr>
          <p:spPr>
            <a:xfrm>
              <a:off x="1043694" y="1819716"/>
              <a:ext cx="2714922" cy="475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indent="-171450"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Visible duct joints must be sealed and insulated with minimum R-6</a:t>
              </a:r>
            </a:p>
          </p:txBody>
        </p:sp>
      </p:grpSp>
      <p:grpSp>
        <p:nvGrpSpPr>
          <p:cNvPr id="719" name="Google Shape;719;p19"/>
          <p:cNvGrpSpPr/>
          <p:nvPr/>
        </p:nvGrpSpPr>
        <p:grpSpPr>
          <a:xfrm>
            <a:off x="105991" y="2862249"/>
            <a:ext cx="2872649" cy="2103397"/>
            <a:chOff x="1211936" y="1478009"/>
            <a:chExt cx="2701496" cy="2103397"/>
          </a:xfrm>
        </p:grpSpPr>
        <p:sp>
          <p:nvSpPr>
            <p:cNvPr id="720" name="Google Shape;720;p19"/>
            <p:cNvSpPr txBox="1"/>
            <p:nvPr/>
          </p:nvSpPr>
          <p:spPr>
            <a:xfrm>
              <a:off x="1211936" y="1478009"/>
              <a:ext cx="1544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Water Heater</a:t>
              </a:r>
              <a:endParaRPr sz="18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1" name="Google Shape;721;p19"/>
            <p:cNvSpPr txBox="1"/>
            <p:nvPr/>
          </p:nvSpPr>
          <p:spPr>
            <a:xfrm>
              <a:off x="1225993" y="1754988"/>
              <a:ext cx="2687439" cy="1826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indent="-171450">
                <a:spcAft>
                  <a:spcPts val="60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Visible and properly functioning temperature/pressure release valve (TPRV)</a:t>
              </a:r>
            </a:p>
            <a:p>
              <a:pPr marL="171450" indent="-171450">
                <a:spcAft>
                  <a:spcPts val="60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Pipes insulated for the first three feet from the unit (excluding gas units)</a:t>
              </a:r>
            </a:p>
            <a:p>
              <a:pPr marL="171450" indent="-171450">
                <a:spcAft>
                  <a:spcPts val="60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Visible exterior water lines not in enclosed space must be insulated</a:t>
              </a:r>
            </a:p>
          </p:txBody>
        </p:sp>
      </p:grpSp>
      <p:grpSp>
        <p:nvGrpSpPr>
          <p:cNvPr id="724" name="Google Shape;724;p19"/>
          <p:cNvGrpSpPr/>
          <p:nvPr/>
        </p:nvGrpSpPr>
        <p:grpSpPr>
          <a:xfrm flipH="1">
            <a:off x="6745463" y="839382"/>
            <a:ext cx="2111713" cy="888716"/>
            <a:chOff x="1204603" y="1478009"/>
            <a:chExt cx="2111713" cy="888716"/>
          </a:xfrm>
        </p:grpSpPr>
        <p:sp>
          <p:nvSpPr>
            <p:cNvPr id="725" name="Google Shape;725;p19"/>
            <p:cNvSpPr txBox="1"/>
            <p:nvPr/>
          </p:nvSpPr>
          <p:spPr>
            <a:xfrm>
              <a:off x="1205388" y="1478009"/>
              <a:ext cx="1544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Chimney</a:t>
              </a:r>
              <a:endParaRPr sz="18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6" name="Google Shape;726;p19"/>
            <p:cNvSpPr txBox="1"/>
            <p:nvPr/>
          </p:nvSpPr>
          <p:spPr>
            <a:xfrm>
              <a:off x="1204603" y="1793425"/>
              <a:ext cx="2111713" cy="5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indent="-171450" algn="r"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Fireplace chimneys must have working doors, dampers, or closures</a:t>
              </a:r>
            </a:p>
          </p:txBody>
        </p:sp>
      </p:grpSp>
      <p:grpSp>
        <p:nvGrpSpPr>
          <p:cNvPr id="729" name="Google Shape;729;p19"/>
          <p:cNvGrpSpPr/>
          <p:nvPr/>
        </p:nvGrpSpPr>
        <p:grpSpPr>
          <a:xfrm flipH="1">
            <a:off x="5868351" y="1741743"/>
            <a:ext cx="2993646" cy="1791829"/>
            <a:chOff x="1203602" y="1478009"/>
            <a:chExt cx="2034745" cy="1078264"/>
          </a:xfrm>
        </p:grpSpPr>
        <p:sp>
          <p:nvSpPr>
            <p:cNvPr id="730" name="Google Shape;730;p19"/>
            <p:cNvSpPr txBox="1"/>
            <p:nvPr/>
          </p:nvSpPr>
          <p:spPr>
            <a:xfrm>
              <a:off x="1203602" y="1478009"/>
              <a:ext cx="1544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Plumbing</a:t>
              </a:r>
              <a:endParaRPr sz="18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1" name="Google Shape;731;p19"/>
            <p:cNvSpPr txBox="1"/>
            <p:nvPr/>
          </p:nvSpPr>
          <p:spPr>
            <a:xfrm>
              <a:off x="1204605" y="1707634"/>
              <a:ext cx="2033742" cy="848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indent="-171450" algn="r">
                <a:spcAft>
                  <a:spcPts val="60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Must be free of visible leaks</a:t>
              </a:r>
            </a:p>
            <a:p>
              <a:pPr marL="171450" indent="-171450" algn="r">
                <a:spcAft>
                  <a:spcPts val="60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Showerheads must be 2.2gal/min flow rate or less</a:t>
              </a:r>
            </a:p>
            <a:p>
              <a:pPr marL="171450" indent="-171450" algn="r">
                <a:spcAft>
                  <a:spcPts val="60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Faucets must have aerators with 2.2gal/min flow rate or less</a:t>
              </a:r>
            </a:p>
            <a:p>
              <a:pPr marL="171450" indent="-171450" algn="r">
                <a:spcAft>
                  <a:spcPts val="60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Toilets must be 3gal/flush or less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643A76B-0985-435B-B0D9-E9D8306A19F8}"/>
              </a:ext>
            </a:extLst>
          </p:cNvPr>
          <p:cNvSpPr/>
          <p:nvPr/>
        </p:nvSpPr>
        <p:spPr>
          <a:xfrm>
            <a:off x="2927970" y="2101849"/>
            <a:ext cx="111125" cy="158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2ADD0C28-E43D-40B0-B09F-284916A3038B}"/>
              </a:ext>
            </a:extLst>
          </p:cNvPr>
          <p:cNvSpPr/>
          <p:nvPr/>
        </p:nvSpPr>
        <p:spPr>
          <a:xfrm>
            <a:off x="6073759" y="3948092"/>
            <a:ext cx="365125" cy="11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1A54D2-4CE2-41E5-AE45-654653534EB1}"/>
              </a:ext>
            </a:extLst>
          </p:cNvPr>
          <p:cNvGrpSpPr/>
          <p:nvPr/>
        </p:nvGrpSpPr>
        <p:grpSpPr>
          <a:xfrm>
            <a:off x="2966572" y="1095541"/>
            <a:ext cx="3156910" cy="901760"/>
            <a:chOff x="2966572" y="1095541"/>
            <a:chExt cx="3156910" cy="901760"/>
          </a:xfrm>
        </p:grpSpPr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6A8FCBB2-F735-4796-955E-2E550B61C01B}"/>
                </a:ext>
              </a:extLst>
            </p:cNvPr>
            <p:cNvSpPr/>
            <p:nvPr/>
          </p:nvSpPr>
          <p:spPr>
            <a:xfrm>
              <a:off x="2966572" y="1096264"/>
              <a:ext cx="3156910" cy="901037"/>
            </a:xfrm>
            <a:prstGeom prst="trapezoid">
              <a:avLst>
                <a:gd name="adj" fmla="val 60996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rapezoid 195">
              <a:extLst>
                <a:ext uri="{FF2B5EF4-FFF2-40B4-BE49-F238E27FC236}">
                  <a16:creationId xmlns:a16="http://schemas.microsoft.com/office/drawing/2014/main" id="{41979570-2FD2-4283-8BB6-E5BED801F2A2}"/>
                </a:ext>
              </a:extLst>
            </p:cNvPr>
            <p:cNvSpPr/>
            <p:nvPr/>
          </p:nvSpPr>
          <p:spPr>
            <a:xfrm>
              <a:off x="2966572" y="1722342"/>
              <a:ext cx="3148576" cy="274958"/>
            </a:xfrm>
            <a:prstGeom prst="trapezoid">
              <a:avLst>
                <a:gd name="adj" fmla="val 60996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rapezoid 196">
              <a:extLst>
                <a:ext uri="{FF2B5EF4-FFF2-40B4-BE49-F238E27FC236}">
                  <a16:creationId xmlns:a16="http://schemas.microsoft.com/office/drawing/2014/main" id="{CEB238C6-C9D6-4ED1-9F70-D39DF7B56B70}"/>
                </a:ext>
              </a:extLst>
            </p:cNvPr>
            <p:cNvSpPr/>
            <p:nvPr/>
          </p:nvSpPr>
          <p:spPr>
            <a:xfrm>
              <a:off x="3310075" y="1095541"/>
              <a:ext cx="2493825" cy="363335"/>
            </a:xfrm>
            <a:prstGeom prst="trapezoid">
              <a:avLst>
                <a:gd name="adj" fmla="val 60996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AFBB129-CF7E-4409-AE41-8646995D3628}"/>
              </a:ext>
            </a:extLst>
          </p:cNvPr>
          <p:cNvSpPr/>
          <p:nvPr/>
        </p:nvSpPr>
        <p:spPr>
          <a:xfrm>
            <a:off x="6598903" y="4425605"/>
            <a:ext cx="21117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" sz="1200" dirty="0">
              <a:solidFill>
                <a:schemeClr val="dk1"/>
              </a:solidFill>
              <a:latin typeface="Fira Sans"/>
              <a:sym typeface="Fira Sans"/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74A09CE-8A47-438D-8680-0BCF7D9D5936}"/>
              </a:ext>
            </a:extLst>
          </p:cNvPr>
          <p:cNvCxnSpPr>
            <a:cxnSpLocks/>
          </p:cNvCxnSpPr>
          <p:nvPr/>
        </p:nvCxnSpPr>
        <p:spPr>
          <a:xfrm flipV="1">
            <a:off x="4136749" y="1929663"/>
            <a:ext cx="3757571" cy="467130"/>
          </a:xfrm>
          <a:prstGeom prst="bentConnector3">
            <a:avLst>
              <a:gd name="adj1" fmla="val 55273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4" name="Google Shape;734;p19"/>
          <p:cNvGrpSpPr/>
          <p:nvPr/>
        </p:nvGrpSpPr>
        <p:grpSpPr>
          <a:xfrm flipH="1">
            <a:off x="6002132" y="3554510"/>
            <a:ext cx="2857701" cy="1148096"/>
            <a:chOff x="1166912" y="1478009"/>
            <a:chExt cx="2776494" cy="1023120"/>
          </a:xfrm>
        </p:grpSpPr>
        <p:sp>
          <p:nvSpPr>
            <p:cNvPr id="735" name="Google Shape;735;p19"/>
            <p:cNvSpPr txBox="1"/>
            <p:nvPr/>
          </p:nvSpPr>
          <p:spPr>
            <a:xfrm>
              <a:off x="1210150" y="1478009"/>
              <a:ext cx="1544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HVAC Systems</a:t>
              </a:r>
              <a:endParaRPr sz="18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6" name="Google Shape;736;p19"/>
            <p:cNvSpPr txBox="1"/>
            <p:nvPr/>
          </p:nvSpPr>
          <p:spPr>
            <a:xfrm>
              <a:off x="1166912" y="1802163"/>
              <a:ext cx="2776494" cy="698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indent="-171450" algn="r">
                <a:spcAft>
                  <a:spcPts val="60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Must have maintenance performed by a currently licensed HVAC or mechanical contractor at least once within past 24 months</a:t>
              </a:r>
            </a:p>
          </p:txBody>
        </p:sp>
      </p:grpSp>
      <p:cxnSp>
        <p:nvCxnSpPr>
          <p:cNvPr id="231" name="Connector: Elbow 230">
            <a:extLst>
              <a:ext uri="{FF2B5EF4-FFF2-40B4-BE49-F238E27FC236}">
                <a16:creationId xmlns:a16="http://schemas.microsoft.com/office/drawing/2014/main" id="{B01059C7-0E9E-4A75-9767-0593282121F6}"/>
              </a:ext>
            </a:extLst>
          </p:cNvPr>
          <p:cNvCxnSpPr>
            <a:cxnSpLocks/>
            <a:endCxn id="735" idx="3"/>
          </p:cNvCxnSpPr>
          <p:nvPr/>
        </p:nvCxnSpPr>
        <p:spPr>
          <a:xfrm flipV="1">
            <a:off x="3876366" y="3693544"/>
            <a:ext cx="3349085" cy="526422"/>
          </a:xfrm>
          <a:prstGeom prst="bentConnector3">
            <a:avLst>
              <a:gd name="adj1" fmla="val 65017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or: Elbow 244">
            <a:extLst>
              <a:ext uri="{FF2B5EF4-FFF2-40B4-BE49-F238E27FC236}">
                <a16:creationId xmlns:a16="http://schemas.microsoft.com/office/drawing/2014/main" id="{2B276E1C-1623-4AC2-9898-103BC2FE19C4}"/>
              </a:ext>
            </a:extLst>
          </p:cNvPr>
          <p:cNvCxnSpPr>
            <a:cxnSpLocks/>
          </p:cNvCxnSpPr>
          <p:nvPr/>
        </p:nvCxnSpPr>
        <p:spPr>
          <a:xfrm>
            <a:off x="704799" y="1028016"/>
            <a:ext cx="2605276" cy="205130"/>
          </a:xfrm>
          <a:prstGeom prst="bentConnector3">
            <a:avLst>
              <a:gd name="adj1" fmla="val 60237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3B2E5CAC-C41C-4B6B-9AFC-0A743CDFD325}"/>
              </a:ext>
            </a:extLst>
          </p:cNvPr>
          <p:cNvCxnSpPr>
            <a:cxnSpLocks/>
          </p:cNvCxnSpPr>
          <p:nvPr/>
        </p:nvCxnSpPr>
        <p:spPr>
          <a:xfrm flipV="1">
            <a:off x="792480" y="1985168"/>
            <a:ext cx="2174092" cy="15888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95489FDC-782A-4590-B9CC-D5BE97EF80EE}"/>
              </a:ext>
            </a:extLst>
          </p:cNvPr>
          <p:cNvCxnSpPr>
            <a:cxnSpLocks/>
          </p:cNvCxnSpPr>
          <p:nvPr/>
        </p:nvCxnSpPr>
        <p:spPr>
          <a:xfrm>
            <a:off x="1419424" y="2984850"/>
            <a:ext cx="2101651" cy="1224711"/>
          </a:xfrm>
          <a:prstGeom prst="bentConnector3">
            <a:avLst>
              <a:gd name="adj1" fmla="val 68491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oogle Shape;712;p19">
            <a:extLst>
              <a:ext uri="{FF2B5EF4-FFF2-40B4-BE49-F238E27FC236}">
                <a16:creationId xmlns:a16="http://schemas.microsoft.com/office/drawing/2014/main" id="{72604934-4597-4106-AA5A-0275FE3B47A6}"/>
              </a:ext>
            </a:extLst>
          </p:cNvPr>
          <p:cNvCxnSpPr>
            <a:cxnSpLocks/>
          </p:cNvCxnSpPr>
          <p:nvPr/>
        </p:nvCxnSpPr>
        <p:spPr>
          <a:xfrm>
            <a:off x="5509260" y="965011"/>
            <a:ext cx="2433956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3A5579A2-A3EE-478D-92CF-4BE31C052436}"/>
              </a:ext>
            </a:extLst>
          </p:cNvPr>
          <p:cNvSpPr/>
          <p:nvPr/>
        </p:nvSpPr>
        <p:spPr>
          <a:xfrm>
            <a:off x="5209239" y="4720595"/>
            <a:ext cx="36471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indent="-171450" algn="r"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Fira Sans"/>
                <a:sym typeface="Fira Sans"/>
              </a:rPr>
              <a:t>HVAC filter installed that is appropriately sized</a:t>
            </a:r>
          </a:p>
        </p:txBody>
      </p:sp>
    </p:spTree>
    <p:extLst>
      <p:ext uri="{BB962C8B-B14F-4D97-AF65-F5344CB8AC3E}">
        <p14:creationId xmlns:p14="http://schemas.microsoft.com/office/powerpoint/2010/main" val="363115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791D3EB-F4BD-43EB-8CFD-612D85EFD1D2}"/>
              </a:ext>
            </a:extLst>
          </p:cNvPr>
          <p:cNvGrpSpPr/>
          <p:nvPr/>
        </p:nvGrpSpPr>
        <p:grpSpPr>
          <a:xfrm>
            <a:off x="2683493" y="832075"/>
            <a:ext cx="3493935" cy="3686283"/>
            <a:chOff x="2683493" y="832075"/>
            <a:chExt cx="3493935" cy="368628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387B3B7-E6DB-4107-8CD1-75570579B552}"/>
                </a:ext>
              </a:extLst>
            </p:cNvPr>
            <p:cNvGrpSpPr/>
            <p:nvPr/>
          </p:nvGrpSpPr>
          <p:grpSpPr>
            <a:xfrm>
              <a:off x="2683493" y="832075"/>
              <a:ext cx="3493935" cy="3686283"/>
              <a:chOff x="2683493" y="832075"/>
              <a:chExt cx="3493935" cy="3686283"/>
            </a:xfrm>
          </p:grpSpPr>
          <p:pic>
            <p:nvPicPr>
              <p:cNvPr id="5" name="Picture 4" descr="Diagram, engineering drawing&#10;&#10;Description automatically generated">
                <a:extLst>
                  <a:ext uri="{FF2B5EF4-FFF2-40B4-BE49-F238E27FC236}">
                    <a16:creationId xmlns:a16="http://schemas.microsoft.com/office/drawing/2014/main" id="{67E11596-3AF1-4EC9-9520-572576386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6572" y="832075"/>
                <a:ext cx="3210856" cy="3686283"/>
              </a:xfrm>
              <a:prstGeom prst="rect">
                <a:avLst/>
              </a:prstGeom>
            </p:spPr>
          </p:pic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A6BBEBA8-5784-4100-A644-D00CD5CE9A3F}"/>
                  </a:ext>
                </a:extLst>
              </p:cNvPr>
              <p:cNvSpPr/>
              <p:nvPr/>
            </p:nvSpPr>
            <p:spPr>
              <a:xfrm>
                <a:off x="2927969" y="2951212"/>
                <a:ext cx="111125" cy="1588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06CF7E25-1B4E-4833-AE8C-90C1D9051ABC}"/>
                  </a:ext>
                </a:extLst>
              </p:cNvPr>
              <p:cNvSpPr/>
              <p:nvPr/>
            </p:nvSpPr>
            <p:spPr>
              <a:xfrm>
                <a:off x="3149200" y="2951212"/>
                <a:ext cx="45719" cy="1588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1C2266F5-C01E-4842-8CCF-088932156A29}"/>
                  </a:ext>
                </a:extLst>
              </p:cNvPr>
              <p:cNvSpPr/>
              <p:nvPr/>
            </p:nvSpPr>
            <p:spPr>
              <a:xfrm>
                <a:off x="5407643" y="2181293"/>
                <a:ext cx="253382" cy="158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89BF1D6D-5902-4DFE-8BF4-017923236F8F}"/>
                  </a:ext>
                </a:extLst>
              </p:cNvPr>
              <p:cNvSpPr/>
              <p:nvPr/>
            </p:nvSpPr>
            <p:spPr>
              <a:xfrm>
                <a:off x="5295899" y="3030656"/>
                <a:ext cx="365125" cy="1155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FD95E911-ABAC-46D6-9359-F97602ADBBD4}"/>
                  </a:ext>
                </a:extLst>
              </p:cNvPr>
              <p:cNvSpPr/>
              <p:nvPr/>
            </p:nvSpPr>
            <p:spPr>
              <a:xfrm>
                <a:off x="3127512" y="3984728"/>
                <a:ext cx="393563" cy="1155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6D2E9420-C84A-4A80-BCB3-44CC441519F0}"/>
                  </a:ext>
                </a:extLst>
              </p:cNvPr>
              <p:cNvSpPr/>
              <p:nvPr/>
            </p:nvSpPr>
            <p:spPr>
              <a:xfrm>
                <a:off x="2683493" y="3978803"/>
                <a:ext cx="365125" cy="1140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5C5EB722-00BF-4B48-AB9F-5D46E28513A3}"/>
                  </a:ext>
                </a:extLst>
              </p:cNvPr>
              <p:cNvSpPr/>
              <p:nvPr/>
            </p:nvSpPr>
            <p:spPr>
              <a:xfrm>
                <a:off x="5922169" y="3440434"/>
                <a:ext cx="67669" cy="1140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6CE4B26-AD57-4DC1-BBE3-8B6E1CEC12F7}"/>
                  </a:ext>
                </a:extLst>
              </p:cNvPr>
              <p:cNvSpPr/>
              <p:nvPr/>
            </p:nvSpPr>
            <p:spPr>
              <a:xfrm>
                <a:off x="3097950" y="2033589"/>
                <a:ext cx="2940900" cy="2402512"/>
              </a:xfrm>
              <a:prstGeom prst="rect">
                <a:avLst/>
              </a:prstGeom>
              <a:noFill/>
              <a:ln w="57150">
                <a:solidFill>
                  <a:srgbClr val="50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C3A4018F-122E-46AD-8FCC-87E4FB7676B8}"/>
                </a:ext>
              </a:extLst>
            </p:cNvPr>
            <p:cNvSpPr/>
            <p:nvPr/>
          </p:nvSpPr>
          <p:spPr>
            <a:xfrm>
              <a:off x="2911595" y="2135487"/>
              <a:ext cx="111125" cy="1588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7" name="Google Shape;707;p19"/>
          <p:cNvSpPr txBox="1">
            <a:spLocks noGrp="1"/>
          </p:cNvSpPr>
          <p:nvPr>
            <p:ph type="title"/>
          </p:nvPr>
        </p:nvSpPr>
        <p:spPr>
          <a:xfrm>
            <a:off x="1300590" y="252032"/>
            <a:ext cx="653562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Energy Efficiency Standards effective </a:t>
            </a:r>
            <a:r>
              <a:rPr lang="en" dirty="0">
                <a:highlight>
                  <a:srgbClr val="FFFF00"/>
                </a:highlight>
              </a:rPr>
              <a:t>10/1/2026</a:t>
            </a:r>
            <a:endParaRPr dirty="0">
              <a:highlight>
                <a:srgbClr val="FFFF00"/>
              </a:highlight>
            </a:endParaRPr>
          </a:p>
        </p:txBody>
      </p:sp>
      <p:grpSp>
        <p:nvGrpSpPr>
          <p:cNvPr id="709" name="Google Shape;709;p19"/>
          <p:cNvGrpSpPr/>
          <p:nvPr/>
        </p:nvGrpSpPr>
        <p:grpSpPr>
          <a:xfrm>
            <a:off x="131938" y="904051"/>
            <a:ext cx="2906633" cy="979128"/>
            <a:chOff x="1203602" y="1478009"/>
            <a:chExt cx="2760139" cy="888716"/>
          </a:xfrm>
        </p:grpSpPr>
        <p:sp>
          <p:nvSpPr>
            <p:cNvPr id="710" name="Google Shape;710;p19"/>
            <p:cNvSpPr txBox="1"/>
            <p:nvPr/>
          </p:nvSpPr>
          <p:spPr>
            <a:xfrm>
              <a:off x="1203602" y="1478009"/>
              <a:ext cx="1544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Attic</a:t>
              </a:r>
              <a:endParaRPr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1" name="Google Shape;711;p19"/>
            <p:cNvSpPr txBox="1"/>
            <p:nvPr/>
          </p:nvSpPr>
          <p:spPr>
            <a:xfrm>
              <a:off x="1206388" y="1793425"/>
              <a:ext cx="2757353" cy="5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indent="-171450">
                <a:spcAft>
                  <a:spcPts val="60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highlight>
                    <a:srgbClr val="FFFF00"/>
                  </a:highlight>
                  <a:latin typeface="Fira Sans"/>
                  <a:sym typeface="Fira Sans"/>
                </a:rPr>
                <a:t>R-30 insulation</a:t>
              </a:r>
            </a:p>
            <a:p>
              <a:pPr marL="171450" indent="-171450">
                <a:spcAft>
                  <a:spcPts val="60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Access must be weather stripped and insulated with minimum R-30</a:t>
              </a:r>
            </a:p>
          </p:txBody>
        </p:sp>
      </p:grpSp>
      <p:grpSp>
        <p:nvGrpSpPr>
          <p:cNvPr id="714" name="Google Shape;714;p19"/>
          <p:cNvGrpSpPr/>
          <p:nvPr/>
        </p:nvGrpSpPr>
        <p:grpSpPr>
          <a:xfrm>
            <a:off x="131687" y="1991350"/>
            <a:ext cx="2702564" cy="743956"/>
            <a:chOff x="1045184" y="1492150"/>
            <a:chExt cx="2714922" cy="778814"/>
          </a:xfrm>
        </p:grpSpPr>
        <p:sp>
          <p:nvSpPr>
            <p:cNvPr id="715" name="Google Shape;715;p19"/>
            <p:cNvSpPr txBox="1"/>
            <p:nvPr/>
          </p:nvSpPr>
          <p:spPr>
            <a:xfrm>
              <a:off x="1045184" y="1492150"/>
              <a:ext cx="1544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Ducts</a:t>
              </a:r>
              <a:endParaRPr sz="18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6" name="Google Shape;716;p19"/>
            <p:cNvSpPr txBox="1"/>
            <p:nvPr/>
          </p:nvSpPr>
          <p:spPr>
            <a:xfrm>
              <a:off x="1045184" y="1795634"/>
              <a:ext cx="2714922" cy="475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indent="-171450"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Visible duct joints must be sealed and insulated with minimum R-6</a:t>
              </a:r>
            </a:p>
          </p:txBody>
        </p:sp>
      </p:grpSp>
      <p:grpSp>
        <p:nvGrpSpPr>
          <p:cNvPr id="719" name="Google Shape;719;p19"/>
          <p:cNvGrpSpPr/>
          <p:nvPr/>
        </p:nvGrpSpPr>
        <p:grpSpPr>
          <a:xfrm>
            <a:off x="105991" y="2862249"/>
            <a:ext cx="2872649" cy="2103397"/>
            <a:chOff x="1211936" y="1478009"/>
            <a:chExt cx="2701496" cy="2103397"/>
          </a:xfrm>
        </p:grpSpPr>
        <p:sp>
          <p:nvSpPr>
            <p:cNvPr id="720" name="Google Shape;720;p19"/>
            <p:cNvSpPr txBox="1"/>
            <p:nvPr/>
          </p:nvSpPr>
          <p:spPr>
            <a:xfrm>
              <a:off x="1211936" y="1478009"/>
              <a:ext cx="1544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Water Heater</a:t>
              </a:r>
              <a:endParaRPr sz="18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1" name="Google Shape;721;p19"/>
            <p:cNvSpPr txBox="1"/>
            <p:nvPr/>
          </p:nvSpPr>
          <p:spPr>
            <a:xfrm>
              <a:off x="1225993" y="1754988"/>
              <a:ext cx="2687439" cy="1826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indent="-171450">
                <a:spcAft>
                  <a:spcPts val="60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Visible and properly functioning temperature/pressure release valve (TPRV)</a:t>
              </a:r>
            </a:p>
            <a:p>
              <a:pPr marL="171450" indent="-171450">
                <a:spcAft>
                  <a:spcPts val="60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Pipes insulated for the first three feet from the unit (excluding gas units)</a:t>
              </a:r>
            </a:p>
            <a:p>
              <a:pPr marL="171450" indent="-171450">
                <a:spcAft>
                  <a:spcPts val="60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Visible exterior water lines not in enclosed space must be insulated</a:t>
              </a:r>
            </a:p>
          </p:txBody>
        </p:sp>
      </p:grpSp>
      <p:grpSp>
        <p:nvGrpSpPr>
          <p:cNvPr id="724" name="Google Shape;724;p19"/>
          <p:cNvGrpSpPr/>
          <p:nvPr/>
        </p:nvGrpSpPr>
        <p:grpSpPr>
          <a:xfrm flipH="1">
            <a:off x="6745463" y="839382"/>
            <a:ext cx="2111713" cy="888716"/>
            <a:chOff x="1204603" y="1478009"/>
            <a:chExt cx="2111713" cy="888716"/>
          </a:xfrm>
        </p:grpSpPr>
        <p:sp>
          <p:nvSpPr>
            <p:cNvPr id="725" name="Google Shape;725;p19"/>
            <p:cNvSpPr txBox="1"/>
            <p:nvPr/>
          </p:nvSpPr>
          <p:spPr>
            <a:xfrm>
              <a:off x="1205388" y="1478009"/>
              <a:ext cx="1544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Chimney</a:t>
              </a:r>
              <a:endParaRPr sz="18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6" name="Google Shape;726;p19"/>
            <p:cNvSpPr txBox="1"/>
            <p:nvPr/>
          </p:nvSpPr>
          <p:spPr>
            <a:xfrm>
              <a:off x="1204603" y="1793425"/>
              <a:ext cx="2111713" cy="5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indent="-171450" algn="r"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Fireplace chimneys must have working doors, dampers, or closures</a:t>
              </a:r>
            </a:p>
          </p:txBody>
        </p:sp>
      </p:grpSp>
      <p:grpSp>
        <p:nvGrpSpPr>
          <p:cNvPr id="729" name="Google Shape;729;p19"/>
          <p:cNvGrpSpPr/>
          <p:nvPr/>
        </p:nvGrpSpPr>
        <p:grpSpPr>
          <a:xfrm flipH="1">
            <a:off x="5868351" y="1741743"/>
            <a:ext cx="2993646" cy="1791829"/>
            <a:chOff x="1203602" y="1478009"/>
            <a:chExt cx="2034745" cy="1078264"/>
          </a:xfrm>
        </p:grpSpPr>
        <p:sp>
          <p:nvSpPr>
            <p:cNvPr id="730" name="Google Shape;730;p19"/>
            <p:cNvSpPr txBox="1"/>
            <p:nvPr/>
          </p:nvSpPr>
          <p:spPr>
            <a:xfrm>
              <a:off x="1203602" y="1478009"/>
              <a:ext cx="1544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Plumbing</a:t>
              </a:r>
              <a:endParaRPr sz="18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1" name="Google Shape;731;p19"/>
            <p:cNvSpPr txBox="1"/>
            <p:nvPr/>
          </p:nvSpPr>
          <p:spPr>
            <a:xfrm>
              <a:off x="1204605" y="1707634"/>
              <a:ext cx="2033742" cy="848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indent="-171450" algn="r">
                <a:spcAft>
                  <a:spcPts val="60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Must be free of visible leaks</a:t>
              </a:r>
            </a:p>
            <a:p>
              <a:pPr marL="171450" indent="-171450" algn="r">
                <a:spcAft>
                  <a:spcPts val="60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Showerheads must be 2.2gal/min flow rate or less</a:t>
              </a:r>
            </a:p>
            <a:p>
              <a:pPr marL="171450" indent="-171450" algn="r">
                <a:spcAft>
                  <a:spcPts val="60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Faucets must have aerators with 2.2gal/min flow rate or less</a:t>
              </a:r>
            </a:p>
            <a:p>
              <a:pPr marL="171450" indent="-171450" algn="r">
                <a:spcAft>
                  <a:spcPts val="60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highlight>
                    <a:srgbClr val="FFFF00"/>
                  </a:highlight>
                  <a:latin typeface="Fira Sans"/>
                  <a:sym typeface="Fira Sans"/>
                </a:rPr>
                <a:t>Toilets must be 1.6gal/flush or less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643A76B-0985-435B-B0D9-E9D8306A19F8}"/>
              </a:ext>
            </a:extLst>
          </p:cNvPr>
          <p:cNvSpPr/>
          <p:nvPr/>
        </p:nvSpPr>
        <p:spPr>
          <a:xfrm>
            <a:off x="2927970" y="2101849"/>
            <a:ext cx="111125" cy="158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2ADD0C28-E43D-40B0-B09F-284916A3038B}"/>
              </a:ext>
            </a:extLst>
          </p:cNvPr>
          <p:cNvSpPr/>
          <p:nvPr/>
        </p:nvSpPr>
        <p:spPr>
          <a:xfrm>
            <a:off x="6073759" y="3948092"/>
            <a:ext cx="365125" cy="11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1A54D2-4CE2-41E5-AE45-654653534EB1}"/>
              </a:ext>
            </a:extLst>
          </p:cNvPr>
          <p:cNvGrpSpPr/>
          <p:nvPr/>
        </p:nvGrpSpPr>
        <p:grpSpPr>
          <a:xfrm>
            <a:off x="2966572" y="1095541"/>
            <a:ext cx="3156910" cy="901760"/>
            <a:chOff x="2966572" y="1095541"/>
            <a:chExt cx="3156910" cy="901760"/>
          </a:xfrm>
        </p:grpSpPr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6A8FCBB2-F735-4796-955E-2E550B61C01B}"/>
                </a:ext>
              </a:extLst>
            </p:cNvPr>
            <p:cNvSpPr/>
            <p:nvPr/>
          </p:nvSpPr>
          <p:spPr>
            <a:xfrm>
              <a:off x="2966572" y="1096264"/>
              <a:ext cx="3156910" cy="901037"/>
            </a:xfrm>
            <a:prstGeom prst="trapezoid">
              <a:avLst>
                <a:gd name="adj" fmla="val 60996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rapezoid 195">
              <a:extLst>
                <a:ext uri="{FF2B5EF4-FFF2-40B4-BE49-F238E27FC236}">
                  <a16:creationId xmlns:a16="http://schemas.microsoft.com/office/drawing/2014/main" id="{41979570-2FD2-4283-8BB6-E5BED801F2A2}"/>
                </a:ext>
              </a:extLst>
            </p:cNvPr>
            <p:cNvSpPr/>
            <p:nvPr/>
          </p:nvSpPr>
          <p:spPr>
            <a:xfrm>
              <a:off x="2966572" y="1722342"/>
              <a:ext cx="3148576" cy="274958"/>
            </a:xfrm>
            <a:prstGeom prst="trapezoid">
              <a:avLst>
                <a:gd name="adj" fmla="val 60996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rapezoid 196">
              <a:extLst>
                <a:ext uri="{FF2B5EF4-FFF2-40B4-BE49-F238E27FC236}">
                  <a16:creationId xmlns:a16="http://schemas.microsoft.com/office/drawing/2014/main" id="{CEB238C6-C9D6-4ED1-9F70-D39DF7B56B70}"/>
                </a:ext>
              </a:extLst>
            </p:cNvPr>
            <p:cNvSpPr/>
            <p:nvPr/>
          </p:nvSpPr>
          <p:spPr>
            <a:xfrm>
              <a:off x="3310075" y="1095541"/>
              <a:ext cx="2493825" cy="363335"/>
            </a:xfrm>
            <a:prstGeom prst="trapezoid">
              <a:avLst>
                <a:gd name="adj" fmla="val 60996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AFBB129-CF7E-4409-AE41-8646995D3628}"/>
              </a:ext>
            </a:extLst>
          </p:cNvPr>
          <p:cNvSpPr/>
          <p:nvPr/>
        </p:nvSpPr>
        <p:spPr>
          <a:xfrm>
            <a:off x="6598903" y="4425605"/>
            <a:ext cx="21117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" sz="1200" dirty="0">
              <a:solidFill>
                <a:schemeClr val="dk1"/>
              </a:solidFill>
              <a:latin typeface="Fira Sans"/>
              <a:sym typeface="Fira Sans"/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74A09CE-8A47-438D-8680-0BCF7D9D5936}"/>
              </a:ext>
            </a:extLst>
          </p:cNvPr>
          <p:cNvCxnSpPr>
            <a:cxnSpLocks/>
          </p:cNvCxnSpPr>
          <p:nvPr/>
        </p:nvCxnSpPr>
        <p:spPr>
          <a:xfrm flipV="1">
            <a:off x="4136749" y="1929663"/>
            <a:ext cx="3757571" cy="467130"/>
          </a:xfrm>
          <a:prstGeom prst="bentConnector3">
            <a:avLst>
              <a:gd name="adj1" fmla="val 55273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4" name="Google Shape;734;p19"/>
          <p:cNvGrpSpPr/>
          <p:nvPr/>
        </p:nvGrpSpPr>
        <p:grpSpPr>
          <a:xfrm flipH="1">
            <a:off x="6002132" y="3554510"/>
            <a:ext cx="2857701" cy="1148096"/>
            <a:chOff x="1166912" y="1478009"/>
            <a:chExt cx="2776494" cy="1023120"/>
          </a:xfrm>
        </p:grpSpPr>
        <p:sp>
          <p:nvSpPr>
            <p:cNvPr id="735" name="Google Shape;735;p19"/>
            <p:cNvSpPr txBox="1"/>
            <p:nvPr/>
          </p:nvSpPr>
          <p:spPr>
            <a:xfrm>
              <a:off x="1210150" y="1478009"/>
              <a:ext cx="1544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HVAC Systems</a:t>
              </a:r>
              <a:endParaRPr sz="18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6" name="Google Shape;736;p19"/>
            <p:cNvSpPr txBox="1"/>
            <p:nvPr/>
          </p:nvSpPr>
          <p:spPr>
            <a:xfrm>
              <a:off x="1166912" y="1802163"/>
              <a:ext cx="2776494" cy="698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indent="-171450" algn="r">
                <a:spcAft>
                  <a:spcPts val="60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sym typeface="Fira Sans"/>
                </a:rPr>
                <a:t>Must have maintenance performed by a currently licensed HVAC or mechanical contractor at least once within past 24 months</a:t>
              </a:r>
            </a:p>
          </p:txBody>
        </p:sp>
      </p:grpSp>
      <p:cxnSp>
        <p:nvCxnSpPr>
          <p:cNvPr id="231" name="Connector: Elbow 230">
            <a:extLst>
              <a:ext uri="{FF2B5EF4-FFF2-40B4-BE49-F238E27FC236}">
                <a16:creationId xmlns:a16="http://schemas.microsoft.com/office/drawing/2014/main" id="{B01059C7-0E9E-4A75-9767-0593282121F6}"/>
              </a:ext>
            </a:extLst>
          </p:cNvPr>
          <p:cNvCxnSpPr>
            <a:cxnSpLocks/>
            <a:endCxn id="735" idx="3"/>
          </p:cNvCxnSpPr>
          <p:nvPr/>
        </p:nvCxnSpPr>
        <p:spPr>
          <a:xfrm flipV="1">
            <a:off x="3876366" y="3693544"/>
            <a:ext cx="3349085" cy="526422"/>
          </a:xfrm>
          <a:prstGeom prst="bentConnector3">
            <a:avLst>
              <a:gd name="adj1" fmla="val 65017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or: Elbow 244">
            <a:extLst>
              <a:ext uri="{FF2B5EF4-FFF2-40B4-BE49-F238E27FC236}">
                <a16:creationId xmlns:a16="http://schemas.microsoft.com/office/drawing/2014/main" id="{2B276E1C-1623-4AC2-9898-103BC2FE19C4}"/>
              </a:ext>
            </a:extLst>
          </p:cNvPr>
          <p:cNvCxnSpPr>
            <a:cxnSpLocks/>
          </p:cNvCxnSpPr>
          <p:nvPr/>
        </p:nvCxnSpPr>
        <p:spPr>
          <a:xfrm>
            <a:off x="704799" y="1028016"/>
            <a:ext cx="2605276" cy="205130"/>
          </a:xfrm>
          <a:prstGeom prst="bentConnector3">
            <a:avLst>
              <a:gd name="adj1" fmla="val 60237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3B2E5CAC-C41C-4B6B-9AFC-0A743CDFD325}"/>
              </a:ext>
            </a:extLst>
          </p:cNvPr>
          <p:cNvCxnSpPr>
            <a:cxnSpLocks/>
          </p:cNvCxnSpPr>
          <p:nvPr/>
        </p:nvCxnSpPr>
        <p:spPr>
          <a:xfrm flipV="1">
            <a:off x="792480" y="1985168"/>
            <a:ext cx="2174092" cy="15888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95489FDC-782A-4590-B9CC-D5BE97EF80EE}"/>
              </a:ext>
            </a:extLst>
          </p:cNvPr>
          <p:cNvCxnSpPr>
            <a:cxnSpLocks/>
          </p:cNvCxnSpPr>
          <p:nvPr/>
        </p:nvCxnSpPr>
        <p:spPr>
          <a:xfrm>
            <a:off x="1419424" y="2984850"/>
            <a:ext cx="2101651" cy="1224711"/>
          </a:xfrm>
          <a:prstGeom prst="bentConnector3">
            <a:avLst>
              <a:gd name="adj1" fmla="val 68491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oogle Shape;712;p19">
            <a:extLst>
              <a:ext uri="{FF2B5EF4-FFF2-40B4-BE49-F238E27FC236}">
                <a16:creationId xmlns:a16="http://schemas.microsoft.com/office/drawing/2014/main" id="{72604934-4597-4106-AA5A-0275FE3B47A6}"/>
              </a:ext>
            </a:extLst>
          </p:cNvPr>
          <p:cNvCxnSpPr>
            <a:cxnSpLocks/>
          </p:cNvCxnSpPr>
          <p:nvPr/>
        </p:nvCxnSpPr>
        <p:spPr>
          <a:xfrm>
            <a:off x="5509260" y="965011"/>
            <a:ext cx="2433956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3A5579A2-A3EE-478D-92CF-4BE31C052436}"/>
              </a:ext>
            </a:extLst>
          </p:cNvPr>
          <p:cNvSpPr/>
          <p:nvPr/>
        </p:nvSpPr>
        <p:spPr>
          <a:xfrm>
            <a:off x="5209239" y="4652347"/>
            <a:ext cx="36471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indent="-171450" algn="r"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Fira Sans"/>
                <a:sym typeface="Fira Sans"/>
              </a:rPr>
              <a:t>HVAC filter installed that is appropriately sized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1F75FD8-94D3-448F-93B4-77A6695CD3BE}"/>
              </a:ext>
            </a:extLst>
          </p:cNvPr>
          <p:cNvSpPr/>
          <p:nvPr/>
        </p:nvSpPr>
        <p:spPr>
          <a:xfrm>
            <a:off x="4732020" y="4887203"/>
            <a:ext cx="412437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indent="-171450" algn="r"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highlight>
                  <a:srgbClr val="FFFF00"/>
                </a:highlight>
                <a:latin typeface="Fira Sans"/>
                <a:sym typeface="Fira Sans"/>
              </a:rPr>
              <a:t>A programmable thermostat must be connected</a:t>
            </a:r>
          </a:p>
        </p:txBody>
      </p:sp>
    </p:spTree>
    <p:extLst>
      <p:ext uri="{BB962C8B-B14F-4D97-AF65-F5344CB8AC3E}">
        <p14:creationId xmlns:p14="http://schemas.microsoft.com/office/powerpoint/2010/main" val="1861260462"/>
      </p:ext>
    </p:extLst>
  </p:cSld>
  <p:clrMapOvr>
    <a:masterClrMapping/>
  </p:clrMapOvr>
</p:sld>
</file>

<file path=ppt/theme/theme1.xml><?xml version="1.0" encoding="utf-8"?>
<a:theme xmlns:a="http://schemas.openxmlformats.org/drawingml/2006/main" name="Building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4242"/>
      </a:accent1>
      <a:accent2>
        <a:srgbClr val="FF5B4F"/>
      </a:accent2>
      <a:accent3>
        <a:srgbClr val="FF745B"/>
      </a:accent3>
      <a:accent4>
        <a:srgbClr val="FF8E68"/>
      </a:accent4>
      <a:accent5>
        <a:srgbClr val="FFA774"/>
      </a:accent5>
      <a:accent6>
        <a:srgbClr val="FFC08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9960</TotalTime>
  <Words>1048</Words>
  <Application>Microsoft Office PowerPoint</Application>
  <PresentationFormat>On-screen Show (16:9)</PresentationFormat>
  <Paragraphs>119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Fira Sans Extra Condensed</vt:lpstr>
      <vt:lpstr>Arial</vt:lpstr>
      <vt:lpstr>Fira Sans</vt:lpstr>
      <vt:lpstr>Fira Sans Extra Condensed Medium</vt:lpstr>
      <vt:lpstr>Building Infographics by Slidesgo</vt:lpstr>
      <vt:lpstr>Residential Rental Unit Permit Changes</vt:lpstr>
      <vt:lpstr>Information regarding the Residential Rental Unit Program, including this powerpoint, is available on the City of Gainesville website at  http://www.cityofgainesville.org/CodeEnforcement/RentalHousingPermitsFees.aspx  </vt:lpstr>
      <vt:lpstr>Definition of Regulated Residential Unit (or regulated unit)</vt:lpstr>
      <vt:lpstr>Residential Rental Unit Permit Cycle: At a Glance</vt:lpstr>
      <vt:lpstr> </vt:lpstr>
      <vt:lpstr>Residential Rental Unit Timeline – Effective Dates</vt:lpstr>
      <vt:lpstr>PowerPoint Presentation</vt:lpstr>
      <vt:lpstr>New Energy Efficiency Standards effective 10/1/2021</vt:lpstr>
      <vt:lpstr>New Energy Efficiency Standards effective 10/1/2026</vt:lpstr>
      <vt:lpstr>Compliance Inspections starting on October 1st, 2021</vt:lpstr>
      <vt:lpstr>If unit does not meet standards...</vt:lpstr>
      <vt:lpstr>Failure to apply for a permit</vt:lpstr>
      <vt:lpstr>Thank You!</vt:lpstr>
      <vt:lpstr>Residential Rental Unit Permit Changes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Residential Rental Unit Permit Changes</dc:title>
  <dc:creator>Nathaniel Chan</dc:creator>
  <cp:lastModifiedBy>Backhaus, Peter F.</cp:lastModifiedBy>
  <cp:revision>66</cp:revision>
  <dcterms:modified xsi:type="dcterms:W3CDTF">2021-03-30T14:50:09Z</dcterms:modified>
</cp:coreProperties>
</file>